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8.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926" r:id="rId2"/>
    <p:sldMasterId id="2147483938" r:id="rId3"/>
    <p:sldMasterId id="2147483953" r:id="rId4"/>
    <p:sldMasterId id="2147483968" r:id="rId5"/>
  </p:sldMasterIdLst>
  <p:notesMasterIdLst>
    <p:notesMasterId r:id="rId100"/>
  </p:notesMasterIdLst>
  <p:handoutMasterIdLst>
    <p:handoutMasterId r:id="rId101"/>
  </p:handoutMasterIdLst>
  <p:sldIdLst>
    <p:sldId id="455" r:id="rId6"/>
    <p:sldId id="605" r:id="rId7"/>
    <p:sldId id="734" r:id="rId8"/>
    <p:sldId id="1943" r:id="rId9"/>
    <p:sldId id="1942" r:id="rId10"/>
    <p:sldId id="1944" r:id="rId11"/>
    <p:sldId id="1923" r:id="rId12"/>
    <p:sldId id="603" r:id="rId13"/>
    <p:sldId id="823" r:id="rId14"/>
    <p:sldId id="884" r:id="rId15"/>
    <p:sldId id="1913" r:id="rId16"/>
    <p:sldId id="850" r:id="rId17"/>
    <p:sldId id="939" r:id="rId18"/>
    <p:sldId id="886" r:id="rId19"/>
    <p:sldId id="887" r:id="rId20"/>
    <p:sldId id="936" r:id="rId21"/>
    <p:sldId id="937" r:id="rId22"/>
    <p:sldId id="461" r:id="rId23"/>
    <p:sldId id="888" r:id="rId24"/>
    <p:sldId id="1914" r:id="rId25"/>
    <p:sldId id="856" r:id="rId26"/>
    <p:sldId id="885" r:id="rId27"/>
    <p:sldId id="703" r:id="rId28"/>
    <p:sldId id="704" r:id="rId29"/>
    <p:sldId id="1920" r:id="rId30"/>
    <p:sldId id="705" r:id="rId31"/>
    <p:sldId id="1922" r:id="rId32"/>
    <p:sldId id="706" r:id="rId33"/>
    <p:sldId id="707" r:id="rId34"/>
    <p:sldId id="708" r:id="rId35"/>
    <p:sldId id="709" r:id="rId36"/>
    <p:sldId id="881" r:id="rId37"/>
    <p:sldId id="710" r:id="rId38"/>
    <p:sldId id="711" r:id="rId39"/>
    <p:sldId id="712" r:id="rId40"/>
    <p:sldId id="713" r:id="rId41"/>
    <p:sldId id="714" r:id="rId42"/>
    <p:sldId id="789" r:id="rId43"/>
    <p:sldId id="793" r:id="rId44"/>
    <p:sldId id="1915" r:id="rId45"/>
    <p:sldId id="889" r:id="rId46"/>
    <p:sldId id="741" r:id="rId47"/>
    <p:sldId id="934" r:id="rId48"/>
    <p:sldId id="1919" r:id="rId49"/>
    <p:sldId id="935" r:id="rId50"/>
    <p:sldId id="651" r:id="rId51"/>
    <p:sldId id="648" r:id="rId52"/>
    <p:sldId id="938" r:id="rId53"/>
    <p:sldId id="645" r:id="rId54"/>
    <p:sldId id="927" r:id="rId55"/>
    <p:sldId id="1941" r:id="rId56"/>
    <p:sldId id="931" r:id="rId57"/>
    <p:sldId id="649" r:id="rId58"/>
    <p:sldId id="511" r:id="rId59"/>
    <p:sldId id="622" r:id="rId60"/>
    <p:sldId id="623" r:id="rId61"/>
    <p:sldId id="917" r:id="rId62"/>
    <p:sldId id="882" r:id="rId63"/>
    <p:sldId id="883" r:id="rId64"/>
    <p:sldId id="860" r:id="rId65"/>
    <p:sldId id="861" r:id="rId66"/>
    <p:sldId id="862" r:id="rId67"/>
    <p:sldId id="1928" r:id="rId68"/>
    <p:sldId id="1929" r:id="rId69"/>
    <p:sldId id="879" r:id="rId70"/>
    <p:sldId id="880" r:id="rId71"/>
    <p:sldId id="744" r:id="rId72"/>
    <p:sldId id="745" r:id="rId73"/>
    <p:sldId id="908" r:id="rId74"/>
    <p:sldId id="1930" r:id="rId75"/>
    <p:sldId id="1932" r:id="rId76"/>
    <p:sldId id="1939" r:id="rId77"/>
    <p:sldId id="773" r:id="rId78"/>
    <p:sldId id="774" r:id="rId79"/>
    <p:sldId id="775" r:id="rId80"/>
    <p:sldId id="776" r:id="rId81"/>
    <p:sldId id="777" r:id="rId82"/>
    <p:sldId id="778" r:id="rId83"/>
    <p:sldId id="903" r:id="rId84"/>
    <p:sldId id="905" r:id="rId85"/>
    <p:sldId id="1931" r:id="rId86"/>
    <p:sldId id="1933" r:id="rId87"/>
    <p:sldId id="1934" r:id="rId88"/>
    <p:sldId id="1935" r:id="rId89"/>
    <p:sldId id="1937" r:id="rId90"/>
    <p:sldId id="1938" r:id="rId91"/>
    <p:sldId id="899" r:id="rId92"/>
    <p:sldId id="1936" r:id="rId93"/>
    <p:sldId id="797" r:id="rId94"/>
    <p:sldId id="891" r:id="rId95"/>
    <p:sldId id="896" r:id="rId96"/>
    <p:sldId id="1940" r:id="rId97"/>
    <p:sldId id="893" r:id="rId98"/>
    <p:sldId id="890" r:id="rId99"/>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Comic Sans MS" charset="0"/>
        <a:ea typeface="宋体" charset="-122"/>
        <a:cs typeface="+mn-cs"/>
      </a:defRPr>
    </a:lvl1pPr>
    <a:lvl2pPr marL="457200" algn="l" rtl="0" eaLnBrk="0" fontAlgn="base" hangingPunct="0">
      <a:spcBef>
        <a:spcPct val="0"/>
      </a:spcBef>
      <a:spcAft>
        <a:spcPct val="0"/>
      </a:spcAft>
      <a:defRPr sz="2000" b="1" kern="1200">
        <a:solidFill>
          <a:schemeClr val="tx1"/>
        </a:solidFill>
        <a:latin typeface="Comic Sans MS" charset="0"/>
        <a:ea typeface="宋体" charset="-122"/>
        <a:cs typeface="+mn-cs"/>
      </a:defRPr>
    </a:lvl2pPr>
    <a:lvl3pPr marL="914400" algn="l" rtl="0" eaLnBrk="0" fontAlgn="base" hangingPunct="0">
      <a:spcBef>
        <a:spcPct val="0"/>
      </a:spcBef>
      <a:spcAft>
        <a:spcPct val="0"/>
      </a:spcAft>
      <a:defRPr sz="2000" b="1" kern="1200">
        <a:solidFill>
          <a:schemeClr val="tx1"/>
        </a:solidFill>
        <a:latin typeface="Comic Sans MS" charset="0"/>
        <a:ea typeface="宋体" charset="-122"/>
        <a:cs typeface="+mn-cs"/>
      </a:defRPr>
    </a:lvl3pPr>
    <a:lvl4pPr marL="1371600" algn="l" rtl="0" eaLnBrk="0" fontAlgn="base" hangingPunct="0">
      <a:spcBef>
        <a:spcPct val="0"/>
      </a:spcBef>
      <a:spcAft>
        <a:spcPct val="0"/>
      </a:spcAft>
      <a:defRPr sz="2000" b="1" kern="1200">
        <a:solidFill>
          <a:schemeClr val="tx1"/>
        </a:solidFill>
        <a:latin typeface="Comic Sans MS" charset="0"/>
        <a:ea typeface="宋体" charset="-122"/>
        <a:cs typeface="+mn-cs"/>
      </a:defRPr>
    </a:lvl4pPr>
    <a:lvl5pPr marL="1828800" algn="l" rtl="0" eaLnBrk="0" fontAlgn="base" hangingPunct="0">
      <a:spcBef>
        <a:spcPct val="0"/>
      </a:spcBef>
      <a:spcAft>
        <a:spcPct val="0"/>
      </a:spcAft>
      <a:defRPr sz="2000" b="1" kern="1200">
        <a:solidFill>
          <a:schemeClr val="tx1"/>
        </a:solidFill>
        <a:latin typeface="Comic Sans MS" charset="0"/>
        <a:ea typeface="宋体" charset="-122"/>
        <a:cs typeface="+mn-cs"/>
      </a:defRPr>
    </a:lvl5pPr>
    <a:lvl6pPr marL="2286000" algn="l" defTabSz="914400" rtl="0" eaLnBrk="1" latinLnBrk="0" hangingPunct="1">
      <a:defRPr sz="2000" b="1" kern="1200">
        <a:solidFill>
          <a:schemeClr val="tx1"/>
        </a:solidFill>
        <a:latin typeface="Comic Sans MS" charset="0"/>
        <a:ea typeface="宋体" charset="-122"/>
        <a:cs typeface="+mn-cs"/>
      </a:defRPr>
    </a:lvl6pPr>
    <a:lvl7pPr marL="2743200" algn="l" defTabSz="914400" rtl="0" eaLnBrk="1" latinLnBrk="0" hangingPunct="1">
      <a:defRPr sz="2000" b="1" kern="1200">
        <a:solidFill>
          <a:schemeClr val="tx1"/>
        </a:solidFill>
        <a:latin typeface="Comic Sans MS" charset="0"/>
        <a:ea typeface="宋体" charset="-122"/>
        <a:cs typeface="+mn-cs"/>
      </a:defRPr>
    </a:lvl7pPr>
    <a:lvl8pPr marL="3200400" algn="l" defTabSz="914400" rtl="0" eaLnBrk="1" latinLnBrk="0" hangingPunct="1">
      <a:defRPr sz="2000" b="1" kern="1200">
        <a:solidFill>
          <a:schemeClr val="tx1"/>
        </a:solidFill>
        <a:latin typeface="Comic Sans MS" charset="0"/>
        <a:ea typeface="宋体" charset="-122"/>
        <a:cs typeface="+mn-cs"/>
      </a:defRPr>
    </a:lvl8pPr>
    <a:lvl9pPr marL="3657600" algn="l" defTabSz="914400" rtl="0" eaLnBrk="1" latinLnBrk="0" hangingPunct="1">
      <a:defRPr sz="2000" b="1" kern="1200">
        <a:solidFill>
          <a:schemeClr val="tx1"/>
        </a:solidFill>
        <a:latin typeface="Comic Sans MS"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A79"/>
    <a:srgbClr val="00CC66"/>
    <a:srgbClr val="99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7" autoAdjust="0"/>
    <p:restoredTop sz="71399" autoAdjust="0"/>
  </p:normalViewPr>
  <p:slideViewPr>
    <p:cSldViewPr>
      <p:cViewPr varScale="1">
        <p:scale>
          <a:sx n="49" d="100"/>
          <a:sy n="49" d="100"/>
        </p:scale>
        <p:origin x="1706" y="2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551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droh:Google%20Drive:ics3:mountains:corei7mountain4x4.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2.8386075383512899E-2"/>
          <c:w val="0.69976389617964396"/>
          <c:h val="0.921287118521949"/>
        </c:manualLayout>
      </c:layout>
      <c:surface3DChart>
        <c:wireframe val="0"/>
        <c:ser>
          <c:idx val="0"/>
          <c:order val="0"/>
          <c:tx>
            <c:strRef>
              <c:f>data!$A$2</c:f>
              <c:strCache>
                <c:ptCount val="1"/>
                <c:pt idx="0">
                  <c:v>128m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extLst>
            <c:ext xmlns:c16="http://schemas.microsoft.com/office/drawing/2014/chart" uri="{C3380CC4-5D6E-409C-BE32-E72D297353CC}">
              <c16:uniqueId val="{00000000-870C-4190-A28D-4B282B579B22}"/>
            </c:ext>
          </c:extLst>
        </c:ser>
        <c:ser>
          <c:idx val="1"/>
          <c:order val="1"/>
          <c:tx>
            <c:strRef>
              <c:f>data!$A$3</c:f>
              <c:strCache>
                <c:ptCount val="1"/>
                <c:pt idx="0">
                  <c:v>64m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extLst>
            <c:ext xmlns:c16="http://schemas.microsoft.com/office/drawing/2014/chart" uri="{C3380CC4-5D6E-409C-BE32-E72D297353CC}">
              <c16:uniqueId val="{00000001-870C-4190-A28D-4B282B579B22}"/>
            </c:ext>
          </c:extLst>
        </c:ser>
        <c:ser>
          <c:idx val="2"/>
          <c:order val="2"/>
          <c:tx>
            <c:strRef>
              <c:f>data!$A$4</c:f>
              <c:strCache>
                <c:ptCount val="1"/>
                <c:pt idx="0">
                  <c:v>32m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extLst>
            <c:ext xmlns:c16="http://schemas.microsoft.com/office/drawing/2014/chart" uri="{C3380CC4-5D6E-409C-BE32-E72D297353CC}">
              <c16:uniqueId val="{00000002-870C-4190-A28D-4B282B579B22}"/>
            </c:ext>
          </c:extLst>
        </c:ser>
        <c:ser>
          <c:idx val="3"/>
          <c:order val="3"/>
          <c:tx>
            <c:strRef>
              <c:f>data!$A$5</c:f>
              <c:strCache>
                <c:ptCount val="1"/>
                <c:pt idx="0">
                  <c:v>16m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extLst>
            <c:ext xmlns:c16="http://schemas.microsoft.com/office/drawing/2014/chart" uri="{C3380CC4-5D6E-409C-BE32-E72D297353CC}">
              <c16:uniqueId val="{00000003-870C-4190-A28D-4B282B579B22}"/>
            </c:ext>
          </c:extLst>
        </c:ser>
        <c:ser>
          <c:idx val="4"/>
          <c:order val="4"/>
          <c:tx>
            <c:strRef>
              <c:f>data!$A$6</c:f>
              <c:strCache>
                <c:ptCount val="1"/>
                <c:pt idx="0">
                  <c:v>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extLst>
            <c:ext xmlns:c16="http://schemas.microsoft.com/office/drawing/2014/chart" uri="{C3380CC4-5D6E-409C-BE32-E72D297353CC}">
              <c16:uniqueId val="{00000004-870C-4190-A28D-4B282B579B22}"/>
            </c:ext>
          </c:extLst>
        </c:ser>
        <c:ser>
          <c:idx val="5"/>
          <c:order val="5"/>
          <c:tx>
            <c:strRef>
              <c:f>data!$A$7</c:f>
              <c:strCache>
                <c:ptCount val="1"/>
                <c:pt idx="0">
                  <c:v>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extLst>
            <c:ext xmlns:c16="http://schemas.microsoft.com/office/drawing/2014/chart" uri="{C3380CC4-5D6E-409C-BE32-E72D297353CC}">
              <c16:uniqueId val="{00000005-870C-4190-A28D-4B282B579B22}"/>
            </c:ext>
          </c:extLst>
        </c:ser>
        <c:ser>
          <c:idx val="6"/>
          <c:order val="6"/>
          <c:tx>
            <c:strRef>
              <c:f>data!$A$8</c:f>
              <c:strCache>
                <c:ptCount val="1"/>
                <c:pt idx="0">
                  <c:v>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extLst>
            <c:ext xmlns:c16="http://schemas.microsoft.com/office/drawing/2014/chart" uri="{C3380CC4-5D6E-409C-BE32-E72D297353CC}">
              <c16:uniqueId val="{00000006-870C-4190-A28D-4B282B579B22}"/>
            </c:ext>
          </c:extLst>
        </c:ser>
        <c:ser>
          <c:idx val="7"/>
          <c:order val="7"/>
          <c:tx>
            <c:strRef>
              <c:f>data!$A$9</c:f>
              <c:strCache>
                <c:ptCount val="1"/>
                <c:pt idx="0">
                  <c:v>1024k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extLst>
            <c:ext xmlns:c16="http://schemas.microsoft.com/office/drawing/2014/chart" uri="{C3380CC4-5D6E-409C-BE32-E72D297353CC}">
              <c16:uniqueId val="{00000007-870C-4190-A28D-4B282B579B22}"/>
            </c:ext>
          </c:extLst>
        </c:ser>
        <c:ser>
          <c:idx val="8"/>
          <c:order val="8"/>
          <c:tx>
            <c:strRef>
              <c:f>data!$A$10</c:f>
              <c:strCache>
                <c:ptCount val="1"/>
                <c:pt idx="0">
                  <c:v>512k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extLst>
            <c:ext xmlns:c16="http://schemas.microsoft.com/office/drawing/2014/chart" uri="{C3380CC4-5D6E-409C-BE32-E72D297353CC}">
              <c16:uniqueId val="{00000008-870C-4190-A28D-4B282B579B22}"/>
            </c:ext>
          </c:extLst>
        </c:ser>
        <c:ser>
          <c:idx val="9"/>
          <c:order val="9"/>
          <c:tx>
            <c:strRef>
              <c:f>data!$A$11</c:f>
              <c:strCache>
                <c:ptCount val="1"/>
                <c:pt idx="0">
                  <c:v>256k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extLst>
            <c:ext xmlns:c16="http://schemas.microsoft.com/office/drawing/2014/chart" uri="{C3380CC4-5D6E-409C-BE32-E72D297353CC}">
              <c16:uniqueId val="{00000009-870C-4190-A28D-4B282B579B22}"/>
            </c:ext>
          </c:extLst>
        </c:ser>
        <c:ser>
          <c:idx val="10"/>
          <c:order val="10"/>
          <c:tx>
            <c:strRef>
              <c:f>data!$A$12</c:f>
              <c:strCache>
                <c:ptCount val="1"/>
                <c:pt idx="0">
                  <c:v>128k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extLst>
            <c:ext xmlns:c16="http://schemas.microsoft.com/office/drawing/2014/chart" uri="{C3380CC4-5D6E-409C-BE32-E72D297353CC}">
              <c16:uniqueId val="{0000000A-870C-4190-A28D-4B282B579B22}"/>
            </c:ext>
          </c:extLst>
        </c:ser>
        <c:ser>
          <c:idx val="11"/>
          <c:order val="11"/>
          <c:tx>
            <c:strRef>
              <c:f>data!$A$13</c:f>
              <c:strCache>
                <c:ptCount val="1"/>
                <c:pt idx="0">
                  <c:v>64k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extLst>
            <c:ext xmlns:c16="http://schemas.microsoft.com/office/drawing/2014/chart" uri="{C3380CC4-5D6E-409C-BE32-E72D297353CC}">
              <c16:uniqueId val="{0000000B-870C-4190-A28D-4B282B579B22}"/>
            </c:ext>
          </c:extLst>
        </c:ser>
        <c:ser>
          <c:idx val="12"/>
          <c:order val="12"/>
          <c:tx>
            <c:strRef>
              <c:f>data!$A$14</c:f>
              <c:strCache>
                <c:ptCount val="1"/>
                <c:pt idx="0">
                  <c:v>32k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extLst>
            <c:ext xmlns:c16="http://schemas.microsoft.com/office/drawing/2014/chart" uri="{C3380CC4-5D6E-409C-BE32-E72D297353CC}">
              <c16:uniqueId val="{0000000C-870C-4190-A28D-4B282B579B22}"/>
            </c:ext>
          </c:extLst>
        </c:ser>
        <c:ser>
          <c:idx val="13"/>
          <c:order val="13"/>
          <c:tx>
            <c:strRef>
              <c:f>data!$A$15</c:f>
              <c:strCache>
                <c:ptCount val="1"/>
                <c:pt idx="0">
                  <c:v>16k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extLst>
            <c:ext xmlns:c16="http://schemas.microsoft.com/office/drawing/2014/chart" uri="{C3380CC4-5D6E-409C-BE32-E72D297353CC}">
              <c16:uniqueId val="{0000000D-870C-4190-A28D-4B282B579B22}"/>
            </c:ext>
          </c:extLst>
        </c:ser>
        <c:bandFmts/>
        <c:axId val="-2082043296"/>
        <c:axId val="-2082038144"/>
        <c:axId val="-2082033232"/>
      </c:surface3DChart>
      <c:catAx>
        <c:axId val="-2082043296"/>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zh-CN"/>
          </a:p>
        </c:txPr>
        <c:crossAx val="-2082038144"/>
        <c:crosses val="autoZero"/>
        <c:auto val="1"/>
        <c:lblAlgn val="ctr"/>
        <c:lblOffset val="100"/>
        <c:noMultiLvlLbl val="0"/>
      </c:catAx>
      <c:valAx>
        <c:axId val="-2082038144"/>
        <c:scaling>
          <c:orientation val="minMax"/>
          <c:max val="17000"/>
          <c:min val="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a:lstStyle/>
          <a:p>
            <a:pPr>
              <a:defRPr sz="1200">
                <a:latin typeface="Arial"/>
              </a:defRPr>
            </a:pPr>
            <a:endParaRPr lang="zh-CN"/>
          </a:p>
        </c:txPr>
        <c:crossAx val="-2082043296"/>
        <c:crosses val="autoZero"/>
        <c:crossBetween val="midCat"/>
        <c:majorUnit val="2000"/>
        <c:minorUnit val="500"/>
      </c:valAx>
      <c:serAx>
        <c:axId val="-2082033232"/>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02"/>
              <c:y val="0.855644760091263"/>
            </c:manualLayout>
          </c:layout>
          <c:overlay val="0"/>
        </c:title>
        <c:majorTickMark val="out"/>
        <c:minorTickMark val="none"/>
        <c:tickLblPos val="nextTo"/>
        <c:txPr>
          <a:bodyPr rot="0" vert="horz" lIns="2">
            <a:spAutoFit/>
          </a:bodyPr>
          <a:lstStyle/>
          <a:p>
            <a:pPr>
              <a:defRPr sz="1200">
                <a:latin typeface="Arial"/>
              </a:defRPr>
            </a:pPr>
            <a:endParaRPr lang="zh-CN"/>
          </a:p>
        </c:txPr>
        <c:crossAx val="-2082038144"/>
        <c:crosses val="autoZero"/>
        <c:tickLblSkip val="2"/>
        <c:tickMarkSkip val="1"/>
      </c:serAx>
    </c:plotArea>
    <c:plotVisOnly val="1"/>
    <c:dispBlanksAs val="zero"/>
    <c:showDLblsOverMax val="0"/>
  </c:chart>
  <c:spPr>
    <a:ln w="9525">
      <a:noFill/>
    </a:ln>
  </c:sp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8CB568-C7C4-4DEC-AC65-AD7EEF6E21D7}" type="doc">
      <dgm:prSet loTypeId="urn:microsoft.com/office/officeart/2005/8/layout/gear1" loCatId="cycle" qsTypeId="urn:microsoft.com/office/officeart/2005/8/quickstyle/simple1" qsCatId="simple" csTypeId="urn:microsoft.com/office/officeart/2005/8/colors/colorful1" csCatId="colorful" phldr="1"/>
      <dgm:spPr/>
    </dgm:pt>
    <dgm:pt modelId="{A0809D27-5923-47C3-BE75-4EA609D55755}">
      <dgm:prSet phldrT="[文本]"/>
      <dgm:spPr/>
      <dgm:t>
        <a:bodyPr/>
        <a:lstStyle/>
        <a:p>
          <a:r>
            <a:rPr lang="zh-CN" altLang="en-US" b="1" dirty="0">
              <a:solidFill>
                <a:srgbClr val="FF0000"/>
              </a:solidFill>
            </a:rPr>
            <a:t>算力</a:t>
          </a:r>
        </a:p>
      </dgm:t>
    </dgm:pt>
    <dgm:pt modelId="{491468AF-B9BB-4F8D-945A-C152A1AC8287}" type="parTrans" cxnId="{44466876-109E-46EB-8E78-C09E4B805FA0}">
      <dgm:prSet/>
      <dgm:spPr/>
      <dgm:t>
        <a:bodyPr/>
        <a:lstStyle/>
        <a:p>
          <a:endParaRPr lang="zh-CN" altLang="en-US" b="1">
            <a:solidFill>
              <a:srgbClr val="FF0000"/>
            </a:solidFill>
          </a:endParaRPr>
        </a:p>
      </dgm:t>
    </dgm:pt>
    <dgm:pt modelId="{F9D8374E-D243-4ED5-9C94-DE995F29549F}" type="sibTrans" cxnId="{44466876-109E-46EB-8E78-C09E4B805FA0}">
      <dgm:prSet/>
      <dgm:spPr/>
      <dgm:t>
        <a:bodyPr/>
        <a:lstStyle/>
        <a:p>
          <a:endParaRPr lang="zh-CN" altLang="en-US" b="1">
            <a:solidFill>
              <a:srgbClr val="FF0000"/>
            </a:solidFill>
          </a:endParaRPr>
        </a:p>
      </dgm:t>
    </dgm:pt>
    <dgm:pt modelId="{408361FF-7C01-4EBF-A00A-5F01E4CD9011}">
      <dgm:prSet phldrT="[文本]"/>
      <dgm:spPr/>
      <dgm:t>
        <a:bodyPr/>
        <a:lstStyle/>
        <a:p>
          <a:r>
            <a:rPr lang="zh-CN" altLang="en-US" b="1" dirty="0">
              <a:solidFill>
                <a:srgbClr val="FF0000"/>
              </a:solidFill>
            </a:rPr>
            <a:t>算法</a:t>
          </a:r>
        </a:p>
      </dgm:t>
    </dgm:pt>
    <dgm:pt modelId="{AA28C4F1-0CB7-4C1A-8C4D-1CE1C41C0C59}" type="parTrans" cxnId="{9C79606F-16CE-48E0-8472-21C7355868B9}">
      <dgm:prSet/>
      <dgm:spPr/>
      <dgm:t>
        <a:bodyPr/>
        <a:lstStyle/>
        <a:p>
          <a:endParaRPr lang="zh-CN" altLang="en-US" b="1">
            <a:solidFill>
              <a:srgbClr val="FF0000"/>
            </a:solidFill>
          </a:endParaRPr>
        </a:p>
      </dgm:t>
    </dgm:pt>
    <dgm:pt modelId="{D4C84B62-1CCE-4B6C-9362-C08411226ECF}" type="sibTrans" cxnId="{9C79606F-16CE-48E0-8472-21C7355868B9}">
      <dgm:prSet/>
      <dgm:spPr/>
      <dgm:t>
        <a:bodyPr/>
        <a:lstStyle/>
        <a:p>
          <a:endParaRPr lang="zh-CN" altLang="en-US" b="1">
            <a:solidFill>
              <a:srgbClr val="FF0000"/>
            </a:solidFill>
          </a:endParaRPr>
        </a:p>
      </dgm:t>
    </dgm:pt>
    <dgm:pt modelId="{F864BA8A-8F5D-4E28-98FA-5668BE70EE31}">
      <dgm:prSet phldrT="[文本]"/>
      <dgm:spPr/>
      <dgm:t>
        <a:bodyPr/>
        <a:lstStyle/>
        <a:p>
          <a:r>
            <a:rPr lang="zh-CN" altLang="en-US" b="1" dirty="0">
              <a:solidFill>
                <a:srgbClr val="FF0000"/>
              </a:solidFill>
            </a:rPr>
            <a:t>数据</a:t>
          </a:r>
        </a:p>
      </dgm:t>
    </dgm:pt>
    <dgm:pt modelId="{97B56F65-55E4-48A4-A736-73D4A28D52F2}" type="parTrans" cxnId="{6F355482-F983-404E-BB8A-C95DE50B5F7A}">
      <dgm:prSet/>
      <dgm:spPr/>
      <dgm:t>
        <a:bodyPr/>
        <a:lstStyle/>
        <a:p>
          <a:endParaRPr lang="zh-CN" altLang="en-US" b="1">
            <a:solidFill>
              <a:srgbClr val="FF0000"/>
            </a:solidFill>
          </a:endParaRPr>
        </a:p>
      </dgm:t>
    </dgm:pt>
    <dgm:pt modelId="{0A47D8D0-3D11-4517-AE7C-DBC606951880}" type="sibTrans" cxnId="{6F355482-F983-404E-BB8A-C95DE50B5F7A}">
      <dgm:prSet/>
      <dgm:spPr/>
      <dgm:t>
        <a:bodyPr/>
        <a:lstStyle/>
        <a:p>
          <a:endParaRPr lang="zh-CN" altLang="en-US" b="1">
            <a:solidFill>
              <a:srgbClr val="FF0000"/>
            </a:solidFill>
          </a:endParaRPr>
        </a:p>
      </dgm:t>
    </dgm:pt>
    <dgm:pt modelId="{0E2DA9A3-DA52-4E25-A3AD-696309C2C016}" type="pres">
      <dgm:prSet presAssocID="{E18CB568-C7C4-4DEC-AC65-AD7EEF6E21D7}" presName="composite" presStyleCnt="0">
        <dgm:presLayoutVars>
          <dgm:chMax val="3"/>
          <dgm:animLvl val="lvl"/>
          <dgm:resizeHandles val="exact"/>
        </dgm:presLayoutVars>
      </dgm:prSet>
      <dgm:spPr/>
    </dgm:pt>
    <dgm:pt modelId="{A8A6FD37-0250-4076-B741-A94D47B64691}" type="pres">
      <dgm:prSet presAssocID="{A0809D27-5923-47C3-BE75-4EA609D55755}" presName="gear1" presStyleLbl="node1" presStyleIdx="0" presStyleCnt="3">
        <dgm:presLayoutVars>
          <dgm:chMax val="1"/>
          <dgm:bulletEnabled val="1"/>
        </dgm:presLayoutVars>
      </dgm:prSet>
      <dgm:spPr/>
    </dgm:pt>
    <dgm:pt modelId="{1346D844-30F7-43BB-83DF-F283991B1A69}" type="pres">
      <dgm:prSet presAssocID="{A0809D27-5923-47C3-BE75-4EA609D55755}" presName="gear1srcNode" presStyleLbl="node1" presStyleIdx="0" presStyleCnt="3"/>
      <dgm:spPr/>
    </dgm:pt>
    <dgm:pt modelId="{83929047-68A5-4A30-8CE0-F68FDF1D164B}" type="pres">
      <dgm:prSet presAssocID="{A0809D27-5923-47C3-BE75-4EA609D55755}" presName="gear1dstNode" presStyleLbl="node1" presStyleIdx="0" presStyleCnt="3"/>
      <dgm:spPr/>
    </dgm:pt>
    <dgm:pt modelId="{13E69942-CBC2-476F-BADA-6AD7C3847BA4}" type="pres">
      <dgm:prSet presAssocID="{408361FF-7C01-4EBF-A00A-5F01E4CD9011}" presName="gear2" presStyleLbl="node1" presStyleIdx="1" presStyleCnt="3">
        <dgm:presLayoutVars>
          <dgm:chMax val="1"/>
          <dgm:bulletEnabled val="1"/>
        </dgm:presLayoutVars>
      </dgm:prSet>
      <dgm:spPr/>
    </dgm:pt>
    <dgm:pt modelId="{245CA150-8C35-4899-864F-9B5D6ED0759C}" type="pres">
      <dgm:prSet presAssocID="{408361FF-7C01-4EBF-A00A-5F01E4CD9011}" presName="gear2srcNode" presStyleLbl="node1" presStyleIdx="1" presStyleCnt="3"/>
      <dgm:spPr/>
    </dgm:pt>
    <dgm:pt modelId="{43680831-99FF-411E-9056-F2EA4CFF2DF9}" type="pres">
      <dgm:prSet presAssocID="{408361FF-7C01-4EBF-A00A-5F01E4CD9011}" presName="gear2dstNode" presStyleLbl="node1" presStyleIdx="1" presStyleCnt="3"/>
      <dgm:spPr/>
    </dgm:pt>
    <dgm:pt modelId="{F7EF5E6A-E900-444A-A6EB-7A371BC44D29}" type="pres">
      <dgm:prSet presAssocID="{F864BA8A-8F5D-4E28-98FA-5668BE70EE31}" presName="gear3" presStyleLbl="node1" presStyleIdx="2" presStyleCnt="3"/>
      <dgm:spPr/>
    </dgm:pt>
    <dgm:pt modelId="{0284BD72-017C-4413-8A9D-D8FAB78AF4D3}" type="pres">
      <dgm:prSet presAssocID="{F864BA8A-8F5D-4E28-98FA-5668BE70EE31}" presName="gear3tx" presStyleLbl="node1" presStyleIdx="2" presStyleCnt="3">
        <dgm:presLayoutVars>
          <dgm:chMax val="1"/>
          <dgm:bulletEnabled val="1"/>
        </dgm:presLayoutVars>
      </dgm:prSet>
      <dgm:spPr/>
    </dgm:pt>
    <dgm:pt modelId="{C077E483-F35E-40E7-B9D7-2983E95E442B}" type="pres">
      <dgm:prSet presAssocID="{F864BA8A-8F5D-4E28-98FA-5668BE70EE31}" presName="gear3srcNode" presStyleLbl="node1" presStyleIdx="2" presStyleCnt="3"/>
      <dgm:spPr/>
    </dgm:pt>
    <dgm:pt modelId="{8AD98486-D292-4DE1-B924-395F0E93CCD4}" type="pres">
      <dgm:prSet presAssocID="{F864BA8A-8F5D-4E28-98FA-5668BE70EE31}" presName="gear3dstNode" presStyleLbl="node1" presStyleIdx="2" presStyleCnt="3"/>
      <dgm:spPr/>
    </dgm:pt>
    <dgm:pt modelId="{28B49006-0E00-4190-BFAF-5217836B05B4}" type="pres">
      <dgm:prSet presAssocID="{F9D8374E-D243-4ED5-9C94-DE995F29549F}" presName="connector1" presStyleLbl="sibTrans2D1" presStyleIdx="0" presStyleCnt="3"/>
      <dgm:spPr/>
    </dgm:pt>
    <dgm:pt modelId="{A3C7C406-6453-4234-AD57-3F3847D21AA5}" type="pres">
      <dgm:prSet presAssocID="{D4C84B62-1CCE-4B6C-9362-C08411226ECF}" presName="connector2" presStyleLbl="sibTrans2D1" presStyleIdx="1" presStyleCnt="3"/>
      <dgm:spPr/>
    </dgm:pt>
    <dgm:pt modelId="{FA943CC1-A805-47D0-AA20-8AB086BEF7D7}" type="pres">
      <dgm:prSet presAssocID="{0A47D8D0-3D11-4517-AE7C-DBC606951880}" presName="connector3" presStyleLbl="sibTrans2D1" presStyleIdx="2" presStyleCnt="3"/>
      <dgm:spPr/>
    </dgm:pt>
  </dgm:ptLst>
  <dgm:cxnLst>
    <dgm:cxn modelId="{7462A708-BD00-404C-8046-AEEC4C79012A}" type="presOf" srcId="{F864BA8A-8F5D-4E28-98FA-5668BE70EE31}" destId="{F7EF5E6A-E900-444A-A6EB-7A371BC44D29}" srcOrd="0" destOrd="0" presId="urn:microsoft.com/office/officeart/2005/8/layout/gear1"/>
    <dgm:cxn modelId="{0FBE4220-D911-417E-9EC7-67EF451971BF}" type="presOf" srcId="{A0809D27-5923-47C3-BE75-4EA609D55755}" destId="{1346D844-30F7-43BB-83DF-F283991B1A69}" srcOrd="1" destOrd="0" presId="urn:microsoft.com/office/officeart/2005/8/layout/gear1"/>
    <dgm:cxn modelId="{3C1ACD2E-45B6-4033-BC25-DBB6F6DD6C20}" type="presOf" srcId="{F9D8374E-D243-4ED5-9C94-DE995F29549F}" destId="{28B49006-0E00-4190-BFAF-5217836B05B4}" srcOrd="0" destOrd="0" presId="urn:microsoft.com/office/officeart/2005/8/layout/gear1"/>
    <dgm:cxn modelId="{2F636837-EE33-43E3-AEF1-0A23D9E1E4FD}" type="presOf" srcId="{F864BA8A-8F5D-4E28-98FA-5668BE70EE31}" destId="{8AD98486-D292-4DE1-B924-395F0E93CCD4}" srcOrd="3" destOrd="0" presId="urn:microsoft.com/office/officeart/2005/8/layout/gear1"/>
    <dgm:cxn modelId="{BD52B749-F084-43A5-A23B-E62036544FF5}" type="presOf" srcId="{F864BA8A-8F5D-4E28-98FA-5668BE70EE31}" destId="{C077E483-F35E-40E7-B9D7-2983E95E442B}" srcOrd="2" destOrd="0" presId="urn:microsoft.com/office/officeart/2005/8/layout/gear1"/>
    <dgm:cxn modelId="{CC5A156E-6384-40AF-9A60-0849D54CAAB0}" type="presOf" srcId="{0A47D8D0-3D11-4517-AE7C-DBC606951880}" destId="{FA943CC1-A805-47D0-AA20-8AB086BEF7D7}" srcOrd="0" destOrd="0" presId="urn:microsoft.com/office/officeart/2005/8/layout/gear1"/>
    <dgm:cxn modelId="{9C79606F-16CE-48E0-8472-21C7355868B9}" srcId="{E18CB568-C7C4-4DEC-AC65-AD7EEF6E21D7}" destId="{408361FF-7C01-4EBF-A00A-5F01E4CD9011}" srcOrd="1" destOrd="0" parTransId="{AA28C4F1-0CB7-4C1A-8C4D-1CE1C41C0C59}" sibTransId="{D4C84B62-1CCE-4B6C-9362-C08411226ECF}"/>
    <dgm:cxn modelId="{44466876-109E-46EB-8E78-C09E4B805FA0}" srcId="{E18CB568-C7C4-4DEC-AC65-AD7EEF6E21D7}" destId="{A0809D27-5923-47C3-BE75-4EA609D55755}" srcOrd="0" destOrd="0" parTransId="{491468AF-B9BB-4F8D-945A-C152A1AC8287}" sibTransId="{F9D8374E-D243-4ED5-9C94-DE995F29549F}"/>
    <dgm:cxn modelId="{BAC67758-1F34-4CDE-97CD-0C4731CAC5C1}" type="presOf" srcId="{E18CB568-C7C4-4DEC-AC65-AD7EEF6E21D7}" destId="{0E2DA9A3-DA52-4E25-A3AD-696309C2C016}" srcOrd="0" destOrd="0" presId="urn:microsoft.com/office/officeart/2005/8/layout/gear1"/>
    <dgm:cxn modelId="{9B1F0D7E-3B89-40F3-8728-2A93F066B710}" type="presOf" srcId="{408361FF-7C01-4EBF-A00A-5F01E4CD9011}" destId="{13E69942-CBC2-476F-BADA-6AD7C3847BA4}" srcOrd="0" destOrd="0" presId="urn:microsoft.com/office/officeart/2005/8/layout/gear1"/>
    <dgm:cxn modelId="{6F355482-F983-404E-BB8A-C95DE50B5F7A}" srcId="{E18CB568-C7C4-4DEC-AC65-AD7EEF6E21D7}" destId="{F864BA8A-8F5D-4E28-98FA-5668BE70EE31}" srcOrd="2" destOrd="0" parTransId="{97B56F65-55E4-48A4-A736-73D4A28D52F2}" sibTransId="{0A47D8D0-3D11-4517-AE7C-DBC606951880}"/>
    <dgm:cxn modelId="{5DD991B2-1853-4D0E-AFAD-9956AD9D970F}" type="presOf" srcId="{A0809D27-5923-47C3-BE75-4EA609D55755}" destId="{A8A6FD37-0250-4076-B741-A94D47B64691}" srcOrd="0" destOrd="0" presId="urn:microsoft.com/office/officeart/2005/8/layout/gear1"/>
    <dgm:cxn modelId="{C7AC28C1-F03B-45B5-8002-0FBE876215E8}" type="presOf" srcId="{408361FF-7C01-4EBF-A00A-5F01E4CD9011}" destId="{43680831-99FF-411E-9056-F2EA4CFF2DF9}" srcOrd="2" destOrd="0" presId="urn:microsoft.com/office/officeart/2005/8/layout/gear1"/>
    <dgm:cxn modelId="{E9898BCB-D78F-4D9B-8AF6-110F19BCC6F9}" type="presOf" srcId="{A0809D27-5923-47C3-BE75-4EA609D55755}" destId="{83929047-68A5-4A30-8CE0-F68FDF1D164B}" srcOrd="2" destOrd="0" presId="urn:microsoft.com/office/officeart/2005/8/layout/gear1"/>
    <dgm:cxn modelId="{70227FD3-C240-4E52-836B-46CA781D33EB}" type="presOf" srcId="{408361FF-7C01-4EBF-A00A-5F01E4CD9011}" destId="{245CA150-8C35-4899-864F-9B5D6ED0759C}" srcOrd="1" destOrd="0" presId="urn:microsoft.com/office/officeart/2005/8/layout/gear1"/>
    <dgm:cxn modelId="{A85FEBED-0CCD-4E68-9AA4-BF9377878F95}" type="presOf" srcId="{F864BA8A-8F5D-4E28-98FA-5668BE70EE31}" destId="{0284BD72-017C-4413-8A9D-D8FAB78AF4D3}" srcOrd="1" destOrd="0" presId="urn:microsoft.com/office/officeart/2005/8/layout/gear1"/>
    <dgm:cxn modelId="{E5D719FF-DC30-456E-93E1-9F6815F1C88C}" type="presOf" srcId="{D4C84B62-1CCE-4B6C-9362-C08411226ECF}" destId="{A3C7C406-6453-4234-AD57-3F3847D21AA5}" srcOrd="0" destOrd="0" presId="urn:microsoft.com/office/officeart/2005/8/layout/gear1"/>
    <dgm:cxn modelId="{91C543BE-317E-4B44-8655-A243359F0F55}" type="presParOf" srcId="{0E2DA9A3-DA52-4E25-A3AD-696309C2C016}" destId="{A8A6FD37-0250-4076-B741-A94D47B64691}" srcOrd="0" destOrd="0" presId="urn:microsoft.com/office/officeart/2005/8/layout/gear1"/>
    <dgm:cxn modelId="{EDFAA168-9A9A-43D8-B917-71A6CB5164AF}" type="presParOf" srcId="{0E2DA9A3-DA52-4E25-A3AD-696309C2C016}" destId="{1346D844-30F7-43BB-83DF-F283991B1A69}" srcOrd="1" destOrd="0" presId="urn:microsoft.com/office/officeart/2005/8/layout/gear1"/>
    <dgm:cxn modelId="{4E978458-C864-42A6-95C6-E11CF1C8F1E7}" type="presParOf" srcId="{0E2DA9A3-DA52-4E25-A3AD-696309C2C016}" destId="{83929047-68A5-4A30-8CE0-F68FDF1D164B}" srcOrd="2" destOrd="0" presId="urn:microsoft.com/office/officeart/2005/8/layout/gear1"/>
    <dgm:cxn modelId="{C5F1C763-6343-407E-9F04-862E01D7848A}" type="presParOf" srcId="{0E2DA9A3-DA52-4E25-A3AD-696309C2C016}" destId="{13E69942-CBC2-476F-BADA-6AD7C3847BA4}" srcOrd="3" destOrd="0" presId="urn:microsoft.com/office/officeart/2005/8/layout/gear1"/>
    <dgm:cxn modelId="{721B41E9-4C58-4A6B-8932-43A6E59B801C}" type="presParOf" srcId="{0E2DA9A3-DA52-4E25-A3AD-696309C2C016}" destId="{245CA150-8C35-4899-864F-9B5D6ED0759C}" srcOrd="4" destOrd="0" presId="urn:microsoft.com/office/officeart/2005/8/layout/gear1"/>
    <dgm:cxn modelId="{EE894A3D-3095-498B-A4BA-043DF1B6C6D7}" type="presParOf" srcId="{0E2DA9A3-DA52-4E25-A3AD-696309C2C016}" destId="{43680831-99FF-411E-9056-F2EA4CFF2DF9}" srcOrd="5" destOrd="0" presId="urn:microsoft.com/office/officeart/2005/8/layout/gear1"/>
    <dgm:cxn modelId="{163E259B-A39C-4AC9-AB37-122EC80D445F}" type="presParOf" srcId="{0E2DA9A3-DA52-4E25-A3AD-696309C2C016}" destId="{F7EF5E6A-E900-444A-A6EB-7A371BC44D29}" srcOrd="6" destOrd="0" presId="urn:microsoft.com/office/officeart/2005/8/layout/gear1"/>
    <dgm:cxn modelId="{11D0B36F-D1D4-4692-A8BB-4A74A069BA96}" type="presParOf" srcId="{0E2DA9A3-DA52-4E25-A3AD-696309C2C016}" destId="{0284BD72-017C-4413-8A9D-D8FAB78AF4D3}" srcOrd="7" destOrd="0" presId="urn:microsoft.com/office/officeart/2005/8/layout/gear1"/>
    <dgm:cxn modelId="{49F3D2E2-D16C-4641-BA43-162507A81478}" type="presParOf" srcId="{0E2DA9A3-DA52-4E25-A3AD-696309C2C016}" destId="{C077E483-F35E-40E7-B9D7-2983E95E442B}" srcOrd="8" destOrd="0" presId="urn:microsoft.com/office/officeart/2005/8/layout/gear1"/>
    <dgm:cxn modelId="{4489131D-F0DD-4832-BBD5-2DDBB0213F75}" type="presParOf" srcId="{0E2DA9A3-DA52-4E25-A3AD-696309C2C016}" destId="{8AD98486-D292-4DE1-B924-395F0E93CCD4}" srcOrd="9" destOrd="0" presId="urn:microsoft.com/office/officeart/2005/8/layout/gear1"/>
    <dgm:cxn modelId="{3BE6BECC-3236-40EB-BD73-CE3FCA19CB84}" type="presParOf" srcId="{0E2DA9A3-DA52-4E25-A3AD-696309C2C016}" destId="{28B49006-0E00-4190-BFAF-5217836B05B4}" srcOrd="10" destOrd="0" presId="urn:microsoft.com/office/officeart/2005/8/layout/gear1"/>
    <dgm:cxn modelId="{6C4F08E7-2FBD-4C01-BF95-5E51F016226D}" type="presParOf" srcId="{0E2DA9A3-DA52-4E25-A3AD-696309C2C016}" destId="{A3C7C406-6453-4234-AD57-3F3847D21AA5}" srcOrd="11" destOrd="0" presId="urn:microsoft.com/office/officeart/2005/8/layout/gear1"/>
    <dgm:cxn modelId="{0E7B2955-CAE0-4415-BA7E-230C03EDC9AE}" type="presParOf" srcId="{0E2DA9A3-DA52-4E25-A3AD-696309C2C016}" destId="{FA943CC1-A805-47D0-AA20-8AB086BEF7D7}"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6FD37-0250-4076-B741-A94D47B64691}">
      <dsp:nvSpPr>
        <dsp:cNvPr id="0" name=""/>
        <dsp:cNvSpPr/>
      </dsp:nvSpPr>
      <dsp:spPr>
        <a:xfrm>
          <a:off x="2844800" y="1828800"/>
          <a:ext cx="2235200" cy="2235200"/>
        </a:xfrm>
        <a:prstGeom prst="gear9">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FF0000"/>
              </a:solidFill>
            </a:rPr>
            <a:t>算力</a:t>
          </a:r>
        </a:p>
      </dsp:txBody>
      <dsp:txXfrm>
        <a:off x="3294175" y="2352385"/>
        <a:ext cx="1336450" cy="1148939"/>
      </dsp:txXfrm>
    </dsp:sp>
    <dsp:sp modelId="{13E69942-CBC2-476F-BADA-6AD7C3847BA4}">
      <dsp:nvSpPr>
        <dsp:cNvPr id="0" name=""/>
        <dsp:cNvSpPr/>
      </dsp:nvSpPr>
      <dsp:spPr>
        <a:xfrm>
          <a:off x="1544320" y="1300480"/>
          <a:ext cx="1625600" cy="1625600"/>
        </a:xfrm>
        <a:prstGeom prst="gear6">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FF0000"/>
              </a:solidFill>
            </a:rPr>
            <a:t>算法</a:t>
          </a:r>
        </a:p>
      </dsp:txBody>
      <dsp:txXfrm>
        <a:off x="1953570" y="1712203"/>
        <a:ext cx="807100" cy="802154"/>
      </dsp:txXfrm>
    </dsp:sp>
    <dsp:sp modelId="{F7EF5E6A-E900-444A-A6EB-7A371BC44D29}">
      <dsp:nvSpPr>
        <dsp:cNvPr id="0" name=""/>
        <dsp:cNvSpPr/>
      </dsp:nvSpPr>
      <dsp:spPr>
        <a:xfrm rot="20700000">
          <a:off x="2454821" y="178981"/>
          <a:ext cx="1592756" cy="1592756"/>
        </a:xfrm>
        <a:prstGeom prst="gear6">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FF0000"/>
              </a:solidFill>
            </a:rPr>
            <a:t>数据</a:t>
          </a:r>
        </a:p>
      </dsp:txBody>
      <dsp:txXfrm rot="-20700000">
        <a:off x="2804160" y="528320"/>
        <a:ext cx="894080" cy="894080"/>
      </dsp:txXfrm>
    </dsp:sp>
    <dsp:sp modelId="{28B49006-0E00-4190-BFAF-5217836B05B4}">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C7C406-6453-4234-AD57-3F3847D21AA5}">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943CC1-A805-47D0-AA20-8AB086BEF7D7}">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8886D8-A879-5744-BA82-5F2201103AD6}" type="datetimeFigureOut">
              <a:rPr kumimoji="1" lang="zh-CN" altLang="en-US" smtClean="0"/>
              <a:t>2024/5/26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06967D-2E57-6046-BF27-36662065C107}" type="slidenum">
              <a:rPr kumimoji="1" lang="zh-CN" altLang="en-US" smtClean="0"/>
              <a:t>‹#›</a:t>
            </a:fld>
            <a:endParaRPr kumimoji="1" lang="zh-CN" altLang="en-US"/>
          </a:p>
        </p:txBody>
      </p:sp>
    </p:spTree>
    <p:extLst>
      <p:ext uri="{BB962C8B-B14F-4D97-AF65-F5344CB8AC3E}">
        <p14:creationId xmlns:p14="http://schemas.microsoft.com/office/powerpoint/2010/main" val="243476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latin typeface="Times New Roman" pitchFamily="18" charset="0"/>
                <a:ea typeface="宋体" pitchFamily="2" charset="-122"/>
              </a:defRPr>
            </a:lvl1pPr>
          </a:lstStyle>
          <a:p>
            <a:pPr>
              <a:defRPr/>
            </a:pPr>
            <a:endParaRPr lang="zh-CN" alt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New Roman" pitchFamily="18" charset="0"/>
                <a:ea typeface="宋体"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latin typeface="Times New Roman" pitchFamily="18" charset="0"/>
                <a:ea typeface="宋体" pitchFamily="2" charset="-122"/>
              </a:defRPr>
            </a:lvl1pPr>
          </a:lstStyle>
          <a:p>
            <a:pPr>
              <a:defRPr/>
            </a:pPr>
            <a:endParaRPr lang="en-US" altLang="zh-CN"/>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New Roman" panose="02020603050405020304" pitchFamily="18" charset="0"/>
                <a:ea typeface="宋体" panose="02010600030101010101" pitchFamily="2" charset="-122"/>
              </a:defRPr>
            </a:lvl1pPr>
          </a:lstStyle>
          <a:p>
            <a:pPr>
              <a:defRPr/>
            </a:pPr>
            <a:fld id="{A672DE19-649F-704E-9936-0BF2D935F8A0}"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9A396D88-A058-A34A-B6B3-BFC0311A208C}" type="slidenum">
              <a:rPr lang="zh-CN" altLang="en-US"/>
              <a:pPr>
                <a:spcBef>
                  <a:spcPct val="0"/>
                </a:spcBef>
              </a:pPr>
              <a:t>1</a:t>
            </a:fld>
            <a:endParaRPr lang="en-US" altLang="zh-CN"/>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en-US">
              <a:latin typeface="Times New Roman"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B7A8C0FF-0057-DC66-63EC-D59F0C88B9EE}"/>
              </a:ext>
            </a:extLst>
          </p:cNvPr>
          <p:cNvSpPr>
            <a:spLocks noGrp="1" noRot="1" noChangeAspect="1" noChangeArrowheads="1" noTextEdit="1"/>
          </p:cNvSpPr>
          <p:nvPr>
            <p:ph type="sldImg"/>
          </p:nvPr>
        </p:nvSpPr>
        <p:spPr>
          <a:ln/>
        </p:spPr>
      </p:sp>
      <p:sp>
        <p:nvSpPr>
          <p:cNvPr id="19459" name="备注占位符 2">
            <a:extLst>
              <a:ext uri="{FF2B5EF4-FFF2-40B4-BE49-F238E27FC236}">
                <a16:creationId xmlns:a16="http://schemas.microsoft.com/office/drawing/2014/main" id="{0F50E3BC-9970-5979-D081-D232095920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3 </a:t>
            </a:r>
            <a:r>
              <a:rPr lang="zh-CN" altLang="en-US"/>
              <a:t>美孚</a:t>
            </a:r>
            <a:endParaRPr lang="en-US" altLang="zh-CN"/>
          </a:p>
          <a:p>
            <a:r>
              <a:rPr lang="en-US" altLang="zh-CN"/>
              <a:t>5 </a:t>
            </a:r>
            <a:r>
              <a:rPr lang="zh-CN" altLang="en-US"/>
              <a:t>巴菲特创建，投资公司，可口可乐，华盛顿邮报</a:t>
            </a:r>
            <a:endParaRPr lang="en-US" altLang="zh-CN"/>
          </a:p>
          <a:p>
            <a:r>
              <a:rPr lang="en-US" altLang="zh-CN"/>
              <a:t>7</a:t>
            </a:r>
            <a:r>
              <a:rPr lang="zh-CN" altLang="en-US"/>
              <a:t>强生</a:t>
            </a:r>
            <a:endParaRPr lang="en-US" altLang="zh-CN"/>
          </a:p>
          <a:p>
            <a:r>
              <a:rPr lang="en-US" altLang="zh-CN"/>
              <a:t>8</a:t>
            </a:r>
            <a:r>
              <a:rPr lang="zh-CN" altLang="en-US"/>
              <a:t>制药</a:t>
            </a:r>
            <a:endParaRPr lang="en-US" altLang="zh-CN"/>
          </a:p>
          <a:p>
            <a:r>
              <a:rPr lang="en-US" altLang="zh-CN"/>
              <a:t>9</a:t>
            </a:r>
            <a:r>
              <a:rPr lang="zh-CN" altLang="en-US"/>
              <a:t>雀巢</a:t>
            </a:r>
          </a:p>
        </p:txBody>
      </p:sp>
      <p:sp>
        <p:nvSpPr>
          <p:cNvPr id="19460" name="灯片编号占位符 3">
            <a:extLst>
              <a:ext uri="{FF2B5EF4-FFF2-40B4-BE49-F238E27FC236}">
                <a16:creationId xmlns:a16="http://schemas.microsoft.com/office/drawing/2014/main" id="{BB868DA9-F086-31A4-D198-9116895746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684213" indent="-263525">
              <a:spcBef>
                <a:spcPct val="30000"/>
              </a:spcBef>
              <a:defRPr sz="1200">
                <a:solidFill>
                  <a:schemeClr val="tx1"/>
                </a:solidFill>
                <a:latin typeface="Arial" panose="020B0604020202020204" pitchFamily="34" charset="0"/>
              </a:defRPr>
            </a:lvl2pPr>
            <a:lvl3pPr marL="1054100" indent="-209550">
              <a:spcBef>
                <a:spcPct val="30000"/>
              </a:spcBef>
              <a:defRPr sz="1200">
                <a:solidFill>
                  <a:schemeClr val="tx1"/>
                </a:solidFill>
                <a:latin typeface="Arial" panose="020B0604020202020204" pitchFamily="34" charset="0"/>
              </a:defRPr>
            </a:lvl3pPr>
            <a:lvl4pPr marL="1476375" indent="-209550">
              <a:spcBef>
                <a:spcPct val="30000"/>
              </a:spcBef>
              <a:defRPr sz="1200">
                <a:solidFill>
                  <a:schemeClr val="tx1"/>
                </a:solidFill>
                <a:latin typeface="Arial" panose="020B0604020202020204" pitchFamily="34" charset="0"/>
              </a:defRPr>
            </a:lvl4pPr>
            <a:lvl5pPr marL="1898650" indent="-209550">
              <a:spcBef>
                <a:spcPct val="30000"/>
              </a:spcBef>
              <a:defRPr sz="1200">
                <a:solidFill>
                  <a:schemeClr val="tx1"/>
                </a:solidFill>
                <a:latin typeface="Arial" panose="020B0604020202020204" pitchFamily="34" charset="0"/>
              </a:defRPr>
            </a:lvl5pPr>
            <a:lvl6pPr marL="2355850" indent="-209550" eaLnBrk="0" fontAlgn="base" hangingPunct="0">
              <a:spcBef>
                <a:spcPct val="30000"/>
              </a:spcBef>
              <a:spcAft>
                <a:spcPct val="0"/>
              </a:spcAft>
              <a:defRPr sz="1200">
                <a:solidFill>
                  <a:schemeClr val="tx1"/>
                </a:solidFill>
                <a:latin typeface="Arial" panose="020B0604020202020204" pitchFamily="34" charset="0"/>
              </a:defRPr>
            </a:lvl6pPr>
            <a:lvl7pPr marL="2813050" indent="-209550" eaLnBrk="0" fontAlgn="base" hangingPunct="0">
              <a:spcBef>
                <a:spcPct val="30000"/>
              </a:spcBef>
              <a:spcAft>
                <a:spcPct val="0"/>
              </a:spcAft>
              <a:defRPr sz="1200">
                <a:solidFill>
                  <a:schemeClr val="tx1"/>
                </a:solidFill>
                <a:latin typeface="Arial" panose="020B0604020202020204" pitchFamily="34" charset="0"/>
              </a:defRPr>
            </a:lvl7pPr>
            <a:lvl8pPr marL="3270250" indent="-209550" eaLnBrk="0" fontAlgn="base" hangingPunct="0">
              <a:spcBef>
                <a:spcPct val="30000"/>
              </a:spcBef>
              <a:spcAft>
                <a:spcPct val="0"/>
              </a:spcAft>
              <a:defRPr sz="1200">
                <a:solidFill>
                  <a:schemeClr val="tx1"/>
                </a:solidFill>
                <a:latin typeface="Arial" panose="020B0604020202020204" pitchFamily="34" charset="0"/>
              </a:defRPr>
            </a:lvl8pPr>
            <a:lvl9pPr marL="3727450" indent="-20955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A7DCE22-0794-4C36-865C-269F563BC49D}" type="slidenum">
              <a:rPr lang="en-US" altLang="zh-CN" smtClean="0"/>
              <a:pPr>
                <a:spcBef>
                  <a:spcPct val="0"/>
                </a:spcBef>
              </a:pPr>
              <a:t>18</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33FAEC45-A8B5-10D0-0A40-6FA27F8D4A3A}"/>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23E84E6E-F289-E544-BB63-FFC24879E7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3 </a:t>
            </a:r>
            <a:r>
              <a:rPr lang="zh-CN" altLang="en-US" dirty="0"/>
              <a:t>美孚</a:t>
            </a:r>
            <a:endParaRPr lang="en-US" altLang="zh-CN" dirty="0"/>
          </a:p>
          <a:p>
            <a:r>
              <a:rPr lang="en-US" altLang="zh-CN" dirty="0"/>
              <a:t>5 </a:t>
            </a:r>
            <a:r>
              <a:rPr lang="zh-CN" altLang="en-US" dirty="0"/>
              <a:t>巴菲特创建，投资公司，可口可乐，华盛顿邮报</a:t>
            </a:r>
            <a:endParaRPr lang="en-US" altLang="zh-CN" dirty="0"/>
          </a:p>
          <a:p>
            <a:r>
              <a:rPr lang="en-US" altLang="zh-CN" dirty="0"/>
              <a:t>7</a:t>
            </a:r>
            <a:r>
              <a:rPr lang="zh-CN" altLang="en-US" dirty="0"/>
              <a:t>强生</a:t>
            </a:r>
            <a:endParaRPr lang="en-US" altLang="zh-CN" dirty="0"/>
          </a:p>
          <a:p>
            <a:r>
              <a:rPr lang="en-US" altLang="zh-CN" dirty="0"/>
              <a:t>8</a:t>
            </a:r>
            <a:r>
              <a:rPr lang="zh-CN" altLang="en-US" dirty="0"/>
              <a:t>制药</a:t>
            </a:r>
            <a:endParaRPr lang="en-US" altLang="zh-CN" dirty="0"/>
          </a:p>
          <a:p>
            <a:r>
              <a:rPr lang="en-US" altLang="zh-CN" dirty="0"/>
              <a:t>9</a:t>
            </a:r>
            <a:r>
              <a:rPr lang="zh-CN" altLang="en-US" dirty="0"/>
              <a:t>雀巢</a:t>
            </a:r>
          </a:p>
        </p:txBody>
      </p:sp>
      <p:sp>
        <p:nvSpPr>
          <p:cNvPr id="21508" name="灯片编号占位符 3">
            <a:extLst>
              <a:ext uri="{FF2B5EF4-FFF2-40B4-BE49-F238E27FC236}">
                <a16:creationId xmlns:a16="http://schemas.microsoft.com/office/drawing/2014/main" id="{2BDEF54E-9C26-AA60-A4D5-05832E8BE9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684213" indent="-263525">
              <a:spcBef>
                <a:spcPct val="30000"/>
              </a:spcBef>
              <a:defRPr sz="1200">
                <a:solidFill>
                  <a:schemeClr val="tx1"/>
                </a:solidFill>
                <a:latin typeface="Arial" panose="020B0604020202020204" pitchFamily="34" charset="0"/>
              </a:defRPr>
            </a:lvl2pPr>
            <a:lvl3pPr marL="1054100" indent="-209550">
              <a:spcBef>
                <a:spcPct val="30000"/>
              </a:spcBef>
              <a:defRPr sz="1200">
                <a:solidFill>
                  <a:schemeClr val="tx1"/>
                </a:solidFill>
                <a:latin typeface="Arial" panose="020B0604020202020204" pitchFamily="34" charset="0"/>
              </a:defRPr>
            </a:lvl3pPr>
            <a:lvl4pPr marL="1476375" indent="-209550">
              <a:spcBef>
                <a:spcPct val="30000"/>
              </a:spcBef>
              <a:defRPr sz="1200">
                <a:solidFill>
                  <a:schemeClr val="tx1"/>
                </a:solidFill>
                <a:latin typeface="Arial" panose="020B0604020202020204" pitchFamily="34" charset="0"/>
              </a:defRPr>
            </a:lvl4pPr>
            <a:lvl5pPr marL="1898650" indent="-209550">
              <a:spcBef>
                <a:spcPct val="30000"/>
              </a:spcBef>
              <a:defRPr sz="1200">
                <a:solidFill>
                  <a:schemeClr val="tx1"/>
                </a:solidFill>
                <a:latin typeface="Arial" panose="020B0604020202020204" pitchFamily="34" charset="0"/>
              </a:defRPr>
            </a:lvl5pPr>
            <a:lvl6pPr marL="2355850" indent="-209550" eaLnBrk="0" fontAlgn="base" hangingPunct="0">
              <a:spcBef>
                <a:spcPct val="30000"/>
              </a:spcBef>
              <a:spcAft>
                <a:spcPct val="0"/>
              </a:spcAft>
              <a:defRPr sz="1200">
                <a:solidFill>
                  <a:schemeClr val="tx1"/>
                </a:solidFill>
                <a:latin typeface="Arial" panose="020B0604020202020204" pitchFamily="34" charset="0"/>
              </a:defRPr>
            </a:lvl6pPr>
            <a:lvl7pPr marL="2813050" indent="-209550" eaLnBrk="0" fontAlgn="base" hangingPunct="0">
              <a:spcBef>
                <a:spcPct val="30000"/>
              </a:spcBef>
              <a:spcAft>
                <a:spcPct val="0"/>
              </a:spcAft>
              <a:defRPr sz="1200">
                <a:solidFill>
                  <a:schemeClr val="tx1"/>
                </a:solidFill>
                <a:latin typeface="Arial" panose="020B0604020202020204" pitchFamily="34" charset="0"/>
              </a:defRPr>
            </a:lvl7pPr>
            <a:lvl8pPr marL="3270250" indent="-209550" eaLnBrk="0" fontAlgn="base" hangingPunct="0">
              <a:spcBef>
                <a:spcPct val="30000"/>
              </a:spcBef>
              <a:spcAft>
                <a:spcPct val="0"/>
              </a:spcAft>
              <a:defRPr sz="1200">
                <a:solidFill>
                  <a:schemeClr val="tx1"/>
                </a:solidFill>
                <a:latin typeface="Arial" panose="020B0604020202020204" pitchFamily="34" charset="0"/>
              </a:defRPr>
            </a:lvl8pPr>
            <a:lvl9pPr marL="3727450" indent="-20955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B8A484E-B1F1-4697-88C6-CA59650AAA41}" type="slidenum">
              <a:rPr lang="en-US" altLang="zh-CN" smtClean="0"/>
              <a:pPr>
                <a:spcBef>
                  <a:spcPct val="0"/>
                </a:spcBef>
              </a:pPr>
              <a:t>19</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C15289DF-C61C-E942-A611-28BB14CD81AC}" type="slidenum">
              <a:rPr lang="zh-CN" altLang="en-US"/>
              <a:pPr>
                <a:spcBef>
                  <a:spcPct val="0"/>
                </a:spcBef>
              </a:pPr>
              <a:t>20</a:t>
            </a:fld>
            <a:endParaRPr lang="en-US" altLang="zh-CN"/>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en-US">
              <a:latin typeface="Times New Roman" charset="0"/>
              <a:ea typeface="宋体" charset="-122"/>
            </a:endParaRPr>
          </a:p>
        </p:txBody>
      </p:sp>
    </p:spTree>
    <p:extLst>
      <p:ext uri="{BB962C8B-B14F-4D97-AF65-F5344CB8AC3E}">
        <p14:creationId xmlns:p14="http://schemas.microsoft.com/office/powerpoint/2010/main" val="2044768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计算机算术</a:t>
            </a:r>
            <a:r>
              <a:rPr lang="zh-CN" altLang="en-US" baseline="0" dirty="0"/>
              <a:t>  不等于  数学中的算术</a:t>
            </a:r>
            <a:endParaRPr lang="en-US" altLang="zh-CN" baseline="0" dirty="0"/>
          </a:p>
          <a:p>
            <a:endParaRPr lang="en-US" dirty="0"/>
          </a:p>
          <a:p>
            <a:r>
              <a:rPr lang="en-US" dirty="0"/>
              <a:t>http://book.51cto.com/art/201011/232731.htm</a:t>
            </a:r>
          </a:p>
          <a:p>
            <a:endParaRPr lang="en-US" dirty="0"/>
          </a:p>
        </p:txBody>
      </p:sp>
    </p:spTree>
    <p:extLst>
      <p:ext uri="{BB962C8B-B14F-4D97-AF65-F5344CB8AC3E}">
        <p14:creationId xmlns:p14="http://schemas.microsoft.com/office/powerpoint/2010/main" val="187353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计算机算术</a:t>
            </a:r>
            <a:r>
              <a:rPr lang="zh-CN" altLang="en-US" baseline="0" dirty="0"/>
              <a:t>  不等于  数学中的算术</a:t>
            </a:r>
            <a:endParaRPr lang="en-US" altLang="zh-CN" baseline="0" dirty="0"/>
          </a:p>
          <a:p>
            <a:endParaRPr lang="en-US" altLang="zh-CN" baseline="0" dirty="0"/>
          </a:p>
          <a:p>
            <a:r>
              <a:rPr lang="zh-CN" altLang="en-US" baseline="0" dirty="0"/>
              <a:t>例题</a:t>
            </a:r>
            <a:r>
              <a:rPr lang="en-US" altLang="zh-CN" baseline="0" dirty="0"/>
              <a:t>3</a:t>
            </a:r>
            <a:r>
              <a:rPr lang="zh-CN" altLang="en-US" baseline="0" dirty="0"/>
              <a:t>：浮点数</a:t>
            </a:r>
            <a:r>
              <a:rPr lang="en-US" altLang="zh-CN" baseline="0" dirty="0"/>
              <a:t>a</a:t>
            </a:r>
            <a:r>
              <a:rPr lang="zh-CN" altLang="en-US" baseline="0" dirty="0"/>
              <a:t>和</a:t>
            </a:r>
            <a:r>
              <a:rPr lang="en-US" altLang="zh-CN" baseline="0" dirty="0"/>
              <a:t>b</a:t>
            </a:r>
            <a:r>
              <a:rPr lang="zh-CN" altLang="en-US" baseline="0" dirty="0"/>
              <a:t>不能直接用 </a:t>
            </a:r>
            <a:r>
              <a:rPr lang="en-US" altLang="zh-CN" baseline="0" dirty="0"/>
              <a:t>== </a:t>
            </a:r>
            <a:r>
              <a:rPr lang="zh-CN" altLang="en-US" baseline="0" dirty="0"/>
              <a:t>来比相等，因为两个数精度不同。</a:t>
            </a:r>
            <a:endParaRPr lang="en-US" altLang="zh-CN" baseline="0" dirty="0"/>
          </a:p>
          <a:p>
            <a:endParaRPr lang="en-US" altLang="zh-CN" baseline="0" dirty="0"/>
          </a:p>
          <a:p>
            <a:r>
              <a:rPr lang="en-US" altLang="zh-CN" baseline="0" dirty="0"/>
              <a:t>http://blog.chinaunix.net/space.php?uid=9079364&amp;do=blog&amp;id=2436074</a:t>
            </a:r>
          </a:p>
          <a:p>
            <a:endParaRPr lang="en-US" altLang="zh-CN" baseline="0" dirty="0"/>
          </a:p>
          <a:p>
            <a:pPr>
              <a:buFont typeface="Arial" pitchFamily="34" charset="0"/>
              <a:buChar char="•"/>
            </a:pPr>
            <a:r>
              <a:rPr lang="zh-CN" altLang="en-US" baseline="0" dirty="0"/>
              <a:t>数学运算都会涉及一个精度问题，计算结果要求精确到小数后多少位，直接用</a:t>
            </a:r>
            <a:r>
              <a:rPr lang="en-US" altLang="zh-CN" baseline="0" dirty="0"/>
              <a:t>“==”</a:t>
            </a:r>
            <a:r>
              <a:rPr lang="zh-CN" altLang="en-US" baseline="0" dirty="0"/>
              <a:t>判断结果不恰当</a:t>
            </a:r>
            <a:endParaRPr lang="en-US" altLang="zh-CN" baseline="0" dirty="0"/>
          </a:p>
          <a:p>
            <a:pPr>
              <a:buFont typeface="Arial" pitchFamily="34" charset="0"/>
              <a:buChar char="•"/>
            </a:pPr>
            <a:r>
              <a:rPr lang="zh-CN" altLang="en-US" baseline="0" dirty="0"/>
              <a:t>浮点数有效位数有</a:t>
            </a:r>
            <a:r>
              <a:rPr lang="en-US" altLang="zh-CN" baseline="0" dirty="0"/>
              <a:t>15-16</a:t>
            </a:r>
            <a:r>
              <a:rPr lang="zh-CN" altLang="en-US" baseline="0" dirty="0"/>
              <a:t>位（</a:t>
            </a:r>
            <a:r>
              <a:rPr lang="en-US" altLang="zh-CN" baseline="0" dirty="0"/>
              <a:t>double</a:t>
            </a:r>
            <a:r>
              <a:rPr lang="zh-CN" altLang="en-US" baseline="0" dirty="0"/>
              <a:t>），例如一个浮点数是 </a:t>
            </a:r>
            <a:r>
              <a:rPr lang="en-US" altLang="zh-CN" baseline="0" dirty="0"/>
              <a:t>a=2.22507 e –308</a:t>
            </a:r>
            <a:r>
              <a:rPr lang="zh-CN" altLang="en-US" baseline="0" dirty="0"/>
              <a:t>，一般意义上我们完全可以认为它等于</a:t>
            </a:r>
            <a:r>
              <a:rPr lang="en-US" altLang="zh-CN" baseline="0" dirty="0"/>
              <a:t>"0“</a:t>
            </a:r>
          </a:p>
          <a:p>
            <a:r>
              <a:rPr lang="zh-CN" altLang="en-US" baseline="0" dirty="0"/>
              <a:t>但是用</a:t>
            </a:r>
            <a:r>
              <a:rPr lang="en-US" altLang="zh-CN" baseline="0" dirty="0"/>
              <a:t>"==0.0"</a:t>
            </a:r>
            <a:r>
              <a:rPr lang="zh-CN" altLang="en-US" baseline="0" dirty="0"/>
              <a:t>返回的永远是</a:t>
            </a:r>
            <a:r>
              <a:rPr lang="en-US" altLang="zh-CN" baseline="0" dirty="0"/>
              <a:t>false;</a:t>
            </a:r>
          </a:p>
        </p:txBody>
      </p:sp>
    </p:spTree>
    <p:extLst>
      <p:ext uri="{BB962C8B-B14F-4D97-AF65-F5344CB8AC3E}">
        <p14:creationId xmlns:p14="http://schemas.microsoft.com/office/powerpoint/2010/main" val="3163246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defTabSz="965058" eaLnBrk="1" hangingPunct="1">
              <a:spcBef>
                <a:spcPct val="0"/>
              </a:spcBef>
              <a:defRPr/>
            </a:pPr>
            <a:r>
              <a:rPr lang="zh-CN" altLang="en-US" b="1" dirty="0"/>
              <a:t>事实二：你需要了解汇编</a:t>
            </a:r>
            <a:endParaRPr lang="en-US" altLang="zh-CN" b="1" dirty="0"/>
          </a:p>
          <a:p>
            <a:pPr defTabSz="965058" eaLnBrk="1" hangingPunct="1">
              <a:spcBef>
                <a:spcPct val="0"/>
              </a:spcBef>
              <a:defRPr/>
            </a:pPr>
            <a:r>
              <a:rPr lang="zh-CN" altLang="en-US" dirty="0"/>
              <a:t>了解汇编的目的是 </a:t>
            </a:r>
            <a:r>
              <a:rPr lang="en-US" altLang="zh-CN" dirty="0">
                <a:sym typeface="Wingdings" pitchFamily="2" charset="2"/>
              </a:rPr>
              <a:t> </a:t>
            </a:r>
            <a:r>
              <a:rPr lang="zh-CN" altLang="en-US" dirty="0">
                <a:sym typeface="Wingdings" pitchFamily="2" charset="2"/>
              </a:rPr>
              <a:t>了解机器层面执行模型的关键</a:t>
            </a:r>
            <a:endParaRPr lang="en-US" altLang="zh-CN" dirty="0">
              <a:sym typeface="Wingdings" pitchFamily="2" charset="2"/>
            </a:endParaRPr>
          </a:p>
          <a:p>
            <a:pPr defTabSz="965058" eaLnBrk="1" hangingPunct="1">
              <a:spcBef>
                <a:spcPct val="0"/>
              </a:spcBef>
              <a:defRPr/>
            </a:pPr>
            <a:endParaRPr lang="en-US" altLang="zh-CN" dirty="0">
              <a:sym typeface="Wingdings" pitchFamily="2" charset="2"/>
            </a:endParaRPr>
          </a:p>
          <a:p>
            <a:pPr defTabSz="965058" eaLnBrk="1" hangingPunct="1">
              <a:spcBef>
                <a:spcPct val="0"/>
              </a:spcBef>
              <a:defRPr/>
            </a:pPr>
            <a:r>
              <a:rPr lang="zh-CN" altLang="en-US" dirty="0">
                <a:sym typeface="Wingdings" pitchFamily="2" charset="2"/>
              </a:rPr>
              <a:t>好处是：</a:t>
            </a:r>
            <a:r>
              <a:rPr lang="zh-CN" altLang="en-US" dirty="0"/>
              <a:t>找</a:t>
            </a:r>
            <a:r>
              <a:rPr lang="en-US" altLang="zh-CN" dirty="0"/>
              <a:t>bug</a:t>
            </a:r>
            <a:r>
              <a:rPr lang="zh-CN" altLang="en-US" dirty="0"/>
              <a:t>、提高程序性能、实现系统软件、恶意软件</a:t>
            </a:r>
            <a:endParaRPr lang="en-US" altLang="zh-CN" dirty="0"/>
          </a:p>
          <a:p>
            <a:pPr defTabSz="965058" eaLnBrk="1" hangingPunct="1">
              <a:spcBef>
                <a:spcPct val="0"/>
              </a:spcBef>
              <a:defRPr/>
            </a:pPr>
            <a:endParaRPr lang="en-US" altLang="zh-CN" dirty="0"/>
          </a:p>
          <a:p>
            <a:pPr defTabSz="965058" eaLnBrk="1" hangingPunct="1">
              <a:spcBef>
                <a:spcPct val="0"/>
              </a:spcBef>
              <a:defRPr/>
            </a:pPr>
            <a:r>
              <a:rPr lang="zh-CN" altLang="en-US" dirty="0"/>
              <a:t>例</a:t>
            </a:r>
            <a:r>
              <a:rPr lang="en-US" altLang="zh-CN" dirty="0"/>
              <a:t>2.1</a:t>
            </a:r>
            <a:r>
              <a:rPr lang="zh-CN" altLang="en-US" dirty="0"/>
              <a:t>：整形（</a:t>
            </a:r>
            <a:r>
              <a:rPr lang="en-US" dirty="0" err="1"/>
              <a:t>int</a:t>
            </a:r>
            <a:r>
              <a:rPr lang="en-US" dirty="0"/>
              <a:t>）</a:t>
            </a:r>
            <a:r>
              <a:rPr lang="zh-CN" altLang="en-US" dirty="0"/>
              <a:t>的取值范围是</a:t>
            </a:r>
            <a:r>
              <a:rPr lang="en-US" altLang="zh-CN" dirty="0"/>
              <a:t>-32768</a:t>
            </a:r>
            <a:r>
              <a:rPr lang="zh-CN" altLang="en-US" dirty="0"/>
              <a:t>到</a:t>
            </a:r>
            <a:r>
              <a:rPr lang="en-US" altLang="zh-CN" dirty="0"/>
              <a:t>32767</a:t>
            </a:r>
            <a:r>
              <a:rPr lang="zh-CN" altLang="en-US" dirty="0"/>
              <a:t>，无符合整形（</a:t>
            </a:r>
            <a:r>
              <a:rPr lang="en-US" dirty="0"/>
              <a:t>unsigned </a:t>
            </a:r>
            <a:r>
              <a:rPr lang="en-US" dirty="0" err="1"/>
              <a:t>int</a:t>
            </a:r>
            <a:r>
              <a:rPr lang="en-US" dirty="0"/>
              <a:t>）</a:t>
            </a:r>
            <a:r>
              <a:rPr lang="zh-CN" altLang="en-US" dirty="0"/>
              <a:t>取值范围是</a:t>
            </a:r>
            <a:r>
              <a:rPr lang="en-US" altLang="zh-CN" dirty="0"/>
              <a:t>0</a:t>
            </a:r>
            <a:r>
              <a:rPr lang="zh-CN" altLang="en-US" dirty="0"/>
              <a:t>到</a:t>
            </a:r>
            <a:r>
              <a:rPr lang="en-US" altLang="zh-CN" dirty="0"/>
              <a:t>65535</a:t>
            </a:r>
          </a:p>
          <a:p>
            <a:pPr defTabSz="965058" eaLnBrk="1" hangingPunct="1">
              <a:spcBef>
                <a:spcPct val="0"/>
              </a:spcBef>
              <a:defRPr/>
            </a:pPr>
            <a:r>
              <a:rPr lang="en-US" altLang="zh-CN" dirty="0"/>
              <a:t>http://blog.chinaunix.net/uid-24017974-id-2644031.html</a:t>
            </a:r>
          </a:p>
          <a:p>
            <a:pPr defTabSz="965058" eaLnBrk="1" hangingPunct="1">
              <a:spcBef>
                <a:spcPct val="0"/>
              </a:spcBef>
              <a:defRPr/>
            </a:pPr>
            <a:endParaRPr lang="en-US" altLang="zh-CN" dirty="0"/>
          </a:p>
          <a:p>
            <a:pPr defTabSz="965058" eaLnBrk="1" hangingPunct="1">
              <a:spcBef>
                <a:spcPct val="0"/>
              </a:spcBef>
              <a:defRPr/>
            </a:pPr>
            <a:r>
              <a:rPr lang="zh-CN" altLang="en-US" b="1" dirty="0"/>
              <a:t>错误原因</a:t>
            </a:r>
            <a:endParaRPr lang="en-US" altLang="zh-CN" b="1" dirty="0"/>
          </a:p>
          <a:p>
            <a:pPr>
              <a:buFont typeface="Arial" pitchFamily="34" charset="0"/>
              <a:buChar char="•"/>
            </a:pPr>
            <a:r>
              <a:rPr lang="en-US" altLang="zh-CN" sz="1200" b="0" i="0" kern="1200" dirty="0">
                <a:solidFill>
                  <a:schemeClr val="tx1"/>
                </a:solidFill>
                <a:latin typeface="Times New Roman" pitchFamily="18" charset="0"/>
                <a:ea typeface="+mn-ea"/>
                <a:cs typeface="+mn-cs"/>
              </a:rPr>
              <a:t>TOTAL</a:t>
            </a:r>
            <a:r>
              <a:rPr lang="zh-CN" altLang="en-US" sz="1200" b="0" i="0" kern="1200" dirty="0">
                <a:solidFill>
                  <a:schemeClr val="tx1"/>
                </a:solidFill>
                <a:latin typeface="Times New Roman" pitchFamily="18" charset="0"/>
                <a:ea typeface="+mn-ea"/>
                <a:cs typeface="+mn-cs"/>
              </a:rPr>
              <a:t>所定义的值是</a:t>
            </a:r>
            <a:r>
              <a:rPr lang="en-US" altLang="zh-CN" sz="1200" b="0" i="0" kern="1200" dirty="0" err="1">
                <a:solidFill>
                  <a:schemeClr val="tx1"/>
                </a:solidFill>
                <a:latin typeface="Times New Roman" pitchFamily="18" charset="0"/>
                <a:ea typeface="+mn-ea"/>
                <a:cs typeface="+mn-cs"/>
              </a:rPr>
              <a:t>unsigend</a:t>
            </a:r>
            <a:r>
              <a:rPr lang="en-US" altLang="zh-CN" sz="1200" b="0" i="0" kern="1200" dirty="0">
                <a:solidFill>
                  <a:schemeClr val="tx1"/>
                </a:solidFill>
                <a:latin typeface="Times New Roman" pitchFamily="18" charset="0"/>
                <a:ea typeface="+mn-ea"/>
                <a:cs typeface="+mn-cs"/>
              </a:rPr>
              <a:t> </a:t>
            </a:r>
            <a:r>
              <a:rPr lang="en-US" altLang="zh-CN" sz="1200" b="0" i="0" kern="1200" dirty="0" err="1">
                <a:solidFill>
                  <a:schemeClr val="tx1"/>
                </a:solidFill>
                <a:latin typeface="Times New Roman" pitchFamily="18" charset="0"/>
                <a:ea typeface="+mn-ea"/>
                <a:cs typeface="+mn-cs"/>
              </a:rPr>
              <a:t>int</a:t>
            </a:r>
            <a:r>
              <a:rPr lang="zh-CN" altLang="en-US" sz="1200" b="0" i="0" kern="1200" dirty="0">
                <a:solidFill>
                  <a:schemeClr val="tx1"/>
                </a:solidFill>
                <a:latin typeface="Times New Roman" pitchFamily="18" charset="0"/>
                <a:ea typeface="+mn-ea"/>
                <a:cs typeface="+mn-cs"/>
              </a:rPr>
              <a:t>类型（因为</a:t>
            </a:r>
            <a:r>
              <a:rPr lang="en-US" altLang="zh-CN" sz="1200" b="0" i="0" kern="1200" dirty="0" err="1">
                <a:solidFill>
                  <a:schemeClr val="tx1"/>
                </a:solidFill>
                <a:latin typeface="Times New Roman" pitchFamily="18" charset="0"/>
                <a:ea typeface="+mn-ea"/>
                <a:cs typeface="+mn-cs"/>
              </a:rPr>
              <a:t>sizeof</a:t>
            </a:r>
            <a:r>
              <a:rPr lang="en-US" altLang="zh-CN" sz="1200" b="0" i="0" kern="1200" dirty="0">
                <a:solidFill>
                  <a:schemeClr val="tx1"/>
                </a:solidFill>
                <a:latin typeface="Times New Roman" pitchFamily="18" charset="0"/>
                <a:ea typeface="+mn-ea"/>
                <a:cs typeface="+mn-cs"/>
              </a:rPr>
              <a:t>()</a:t>
            </a:r>
            <a:r>
              <a:rPr lang="zh-CN" altLang="en-US" sz="1200" b="0" i="0" kern="1200" dirty="0">
                <a:solidFill>
                  <a:schemeClr val="tx1"/>
                </a:solidFill>
                <a:latin typeface="Times New Roman" pitchFamily="18" charset="0"/>
                <a:ea typeface="+mn-ea"/>
                <a:cs typeface="+mn-cs"/>
              </a:rPr>
              <a:t>的返回值是</a:t>
            </a:r>
            <a:r>
              <a:rPr lang="en-US" altLang="zh-CN" sz="1200" b="0" i="0" kern="1200" dirty="0">
                <a:solidFill>
                  <a:schemeClr val="tx1"/>
                </a:solidFill>
                <a:latin typeface="Times New Roman" pitchFamily="18" charset="0"/>
                <a:ea typeface="+mn-ea"/>
                <a:cs typeface="+mn-cs"/>
              </a:rPr>
              <a:t>unsigned </a:t>
            </a:r>
            <a:r>
              <a:rPr lang="en-US" altLang="zh-CN" sz="1200" b="0" i="0" kern="1200" dirty="0" err="1">
                <a:solidFill>
                  <a:schemeClr val="tx1"/>
                </a:solidFill>
                <a:latin typeface="Times New Roman" pitchFamily="18" charset="0"/>
                <a:ea typeface="+mn-ea"/>
                <a:cs typeface="+mn-cs"/>
              </a:rPr>
              <a:t>int</a:t>
            </a:r>
            <a:r>
              <a:rPr lang="zh-CN" altLang="en-US" sz="1200" b="0" i="0" kern="1200" dirty="0">
                <a:solidFill>
                  <a:schemeClr val="tx1"/>
                </a:solidFill>
                <a:latin typeface="Times New Roman" pitchFamily="18" charset="0"/>
                <a:ea typeface="+mn-ea"/>
                <a:cs typeface="+mn-cs"/>
              </a:rPr>
              <a:t>类型）。</a:t>
            </a:r>
            <a:endParaRPr lang="en-US" altLang="zh-CN" sz="1200" b="0" i="0" kern="1200" dirty="0">
              <a:solidFill>
                <a:schemeClr val="tx1"/>
              </a:solidFill>
              <a:latin typeface="Times New Roman" pitchFamily="18" charset="0"/>
              <a:ea typeface="+mn-ea"/>
              <a:cs typeface="+mn-cs"/>
            </a:endParaRPr>
          </a:p>
          <a:p>
            <a:pPr>
              <a:buFont typeface="Arial" pitchFamily="34" charset="0"/>
              <a:buChar char="•"/>
            </a:pPr>
            <a:r>
              <a:rPr lang="en-US" altLang="zh-CN" sz="1200" b="0" i="0" kern="1200" dirty="0">
                <a:solidFill>
                  <a:schemeClr val="tx1"/>
                </a:solidFill>
                <a:latin typeface="Times New Roman" pitchFamily="18" charset="0"/>
                <a:ea typeface="+mn-ea"/>
                <a:cs typeface="+mn-cs"/>
              </a:rPr>
              <a:t>if</a:t>
            </a:r>
            <a:r>
              <a:rPr lang="zh-CN" altLang="en-US" sz="1200" b="0" i="0" kern="1200" dirty="0">
                <a:solidFill>
                  <a:schemeClr val="tx1"/>
                </a:solidFill>
                <a:latin typeface="Times New Roman" pitchFamily="18" charset="0"/>
                <a:ea typeface="+mn-ea"/>
                <a:cs typeface="+mn-cs"/>
              </a:rPr>
              <a:t>语句在</a:t>
            </a:r>
            <a:r>
              <a:rPr lang="en-US" altLang="zh-CN" sz="1200" b="0" i="0" kern="1200" dirty="0">
                <a:solidFill>
                  <a:schemeClr val="tx1"/>
                </a:solidFill>
                <a:latin typeface="Times New Roman" pitchFamily="18" charset="0"/>
                <a:ea typeface="+mn-ea"/>
                <a:cs typeface="+mn-cs"/>
              </a:rPr>
              <a:t>signed </a:t>
            </a:r>
            <a:r>
              <a:rPr lang="en-US" altLang="zh-CN" sz="1200" b="0" i="0" kern="1200" dirty="0" err="1">
                <a:solidFill>
                  <a:schemeClr val="tx1"/>
                </a:solidFill>
                <a:latin typeface="Times New Roman" pitchFamily="18" charset="0"/>
                <a:ea typeface="+mn-ea"/>
                <a:cs typeface="+mn-cs"/>
              </a:rPr>
              <a:t>int</a:t>
            </a:r>
            <a:r>
              <a:rPr lang="zh-CN" altLang="en-US" sz="1200" b="0" i="0" kern="1200" dirty="0">
                <a:solidFill>
                  <a:schemeClr val="tx1"/>
                </a:solidFill>
                <a:latin typeface="Times New Roman" pitchFamily="18" charset="0"/>
                <a:ea typeface="+mn-ea"/>
                <a:cs typeface="+mn-cs"/>
              </a:rPr>
              <a:t>和</a:t>
            </a:r>
            <a:r>
              <a:rPr lang="en-US" altLang="zh-CN" sz="1200" b="0" i="0" kern="1200" dirty="0">
                <a:solidFill>
                  <a:schemeClr val="tx1"/>
                </a:solidFill>
                <a:latin typeface="Times New Roman" pitchFamily="18" charset="0"/>
                <a:ea typeface="+mn-ea"/>
                <a:cs typeface="+mn-cs"/>
              </a:rPr>
              <a:t>unsigned </a:t>
            </a:r>
            <a:r>
              <a:rPr lang="en-US" altLang="zh-CN" sz="1200" b="0" i="0" kern="1200" dirty="0" err="1">
                <a:solidFill>
                  <a:schemeClr val="tx1"/>
                </a:solidFill>
                <a:latin typeface="Times New Roman" pitchFamily="18" charset="0"/>
                <a:ea typeface="+mn-ea"/>
                <a:cs typeface="+mn-cs"/>
              </a:rPr>
              <a:t>int</a:t>
            </a:r>
            <a:r>
              <a:rPr lang="zh-CN" altLang="en-US" sz="1200" b="0" i="0" kern="1200" dirty="0">
                <a:solidFill>
                  <a:schemeClr val="tx1"/>
                </a:solidFill>
                <a:latin typeface="Times New Roman" pitchFamily="18" charset="0"/>
                <a:ea typeface="+mn-ea"/>
                <a:cs typeface="+mn-cs"/>
              </a:rPr>
              <a:t>类型之间作比较，会自动的将</a:t>
            </a:r>
            <a:r>
              <a:rPr lang="en-US" altLang="zh-CN" sz="1200" b="0" i="0" kern="1200" dirty="0">
                <a:solidFill>
                  <a:schemeClr val="tx1"/>
                </a:solidFill>
                <a:latin typeface="Times New Roman" pitchFamily="18" charset="0"/>
                <a:ea typeface="+mn-ea"/>
                <a:cs typeface="+mn-cs"/>
              </a:rPr>
              <a:t>signed </a:t>
            </a:r>
            <a:r>
              <a:rPr lang="en-US" altLang="zh-CN" sz="1200" b="0" i="0" kern="1200" dirty="0" err="1">
                <a:solidFill>
                  <a:schemeClr val="tx1"/>
                </a:solidFill>
                <a:latin typeface="Times New Roman" pitchFamily="18" charset="0"/>
                <a:ea typeface="+mn-ea"/>
                <a:cs typeface="+mn-cs"/>
              </a:rPr>
              <a:t>int</a:t>
            </a:r>
            <a:r>
              <a:rPr lang="zh-CN" altLang="en-US" sz="1200" b="0" i="0" kern="1200" dirty="0">
                <a:solidFill>
                  <a:schemeClr val="tx1"/>
                </a:solidFill>
                <a:latin typeface="Times New Roman" pitchFamily="18" charset="0"/>
                <a:ea typeface="+mn-ea"/>
                <a:cs typeface="+mn-cs"/>
              </a:rPr>
              <a:t>提升为</a:t>
            </a:r>
            <a:r>
              <a:rPr lang="en-US" altLang="zh-CN" sz="1200" b="0" i="0" kern="1200" dirty="0">
                <a:solidFill>
                  <a:schemeClr val="tx1"/>
                </a:solidFill>
                <a:latin typeface="Times New Roman" pitchFamily="18" charset="0"/>
                <a:ea typeface="+mn-ea"/>
                <a:cs typeface="+mn-cs"/>
              </a:rPr>
              <a:t>unsigned </a:t>
            </a:r>
            <a:r>
              <a:rPr lang="en-US" altLang="zh-CN" sz="1200" b="0" i="0" kern="1200" dirty="0" err="1">
                <a:solidFill>
                  <a:schemeClr val="tx1"/>
                </a:solidFill>
                <a:latin typeface="Times New Roman" pitchFamily="18" charset="0"/>
                <a:ea typeface="+mn-ea"/>
                <a:cs typeface="+mn-cs"/>
              </a:rPr>
              <a:t>int</a:t>
            </a:r>
            <a:r>
              <a:rPr lang="zh-CN" altLang="en-US" sz="1200" b="0" i="0" kern="1200" dirty="0">
                <a:solidFill>
                  <a:schemeClr val="tx1"/>
                </a:solidFill>
                <a:latin typeface="Times New Roman" pitchFamily="18" charset="0"/>
                <a:ea typeface="+mn-ea"/>
                <a:cs typeface="+mn-cs"/>
              </a:rPr>
              <a:t>类型</a:t>
            </a:r>
            <a:endParaRPr lang="en-US" altLang="zh-CN" sz="1200" b="0" i="0" kern="1200" dirty="0">
              <a:solidFill>
                <a:schemeClr val="tx1"/>
              </a:solidFill>
              <a:latin typeface="Times New Roman" pitchFamily="18" charset="0"/>
              <a:ea typeface="+mn-ea"/>
              <a:cs typeface="+mn-cs"/>
            </a:endParaRPr>
          </a:p>
          <a:p>
            <a:pPr>
              <a:buFont typeface="Arial" pitchFamily="34" charset="0"/>
              <a:buChar char="•"/>
            </a:pPr>
            <a:r>
              <a:rPr lang="zh-CN" altLang="en-US" sz="1200" b="0" i="0" kern="1200" dirty="0">
                <a:solidFill>
                  <a:schemeClr val="tx1"/>
                </a:solidFill>
                <a:latin typeface="Times New Roman" pitchFamily="18" charset="0"/>
                <a:ea typeface="+mn-ea"/>
                <a:cs typeface="+mn-cs"/>
              </a:rPr>
              <a:t>而</a:t>
            </a:r>
            <a:r>
              <a:rPr lang="en-US" altLang="zh-CN" sz="1200" b="0" i="0" kern="1200" dirty="0">
                <a:solidFill>
                  <a:schemeClr val="tx1"/>
                </a:solidFill>
                <a:latin typeface="Times New Roman" pitchFamily="18" charset="0"/>
                <a:ea typeface="+mn-ea"/>
                <a:cs typeface="+mn-cs"/>
              </a:rPr>
              <a:t>-1</a:t>
            </a:r>
            <a:r>
              <a:rPr lang="zh-CN" altLang="en-US" sz="1200" b="0" i="0" kern="1200" dirty="0">
                <a:solidFill>
                  <a:schemeClr val="tx1"/>
                </a:solidFill>
                <a:latin typeface="Times New Roman" pitchFamily="18" charset="0"/>
                <a:ea typeface="+mn-ea"/>
                <a:cs typeface="+mn-cs"/>
              </a:rPr>
              <a:t>转换为无符号整形是个很大很大的数，所以就出现了上面的诡异的</a:t>
            </a:r>
            <a:r>
              <a:rPr lang="en-US" altLang="zh-CN" sz="1200" b="0" i="0" kern="1200" dirty="0">
                <a:solidFill>
                  <a:schemeClr val="tx1"/>
                </a:solidFill>
                <a:latin typeface="Times New Roman" pitchFamily="18" charset="0"/>
                <a:ea typeface="+mn-ea"/>
                <a:cs typeface="+mn-cs"/>
              </a:rPr>
              <a:t>BUG</a:t>
            </a:r>
            <a:r>
              <a:rPr lang="zh-CN" altLang="en-US" sz="1200" b="0" i="0" kern="1200" dirty="0">
                <a:solidFill>
                  <a:schemeClr val="tx1"/>
                </a:solidFill>
                <a:latin typeface="Times New Roman" pitchFamily="18" charset="0"/>
                <a:ea typeface="+mn-ea"/>
                <a:cs typeface="+mn-cs"/>
              </a:rPr>
              <a:t>。</a:t>
            </a:r>
          </a:p>
          <a:p>
            <a:endParaRPr lang="en-US" sz="1200" dirty="0">
              <a:latin typeface="Courier New"/>
              <a:ea typeface="Monaco" charset="0"/>
              <a:cs typeface="Courier New"/>
              <a:sym typeface="Monaco" charset="0"/>
            </a:endParaRPr>
          </a:p>
          <a:p>
            <a:r>
              <a:rPr lang="en-US" sz="1200" dirty="0">
                <a:latin typeface="Courier New"/>
                <a:ea typeface="Monaco" charset="0"/>
                <a:cs typeface="Courier New"/>
                <a:sym typeface="Monaco" charset="0"/>
              </a:rPr>
              <a:t>d = -1 </a:t>
            </a:r>
            <a:r>
              <a:rPr lang="zh-CN" altLang="en-US" sz="1200" dirty="0">
                <a:latin typeface="Courier New"/>
                <a:ea typeface="Monaco" charset="0"/>
                <a:cs typeface="Courier New"/>
                <a:sym typeface="Monaco" charset="0"/>
              </a:rPr>
              <a:t>对应的汇编代码是 </a:t>
            </a:r>
            <a:r>
              <a:rPr lang="en-US" altLang="zh-CN" sz="1200" b="0" i="0" kern="1200" dirty="0">
                <a:solidFill>
                  <a:schemeClr val="tx1"/>
                </a:solidFill>
                <a:latin typeface="Times New Roman" pitchFamily="18" charset="0"/>
                <a:ea typeface="+mn-ea"/>
                <a:cs typeface="+mn-cs"/>
              </a:rPr>
              <a:t>00401048   </a:t>
            </a:r>
            <a:r>
              <a:rPr lang="en-US" altLang="zh-CN" sz="1200" b="0" i="0" kern="1200" dirty="0" err="1">
                <a:solidFill>
                  <a:schemeClr val="tx1"/>
                </a:solidFill>
                <a:latin typeface="Times New Roman" pitchFamily="18" charset="0"/>
                <a:ea typeface="+mn-ea"/>
                <a:cs typeface="+mn-cs"/>
              </a:rPr>
              <a:t>mov</a:t>
            </a:r>
            <a:r>
              <a:rPr lang="en-US" altLang="zh-CN" sz="1200" b="0" i="0" kern="1200" dirty="0">
                <a:solidFill>
                  <a:schemeClr val="tx1"/>
                </a:solidFill>
                <a:latin typeface="Times New Roman" pitchFamily="18" charset="0"/>
                <a:ea typeface="+mn-ea"/>
                <a:cs typeface="+mn-cs"/>
              </a:rPr>
              <a:t>         </a:t>
            </a:r>
            <a:r>
              <a:rPr lang="en-US" altLang="zh-CN" sz="1200" b="0" i="0" kern="1200" dirty="0" err="1">
                <a:solidFill>
                  <a:schemeClr val="tx1"/>
                </a:solidFill>
                <a:latin typeface="Times New Roman" pitchFamily="18" charset="0"/>
                <a:ea typeface="+mn-ea"/>
                <a:cs typeface="+mn-cs"/>
              </a:rPr>
              <a:t>dword</a:t>
            </a:r>
            <a:r>
              <a:rPr lang="en-US" altLang="zh-CN" sz="1200" b="0" i="0" kern="1200" dirty="0">
                <a:solidFill>
                  <a:schemeClr val="tx1"/>
                </a:solidFill>
                <a:latin typeface="Times New Roman" pitchFamily="18" charset="0"/>
                <a:ea typeface="+mn-ea"/>
                <a:cs typeface="+mn-cs"/>
              </a:rPr>
              <a:t> </a:t>
            </a:r>
            <a:r>
              <a:rPr lang="en-US" altLang="zh-CN" sz="1200" b="0" i="0" kern="1200" dirty="0" err="1">
                <a:solidFill>
                  <a:schemeClr val="tx1"/>
                </a:solidFill>
                <a:latin typeface="Times New Roman" pitchFamily="18" charset="0"/>
                <a:ea typeface="+mn-ea"/>
                <a:cs typeface="+mn-cs"/>
              </a:rPr>
              <a:t>ptr</a:t>
            </a:r>
            <a:r>
              <a:rPr lang="en-US" altLang="zh-CN" sz="1200" b="0" i="0" kern="1200" dirty="0">
                <a:solidFill>
                  <a:schemeClr val="tx1"/>
                </a:solidFill>
                <a:latin typeface="Times New Roman" pitchFamily="18" charset="0"/>
                <a:ea typeface="+mn-ea"/>
                <a:cs typeface="+mn-cs"/>
              </a:rPr>
              <a:t> [ebp-4],0FFFFFFFFh</a:t>
            </a:r>
            <a:r>
              <a:rPr lang="en-US" altLang="zh-CN" sz="1200" b="0" i="0" kern="1200" baseline="0" dirty="0">
                <a:solidFill>
                  <a:schemeClr val="tx1"/>
                </a:solidFill>
                <a:latin typeface="Times New Roman" pitchFamily="18" charset="0"/>
                <a:ea typeface="+mn-ea"/>
                <a:cs typeface="+mn-cs"/>
              </a:rPr>
              <a:t>                            </a:t>
            </a:r>
            <a:r>
              <a:rPr lang="zh-CN" altLang="en-US" sz="1200" b="0" i="0" kern="1200" dirty="0">
                <a:solidFill>
                  <a:schemeClr val="tx1"/>
                </a:solidFill>
                <a:latin typeface="Times New Roman" pitchFamily="18" charset="0"/>
                <a:ea typeface="+mn-ea"/>
                <a:cs typeface="+mn-cs"/>
              </a:rPr>
              <a:t>而 </a:t>
            </a:r>
            <a:r>
              <a:rPr lang="en-US" altLang="zh-CN" sz="1200" b="0" i="0" kern="1200" dirty="0">
                <a:solidFill>
                  <a:schemeClr val="tx1"/>
                </a:solidFill>
                <a:latin typeface="Times New Roman" pitchFamily="18" charset="0"/>
                <a:ea typeface="+mn-ea"/>
                <a:cs typeface="+mn-cs"/>
              </a:rPr>
              <a:t>FFFFFFFF </a:t>
            </a:r>
            <a:r>
              <a:rPr lang="zh-CN" altLang="en-US" sz="1200" b="0" i="0" kern="1200" dirty="0">
                <a:solidFill>
                  <a:schemeClr val="tx1"/>
                </a:solidFill>
                <a:latin typeface="Times New Roman" pitchFamily="18" charset="0"/>
                <a:ea typeface="+mn-ea"/>
                <a:cs typeface="+mn-cs"/>
              </a:rPr>
              <a:t>是作为无符号整型是一个很大的数。</a:t>
            </a:r>
            <a:endParaRPr lang="en-US" altLang="zh-CN" sz="1200" b="0" i="0" kern="1200" dirty="0">
              <a:solidFill>
                <a:schemeClr val="tx1"/>
              </a:solidFill>
              <a:latin typeface="Times New Roman" pitchFamily="18" charset="0"/>
              <a:ea typeface="+mn-ea"/>
              <a:cs typeface="+mn-cs"/>
            </a:endParaRPr>
          </a:p>
          <a:p>
            <a:endParaRPr lang="zh-CN" altLang="en-US" sz="1200" b="0" i="0" kern="1200" dirty="0">
              <a:solidFill>
                <a:schemeClr val="tx1"/>
              </a:solidFill>
              <a:latin typeface="Times New Roman" pitchFamily="18" charset="0"/>
              <a:ea typeface="+mn-ea"/>
              <a:cs typeface="+mn-cs"/>
            </a:endParaRPr>
          </a:p>
          <a:p>
            <a:r>
              <a:rPr lang="zh-CN" altLang="en-US" sz="1200" b="1" i="0" kern="1200" dirty="0">
                <a:solidFill>
                  <a:schemeClr val="tx1"/>
                </a:solidFill>
                <a:latin typeface="Times New Roman" pitchFamily="18" charset="0"/>
                <a:ea typeface="+mn-ea"/>
                <a:cs typeface="+mn-cs"/>
              </a:rPr>
              <a:t>所以建议是</a:t>
            </a:r>
          </a:p>
          <a:p>
            <a:r>
              <a:rPr lang="en-US" altLang="zh-CN" sz="1200" b="0" i="0" kern="1200" dirty="0">
                <a:solidFill>
                  <a:schemeClr val="tx1"/>
                </a:solidFill>
                <a:latin typeface="Times New Roman" pitchFamily="18" charset="0"/>
                <a:ea typeface="+mn-ea"/>
                <a:cs typeface="+mn-cs"/>
              </a:rPr>
              <a:t>1</a:t>
            </a:r>
            <a:r>
              <a:rPr lang="zh-CN" altLang="en-US" sz="1200" b="0" i="0" kern="1200" dirty="0">
                <a:solidFill>
                  <a:schemeClr val="tx1"/>
                </a:solidFill>
                <a:latin typeface="Times New Roman" pitchFamily="18" charset="0"/>
                <a:ea typeface="+mn-ea"/>
                <a:cs typeface="+mn-cs"/>
              </a:rPr>
              <a:t>、尽量不要在代码中使用无符号类型，以避免增加不必要的复杂性。尤其是，不要仅仅因为无符号数不存在负数，而使用它表示数量</a:t>
            </a:r>
          </a:p>
          <a:p>
            <a:r>
              <a:rPr lang="en-US" altLang="zh-CN" sz="1200" b="0" i="0" kern="1200" dirty="0">
                <a:solidFill>
                  <a:schemeClr val="tx1"/>
                </a:solidFill>
                <a:latin typeface="Times New Roman" pitchFamily="18" charset="0"/>
                <a:ea typeface="+mn-ea"/>
                <a:cs typeface="+mn-cs"/>
              </a:rPr>
              <a:t>2</a:t>
            </a:r>
            <a:r>
              <a:rPr lang="zh-CN" altLang="en-US" sz="1200" b="0" i="0" kern="1200" dirty="0">
                <a:solidFill>
                  <a:schemeClr val="tx1"/>
                </a:solidFill>
                <a:latin typeface="Times New Roman" pitchFamily="18" charset="0"/>
                <a:ea typeface="+mn-ea"/>
                <a:cs typeface="+mn-cs"/>
              </a:rPr>
              <a:t>、尽量使用像</a:t>
            </a:r>
            <a:r>
              <a:rPr lang="en-US" altLang="zh-CN" sz="1200" b="0" i="0" kern="1200" dirty="0" err="1">
                <a:solidFill>
                  <a:schemeClr val="tx1"/>
                </a:solidFill>
                <a:latin typeface="Times New Roman" pitchFamily="18" charset="0"/>
                <a:ea typeface="+mn-ea"/>
                <a:cs typeface="+mn-cs"/>
              </a:rPr>
              <a:t>int</a:t>
            </a:r>
            <a:r>
              <a:rPr lang="zh-CN" altLang="en-US" sz="1200" b="0" i="0" kern="1200" dirty="0">
                <a:solidFill>
                  <a:schemeClr val="tx1"/>
                </a:solidFill>
                <a:latin typeface="Times New Roman" pitchFamily="18" charset="0"/>
                <a:ea typeface="+mn-ea"/>
                <a:cs typeface="+mn-cs"/>
              </a:rPr>
              <a:t>那样的有符号类型，这样涉及升级混合类型的复杂细节时，不必要担心边界情况（如</a:t>
            </a:r>
            <a:r>
              <a:rPr lang="en-US" altLang="zh-CN" sz="1200" b="0" i="0" kern="1200" dirty="0">
                <a:solidFill>
                  <a:schemeClr val="tx1"/>
                </a:solidFill>
                <a:latin typeface="Times New Roman" pitchFamily="18" charset="0"/>
                <a:ea typeface="+mn-ea"/>
                <a:cs typeface="+mn-cs"/>
              </a:rPr>
              <a:t>-1</a:t>
            </a:r>
            <a:r>
              <a:rPr lang="zh-CN" altLang="en-US" sz="1200" b="0" i="0" kern="1200" dirty="0">
                <a:solidFill>
                  <a:schemeClr val="tx1"/>
                </a:solidFill>
                <a:latin typeface="Times New Roman" pitchFamily="18" charset="0"/>
                <a:ea typeface="+mn-ea"/>
                <a:cs typeface="+mn-cs"/>
              </a:rPr>
              <a:t>被翻译成很大的正数）。</a:t>
            </a:r>
          </a:p>
          <a:p>
            <a:r>
              <a:rPr lang="en-US" altLang="zh-CN" sz="1200" b="0" i="0" kern="1200" dirty="0">
                <a:solidFill>
                  <a:schemeClr val="tx1"/>
                </a:solidFill>
                <a:latin typeface="Times New Roman" pitchFamily="18" charset="0"/>
                <a:ea typeface="+mn-ea"/>
                <a:cs typeface="+mn-cs"/>
              </a:rPr>
              <a:t>3</a:t>
            </a:r>
            <a:r>
              <a:rPr lang="zh-CN" altLang="en-US" sz="1200" b="0" i="0" kern="1200" dirty="0">
                <a:solidFill>
                  <a:schemeClr val="tx1"/>
                </a:solidFill>
                <a:latin typeface="Times New Roman" pitchFamily="18" charset="0"/>
                <a:ea typeface="+mn-ea"/>
                <a:cs typeface="+mn-cs"/>
              </a:rPr>
              <a:t>、应该在表达式中使用强制类型转换，使得操作数均为有符号数或者无符号数，这样就不必由编译器来选择结果。</a:t>
            </a:r>
          </a:p>
          <a:p>
            <a:pPr defTabSz="965058" eaLnBrk="1" hangingPunct="1">
              <a:spcBef>
                <a:spcPct val="0"/>
              </a:spcBef>
              <a:defRPr/>
            </a:pPr>
            <a:endParaRPr lang="en-US" altLang="zh-CN" dirty="0"/>
          </a:p>
          <a:p>
            <a:pPr defTabSz="965058" eaLnBrk="1" hangingPunct="1">
              <a:spcBef>
                <a:spcPct val="0"/>
              </a:spcBef>
              <a:defRPr/>
            </a:pPr>
            <a:r>
              <a:rPr lang="zh-CN" altLang="en-US" b="1" dirty="0"/>
              <a:t>汇编代码示例</a:t>
            </a:r>
            <a:endParaRPr lang="en-US" altLang="zh-CN" b="1" dirty="0"/>
          </a:p>
          <a:p>
            <a:pPr defTabSz="965058" eaLnBrk="1" hangingPunct="1">
              <a:spcBef>
                <a:spcPct val="0"/>
              </a:spcBef>
              <a:defRPr/>
            </a:pPr>
            <a:r>
              <a:rPr lang="en-US" altLang="zh-CN" dirty="0"/>
              <a:t>http://www.cnblogs.com/xkfz007/archive/2012/02/05/2338758.html</a:t>
            </a:r>
          </a:p>
        </p:txBody>
      </p:sp>
    </p:spTree>
    <p:extLst>
      <p:ext uri="{BB962C8B-B14F-4D97-AF65-F5344CB8AC3E}">
        <p14:creationId xmlns:p14="http://schemas.microsoft.com/office/powerpoint/2010/main" val="72880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65058" rtl="0" eaLnBrk="1" fontAlgn="base" latinLnBrk="0" hangingPunct="1">
              <a:lnSpc>
                <a:spcPct val="100000"/>
              </a:lnSpc>
              <a:spcBef>
                <a:spcPct val="0"/>
              </a:spcBef>
              <a:spcAft>
                <a:spcPct val="0"/>
              </a:spcAft>
              <a:buClrTx/>
              <a:buSzTx/>
              <a:buFontTx/>
              <a:buNone/>
              <a:tabLst/>
              <a:defRPr/>
            </a:pPr>
            <a:r>
              <a:rPr lang="en-US" altLang="zh-CN" dirty="0"/>
              <a:t>http://www.cnblogs.com/yanlingyin/archive/2012/02/04/Programoptimization.html</a:t>
            </a:r>
          </a:p>
          <a:p>
            <a:pPr defTabSz="965058" eaLnBrk="1" hangingPunct="1">
              <a:spcBef>
                <a:spcPct val="0"/>
              </a:spcBef>
              <a:defRPr/>
            </a:pPr>
            <a:endParaRPr lang="en-US" altLang="zh-CN" dirty="0"/>
          </a:p>
          <a:p>
            <a:pPr defTabSz="965058" eaLnBrk="1" hangingPunct="1">
              <a:spcBef>
                <a:spcPct val="0"/>
              </a:spcBef>
              <a:defRPr/>
            </a:pPr>
            <a:r>
              <a:rPr lang="zh-CN" altLang="en-US" dirty="0"/>
              <a:t>编译器优化的局限性：</a:t>
            </a:r>
            <a:endParaRPr lang="en-US" altLang="zh-CN" dirty="0"/>
          </a:p>
          <a:p>
            <a:pPr defTabSz="965058" eaLnBrk="1" hangingPunct="1">
              <a:spcBef>
                <a:spcPct val="0"/>
              </a:spcBef>
              <a:buFont typeface="Arial" pitchFamily="34" charset="0"/>
              <a:buChar char="•"/>
              <a:defRPr/>
            </a:pPr>
            <a:r>
              <a:rPr lang="en-US" altLang="zh-CN" dirty="0"/>
              <a:t> </a:t>
            </a:r>
            <a:r>
              <a:rPr lang="zh-CN" altLang="en-US" dirty="0"/>
              <a:t>代码有多种写法</a:t>
            </a:r>
            <a:endParaRPr lang="en-US" altLang="zh-CN" dirty="0"/>
          </a:p>
          <a:p>
            <a:pPr defTabSz="965058" eaLnBrk="1" hangingPunct="1">
              <a:spcBef>
                <a:spcPct val="0"/>
              </a:spcBef>
              <a:buFont typeface="Arial" pitchFamily="34" charset="0"/>
              <a:buChar char="•"/>
              <a:defRPr/>
            </a:pPr>
            <a:r>
              <a:rPr lang="en-US" altLang="zh-CN" baseline="0" dirty="0"/>
              <a:t> </a:t>
            </a:r>
            <a:r>
              <a:rPr lang="zh-CN" altLang="en-US" baseline="0" dirty="0"/>
              <a:t>不同写法得到的汇编代码的效率是不同的</a:t>
            </a:r>
            <a:endParaRPr lang="en-US" altLang="zh-CN" baseline="0" dirty="0"/>
          </a:p>
          <a:p>
            <a:pPr defTabSz="965058" eaLnBrk="1" hangingPunct="1">
              <a:spcBef>
                <a:spcPct val="0"/>
              </a:spcBef>
              <a:buFont typeface="Arial" pitchFamily="34" charset="0"/>
              <a:buChar char="•"/>
              <a:defRPr/>
            </a:pPr>
            <a:endParaRPr lang="en-US" altLang="zh-CN" baseline="0" dirty="0"/>
          </a:p>
          <a:p>
            <a:r>
              <a:rPr lang="zh-CN" altLang="en-US" sz="1200" b="0" i="0" kern="1200" dirty="0">
                <a:solidFill>
                  <a:schemeClr val="tx1"/>
                </a:solidFill>
                <a:latin typeface="Times New Roman" pitchFamily="18" charset="0"/>
                <a:ea typeface="+mn-ea"/>
                <a:cs typeface="+mn-cs"/>
              </a:rPr>
              <a:t>两个程序似乎有相同的行为。都是将存储在*</a:t>
            </a:r>
            <a:r>
              <a:rPr lang="en-US" altLang="zh-CN" sz="1200" b="0" i="0" kern="1200" dirty="0">
                <a:solidFill>
                  <a:schemeClr val="tx1"/>
                </a:solidFill>
                <a:latin typeface="Times New Roman" pitchFamily="18" charset="0"/>
                <a:ea typeface="+mn-ea"/>
                <a:cs typeface="+mn-cs"/>
              </a:rPr>
              <a:t>y</a:t>
            </a:r>
            <a:r>
              <a:rPr lang="zh-CN" altLang="en-US" sz="1200" b="0" i="0" kern="1200" dirty="0">
                <a:solidFill>
                  <a:schemeClr val="tx1"/>
                </a:solidFill>
                <a:latin typeface="Times New Roman" pitchFamily="18" charset="0"/>
                <a:ea typeface="+mn-ea"/>
                <a:cs typeface="+mn-cs"/>
              </a:rPr>
              <a:t>处的值两次加到*</a:t>
            </a:r>
            <a:r>
              <a:rPr lang="en-US" altLang="zh-CN" sz="1200" b="0" i="0" kern="1200" dirty="0">
                <a:solidFill>
                  <a:schemeClr val="tx1"/>
                </a:solidFill>
                <a:latin typeface="Times New Roman" pitchFamily="18" charset="0"/>
                <a:ea typeface="+mn-ea"/>
                <a:cs typeface="+mn-cs"/>
              </a:rPr>
              <a:t>x</a:t>
            </a:r>
            <a:r>
              <a:rPr lang="zh-CN" altLang="en-US" sz="1200" b="0" i="0" kern="1200" dirty="0">
                <a:solidFill>
                  <a:schemeClr val="tx1"/>
                </a:solidFill>
                <a:latin typeface="Times New Roman" pitchFamily="18" charset="0"/>
                <a:ea typeface="+mn-ea"/>
                <a:cs typeface="+mn-cs"/>
              </a:rPr>
              <a:t>处存储的位置。这时，</a:t>
            </a:r>
            <a:r>
              <a:rPr lang="en-US" altLang="zh-CN" sz="1200" b="0" i="0" kern="1200" dirty="0">
                <a:solidFill>
                  <a:schemeClr val="tx1"/>
                </a:solidFill>
                <a:latin typeface="Times New Roman" pitchFamily="18" charset="0"/>
                <a:ea typeface="+mn-ea"/>
                <a:cs typeface="+mn-cs"/>
              </a:rPr>
              <a:t>fun2</a:t>
            </a:r>
            <a:r>
              <a:rPr lang="zh-CN" altLang="en-US" sz="1200" b="0" i="0" kern="1200" dirty="0">
                <a:solidFill>
                  <a:schemeClr val="tx1"/>
                </a:solidFill>
                <a:latin typeface="Times New Roman" pitchFamily="18" charset="0"/>
                <a:ea typeface="+mn-ea"/>
                <a:cs typeface="+mn-cs"/>
              </a:rPr>
              <a:t>的效率会更高一些</a:t>
            </a:r>
          </a:p>
          <a:p>
            <a:r>
              <a:rPr lang="zh-CN" altLang="en-US" sz="1200" b="0" i="0" kern="1200" dirty="0">
                <a:solidFill>
                  <a:schemeClr val="tx1"/>
                </a:solidFill>
                <a:latin typeface="Times New Roman" pitchFamily="18" charset="0"/>
                <a:ea typeface="+mn-ea"/>
                <a:cs typeface="+mn-cs"/>
              </a:rPr>
              <a:t>第一个函数需要</a:t>
            </a:r>
            <a:r>
              <a:rPr lang="en-US" altLang="zh-CN" sz="1200" b="0" i="0" kern="1200" dirty="0">
                <a:solidFill>
                  <a:schemeClr val="tx1"/>
                </a:solidFill>
                <a:latin typeface="Times New Roman" pitchFamily="18" charset="0"/>
                <a:ea typeface="+mn-ea"/>
                <a:cs typeface="+mn-cs"/>
              </a:rPr>
              <a:t>6</a:t>
            </a:r>
            <a:r>
              <a:rPr lang="zh-CN" altLang="en-US" sz="1200" b="0" i="0" kern="1200" dirty="0">
                <a:solidFill>
                  <a:schemeClr val="tx1"/>
                </a:solidFill>
                <a:latin typeface="Times New Roman" pitchFamily="18" charset="0"/>
                <a:ea typeface="+mn-ea"/>
                <a:cs typeface="+mn-cs"/>
              </a:rPr>
              <a:t>次存储器引用（读*</a:t>
            </a:r>
            <a:r>
              <a:rPr lang="en-US" altLang="zh-CN" sz="1200" b="0" i="0" kern="1200" dirty="0">
                <a:solidFill>
                  <a:schemeClr val="tx1"/>
                </a:solidFill>
                <a:latin typeface="Times New Roman" pitchFamily="18" charset="0"/>
                <a:ea typeface="+mn-ea"/>
                <a:cs typeface="+mn-cs"/>
              </a:rPr>
              <a:t>x</a:t>
            </a:r>
            <a:r>
              <a:rPr lang="zh-CN" altLang="en-US" sz="1200" b="0" i="0" kern="1200" dirty="0">
                <a:solidFill>
                  <a:schemeClr val="tx1"/>
                </a:solidFill>
                <a:latin typeface="Times New Roman" pitchFamily="18" charset="0"/>
                <a:ea typeface="+mn-ea"/>
                <a:cs typeface="+mn-cs"/>
              </a:rPr>
              <a:t>两次，写*</a:t>
            </a:r>
            <a:r>
              <a:rPr lang="en-US" altLang="zh-CN" sz="1200" b="0" i="0" kern="1200" dirty="0">
                <a:solidFill>
                  <a:schemeClr val="tx1"/>
                </a:solidFill>
                <a:latin typeface="Times New Roman" pitchFamily="18" charset="0"/>
                <a:ea typeface="+mn-ea"/>
                <a:cs typeface="+mn-cs"/>
              </a:rPr>
              <a:t>x</a:t>
            </a:r>
            <a:r>
              <a:rPr lang="zh-CN" altLang="en-US" sz="1200" b="0" i="0" kern="1200" dirty="0">
                <a:solidFill>
                  <a:schemeClr val="tx1"/>
                </a:solidFill>
                <a:latin typeface="Times New Roman" pitchFamily="18" charset="0"/>
                <a:ea typeface="+mn-ea"/>
                <a:cs typeface="+mn-cs"/>
              </a:rPr>
              <a:t>两次，读*</a:t>
            </a:r>
            <a:r>
              <a:rPr lang="en-US" altLang="zh-CN" sz="1200" b="0" i="0" kern="1200" dirty="0">
                <a:solidFill>
                  <a:schemeClr val="tx1"/>
                </a:solidFill>
                <a:latin typeface="Times New Roman" pitchFamily="18" charset="0"/>
                <a:ea typeface="+mn-ea"/>
                <a:cs typeface="+mn-cs"/>
              </a:rPr>
              <a:t>y</a:t>
            </a:r>
            <a:r>
              <a:rPr lang="zh-CN" altLang="en-US" sz="1200" b="0" i="0" kern="1200" dirty="0">
                <a:solidFill>
                  <a:schemeClr val="tx1"/>
                </a:solidFill>
                <a:latin typeface="Times New Roman" pitchFamily="18" charset="0"/>
                <a:ea typeface="+mn-ea"/>
                <a:cs typeface="+mn-cs"/>
              </a:rPr>
              <a:t>两次）而第二个函数只需</a:t>
            </a:r>
            <a:r>
              <a:rPr lang="en-US" altLang="zh-CN" sz="1200" b="0" i="0" kern="1200" dirty="0">
                <a:solidFill>
                  <a:schemeClr val="tx1"/>
                </a:solidFill>
                <a:latin typeface="Times New Roman" pitchFamily="18" charset="0"/>
                <a:ea typeface="+mn-ea"/>
                <a:cs typeface="+mn-cs"/>
              </a:rPr>
              <a:t>3</a:t>
            </a:r>
            <a:r>
              <a:rPr lang="zh-CN" altLang="en-US" sz="1200" b="0" i="0" kern="1200" dirty="0">
                <a:solidFill>
                  <a:schemeClr val="tx1"/>
                </a:solidFill>
                <a:latin typeface="Times New Roman" pitchFamily="18" charset="0"/>
                <a:ea typeface="+mn-ea"/>
                <a:cs typeface="+mn-cs"/>
              </a:rPr>
              <a:t>次存储器引用（读*</a:t>
            </a:r>
            <a:r>
              <a:rPr lang="en-US" altLang="zh-CN" sz="1200" b="0" i="0" kern="1200" dirty="0">
                <a:solidFill>
                  <a:schemeClr val="tx1"/>
                </a:solidFill>
                <a:latin typeface="Times New Roman" pitchFamily="18" charset="0"/>
                <a:ea typeface="+mn-ea"/>
                <a:cs typeface="+mn-cs"/>
              </a:rPr>
              <a:t>x</a:t>
            </a:r>
            <a:r>
              <a:rPr lang="zh-CN" altLang="en-US" sz="1200" b="0" i="0" kern="1200" dirty="0">
                <a:solidFill>
                  <a:schemeClr val="tx1"/>
                </a:solidFill>
                <a:latin typeface="Times New Roman" pitchFamily="18" charset="0"/>
                <a:ea typeface="+mn-ea"/>
                <a:cs typeface="+mn-cs"/>
              </a:rPr>
              <a:t>一次，读*</a:t>
            </a:r>
            <a:r>
              <a:rPr lang="en-US" altLang="zh-CN" sz="1200" b="0" i="0" kern="1200" dirty="0">
                <a:solidFill>
                  <a:schemeClr val="tx1"/>
                </a:solidFill>
                <a:latin typeface="Times New Roman" pitchFamily="18" charset="0"/>
                <a:ea typeface="+mn-ea"/>
                <a:cs typeface="+mn-cs"/>
              </a:rPr>
              <a:t>y</a:t>
            </a:r>
            <a:r>
              <a:rPr lang="zh-CN" altLang="en-US" sz="1200" b="0" i="0" kern="1200" dirty="0">
                <a:solidFill>
                  <a:schemeClr val="tx1"/>
                </a:solidFill>
                <a:latin typeface="Times New Roman" pitchFamily="18" charset="0"/>
                <a:ea typeface="+mn-ea"/>
                <a:cs typeface="+mn-cs"/>
              </a:rPr>
              <a:t>一次，写*</a:t>
            </a:r>
            <a:r>
              <a:rPr lang="en-US" altLang="zh-CN" sz="1200" b="0" i="0" kern="1200" dirty="0">
                <a:solidFill>
                  <a:schemeClr val="tx1"/>
                </a:solidFill>
                <a:latin typeface="Times New Roman" pitchFamily="18" charset="0"/>
                <a:ea typeface="+mn-ea"/>
                <a:cs typeface="+mn-cs"/>
              </a:rPr>
              <a:t>x</a:t>
            </a:r>
            <a:r>
              <a:rPr lang="zh-CN" altLang="en-US" sz="1200" b="0" i="0" kern="1200" dirty="0">
                <a:solidFill>
                  <a:schemeClr val="tx1"/>
                </a:solidFill>
                <a:latin typeface="Times New Roman" pitchFamily="18" charset="0"/>
                <a:ea typeface="+mn-ea"/>
                <a:cs typeface="+mn-cs"/>
              </a:rPr>
              <a:t>一次）</a:t>
            </a:r>
          </a:p>
          <a:p>
            <a:pPr defTabSz="965058" eaLnBrk="1" hangingPunct="1">
              <a:spcBef>
                <a:spcPct val="0"/>
              </a:spcBef>
              <a:buFont typeface="Arial" pitchFamily="34" charset="0"/>
              <a:buNone/>
              <a:defRPr/>
            </a:pPr>
            <a:endParaRPr lang="en-US" altLang="zh-CN" dirty="0"/>
          </a:p>
        </p:txBody>
      </p:sp>
    </p:spTree>
    <p:extLst>
      <p:ext uri="{BB962C8B-B14F-4D97-AF65-F5344CB8AC3E}">
        <p14:creationId xmlns:p14="http://schemas.microsoft.com/office/powerpoint/2010/main" val="252617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5058" eaLnBrk="1" hangingPunct="1">
              <a:spcBef>
                <a:spcPct val="0"/>
              </a:spcBef>
              <a:defRPr/>
            </a:pPr>
            <a:r>
              <a:rPr lang="zh-CN" altLang="en-US" dirty="0">
                <a:sym typeface="Wingdings" pitchFamily="2" charset="2"/>
              </a:rPr>
              <a:t>例题</a:t>
            </a:r>
            <a:r>
              <a:rPr lang="en-US" altLang="zh-CN" dirty="0">
                <a:sym typeface="Wingdings" pitchFamily="2" charset="2"/>
              </a:rPr>
              <a:t>2.3</a:t>
            </a:r>
            <a:r>
              <a:rPr lang="zh-CN" altLang="en-US" dirty="0">
                <a:sym typeface="Wingdings" pitchFamily="2" charset="2"/>
              </a:rPr>
              <a:t>：访问阿尔法处理器的周期（</a:t>
            </a:r>
            <a:r>
              <a:rPr lang="en-US" altLang="zh-CN" dirty="0">
                <a:sym typeface="Wingdings" pitchFamily="2" charset="2"/>
              </a:rPr>
              <a:t>cycle</a:t>
            </a:r>
            <a:r>
              <a:rPr lang="zh-CN" altLang="en-US" dirty="0">
                <a:sym typeface="Wingdings" pitchFamily="2" charset="2"/>
              </a:rPr>
              <a:t>）计数器，需要在</a:t>
            </a:r>
            <a:r>
              <a:rPr lang="en-US" altLang="zh-CN" dirty="0">
                <a:sym typeface="Wingdings" pitchFamily="2" charset="2"/>
              </a:rPr>
              <a:t>C</a:t>
            </a:r>
            <a:r>
              <a:rPr lang="zh-CN" altLang="en-US" dirty="0">
                <a:sym typeface="Wingdings" pitchFamily="2" charset="2"/>
              </a:rPr>
              <a:t>语言中加入小段汇编代码</a:t>
            </a:r>
            <a:endParaRPr lang="en-US" altLang="zh-CN" dirty="0">
              <a:sym typeface="Wingdings" pitchFamily="2" charset="2"/>
            </a:endParaRPr>
          </a:p>
          <a:p>
            <a:pPr defTabSz="965058" eaLnBrk="1" hangingPunct="1">
              <a:spcBef>
                <a:spcPct val="0"/>
              </a:spcBef>
              <a:defRPr/>
            </a:pPr>
            <a:endParaRPr lang="en-US" altLang="zh-CN" dirty="0"/>
          </a:p>
          <a:p>
            <a:pPr defTabSz="965058" eaLnBrk="1" hangingPunct="1">
              <a:spcBef>
                <a:spcPct val="0"/>
              </a:spcBef>
              <a:defRPr/>
            </a:pPr>
            <a:r>
              <a:rPr lang="en-US" altLang="zh-CN" dirty="0"/>
              <a:t>http://csapp.cs.cmu.edu/public/1e/ics/code/perf/clock.c</a:t>
            </a:r>
          </a:p>
        </p:txBody>
      </p:sp>
    </p:spTree>
    <p:extLst>
      <p:ext uri="{BB962C8B-B14F-4D97-AF65-F5344CB8AC3E}">
        <p14:creationId xmlns:p14="http://schemas.microsoft.com/office/powerpoint/2010/main" val="4152995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5058" eaLnBrk="1" hangingPunct="1">
              <a:spcBef>
                <a:spcPct val="0"/>
              </a:spcBef>
              <a:defRPr/>
            </a:pPr>
            <a:r>
              <a:rPr lang="zh-CN" altLang="en-US" sz="1200" b="0" i="0" kern="1200" dirty="0">
                <a:solidFill>
                  <a:schemeClr val="tx1"/>
                </a:solidFill>
                <a:latin typeface="Times New Roman" pitchFamily="18" charset="0"/>
                <a:ea typeface="+mn-ea"/>
                <a:cs typeface="+mn-cs"/>
              </a:rPr>
              <a:t>写病毒程序可以使用很多种语言来写比如</a:t>
            </a:r>
            <a:r>
              <a:rPr lang="en-US" altLang="zh-CN" sz="1200" b="0" i="0" kern="1200" dirty="0">
                <a:solidFill>
                  <a:schemeClr val="tx1"/>
                </a:solidFill>
                <a:latin typeface="Times New Roman" pitchFamily="18" charset="0"/>
                <a:ea typeface="+mn-ea"/>
                <a:cs typeface="+mn-cs"/>
              </a:rPr>
              <a:t>C</a:t>
            </a:r>
            <a:r>
              <a:rPr lang="zh-CN" altLang="en-US" sz="1200" b="0" i="0" kern="1200" dirty="0">
                <a:solidFill>
                  <a:schemeClr val="tx1"/>
                </a:solidFill>
                <a:latin typeface="Times New Roman" pitchFamily="18" charset="0"/>
                <a:ea typeface="+mn-ea"/>
                <a:cs typeface="+mn-cs"/>
              </a:rPr>
              <a:t>，汇编。但是最适合写病毒程序的还是汇编语言。</a:t>
            </a:r>
            <a:endParaRPr lang="en-US" altLang="zh-CN" sz="1200" b="0" i="0" kern="1200" dirty="0">
              <a:solidFill>
                <a:schemeClr val="tx1"/>
              </a:solidFill>
              <a:latin typeface="Times New Roman" pitchFamily="18" charset="0"/>
              <a:ea typeface="+mn-ea"/>
              <a:cs typeface="+mn-cs"/>
            </a:endParaRPr>
          </a:p>
          <a:p>
            <a:pPr defTabSz="965058" eaLnBrk="1" hangingPunct="1">
              <a:spcBef>
                <a:spcPct val="0"/>
              </a:spcBef>
              <a:buFont typeface="Arial" pitchFamily="34" charset="0"/>
              <a:buChar char="•"/>
              <a:defRPr/>
            </a:pPr>
            <a:r>
              <a:rPr lang="zh-CN" altLang="en-US" sz="1200" b="0" i="0" kern="1200" dirty="0">
                <a:solidFill>
                  <a:schemeClr val="tx1"/>
                </a:solidFill>
                <a:latin typeface="Times New Roman" pitchFamily="18" charset="0"/>
                <a:ea typeface="+mn-ea"/>
                <a:cs typeface="+mn-cs"/>
              </a:rPr>
              <a:t>汇编语言底层，灵活，速度快，体积小的优势能将一个病毒程序发挥到极至，通常一个程序写出来才几千字节就包含了所有的功能。</a:t>
            </a:r>
            <a:endParaRPr lang="en-US" altLang="zh-CN" sz="1200" b="0" i="0" kern="1200" dirty="0">
              <a:solidFill>
                <a:schemeClr val="tx1"/>
              </a:solidFill>
              <a:latin typeface="Times New Roman" pitchFamily="18" charset="0"/>
              <a:ea typeface="+mn-ea"/>
              <a:cs typeface="+mn-cs"/>
            </a:endParaRPr>
          </a:p>
          <a:p>
            <a:pPr defTabSz="965058" eaLnBrk="1" hangingPunct="1">
              <a:spcBef>
                <a:spcPct val="0"/>
              </a:spcBef>
              <a:buFont typeface="Arial" pitchFamily="34" charset="0"/>
              <a:buChar char="•"/>
              <a:defRPr/>
            </a:pPr>
            <a:r>
              <a:rPr lang="zh-CN" altLang="en-US" sz="1200" b="0" i="0" kern="1200" dirty="0">
                <a:solidFill>
                  <a:schemeClr val="tx1"/>
                </a:solidFill>
                <a:latin typeface="Times New Roman" pitchFamily="18" charset="0"/>
                <a:ea typeface="+mn-ea"/>
                <a:cs typeface="+mn-cs"/>
              </a:rPr>
              <a:t>可以对系统底层直接操作，实现许多高级语言不能实现的功能，比较高效，写出的程序相对较小，方便传播。</a:t>
            </a:r>
            <a:endParaRPr lang="en-US" altLang="zh-CN" sz="1200" b="0" i="0" kern="1200" dirty="0">
              <a:solidFill>
                <a:schemeClr val="tx1"/>
              </a:solidFill>
              <a:latin typeface="Times New Roman" pitchFamily="18" charset="0"/>
              <a:ea typeface="+mn-ea"/>
              <a:cs typeface="+mn-cs"/>
            </a:endParaRPr>
          </a:p>
          <a:p>
            <a:pPr defTabSz="965058" eaLnBrk="1" hangingPunct="1">
              <a:spcBef>
                <a:spcPct val="0"/>
              </a:spcBef>
              <a:buFont typeface="Arial" pitchFamily="34" charset="0"/>
              <a:buChar char="•"/>
              <a:defRPr/>
            </a:pPr>
            <a:r>
              <a:rPr lang="en-US" altLang="zh-CN" sz="1200" b="0" i="0" kern="1200" dirty="0">
                <a:solidFill>
                  <a:schemeClr val="tx1"/>
                </a:solidFill>
                <a:latin typeface="Times New Roman" pitchFamily="18" charset="0"/>
                <a:ea typeface="+mn-ea"/>
                <a:cs typeface="+mn-cs"/>
              </a:rPr>
              <a:t> </a:t>
            </a:r>
            <a:r>
              <a:rPr lang="zh-CN" altLang="en-US" sz="1200" b="0" i="0" kern="1200" dirty="0">
                <a:solidFill>
                  <a:schemeClr val="tx1"/>
                </a:solidFill>
                <a:latin typeface="Times New Roman" pitchFamily="18" charset="0"/>
                <a:ea typeface="+mn-ea"/>
                <a:cs typeface="+mn-cs"/>
              </a:rPr>
              <a:t>传播和破坏性：全球大部分的电脑使用的是</a:t>
            </a:r>
            <a:r>
              <a:rPr lang="en-US" altLang="zh-CN" sz="1200" b="0" i="0" kern="1200" dirty="0">
                <a:solidFill>
                  <a:schemeClr val="tx1"/>
                </a:solidFill>
                <a:latin typeface="Times New Roman" pitchFamily="18" charset="0"/>
                <a:ea typeface="+mn-ea"/>
                <a:cs typeface="+mn-cs"/>
              </a:rPr>
              <a:t>Intel</a:t>
            </a:r>
            <a:r>
              <a:rPr lang="zh-CN" altLang="en-US" sz="1200" b="0" i="0" kern="1200" dirty="0">
                <a:solidFill>
                  <a:schemeClr val="tx1"/>
                </a:solidFill>
                <a:latin typeface="Times New Roman" pitchFamily="18" charset="0"/>
                <a:ea typeface="+mn-ea"/>
                <a:cs typeface="+mn-cs"/>
              </a:rPr>
              <a:t>和</a:t>
            </a:r>
            <a:r>
              <a:rPr lang="en-US" altLang="zh-CN" sz="1200" b="0" i="0" kern="1200" dirty="0">
                <a:solidFill>
                  <a:schemeClr val="tx1"/>
                </a:solidFill>
                <a:latin typeface="Times New Roman" pitchFamily="18" charset="0"/>
                <a:ea typeface="+mn-ea"/>
                <a:cs typeface="+mn-cs"/>
              </a:rPr>
              <a:t>AMD</a:t>
            </a:r>
            <a:r>
              <a:rPr lang="zh-CN" altLang="en-US" sz="1200" b="0" i="0" kern="1200" dirty="0">
                <a:solidFill>
                  <a:schemeClr val="tx1"/>
                </a:solidFill>
                <a:latin typeface="Times New Roman" pitchFamily="18" charset="0"/>
                <a:ea typeface="+mn-ea"/>
                <a:cs typeface="+mn-cs"/>
              </a:rPr>
              <a:t>的</a:t>
            </a:r>
            <a:r>
              <a:rPr lang="en-US" altLang="zh-CN" sz="1200" b="0" i="0" kern="1200" dirty="0">
                <a:solidFill>
                  <a:schemeClr val="tx1"/>
                </a:solidFill>
                <a:latin typeface="Times New Roman" pitchFamily="18" charset="0"/>
                <a:ea typeface="+mn-ea"/>
                <a:cs typeface="+mn-cs"/>
              </a:rPr>
              <a:t>CPU</a:t>
            </a:r>
            <a:r>
              <a:rPr lang="zh-CN" altLang="en-US" sz="1200" b="0" i="0" kern="1200" dirty="0">
                <a:solidFill>
                  <a:schemeClr val="tx1"/>
                </a:solidFill>
                <a:latin typeface="Times New Roman" pitchFamily="18" charset="0"/>
                <a:ea typeface="+mn-ea"/>
                <a:cs typeface="+mn-cs"/>
              </a:rPr>
              <a:t>，它们的</a:t>
            </a:r>
            <a:r>
              <a:rPr lang="en-US" altLang="zh-CN" sz="1200" b="0" i="0" kern="1200" dirty="0">
                <a:solidFill>
                  <a:schemeClr val="tx1"/>
                </a:solidFill>
                <a:latin typeface="Times New Roman" pitchFamily="18" charset="0"/>
                <a:ea typeface="+mn-ea"/>
                <a:cs typeface="+mn-cs"/>
              </a:rPr>
              <a:t>16</a:t>
            </a:r>
            <a:r>
              <a:rPr lang="zh-CN" altLang="en-US" sz="1200" b="0" i="0" kern="1200" dirty="0">
                <a:solidFill>
                  <a:schemeClr val="tx1"/>
                </a:solidFill>
                <a:latin typeface="Times New Roman" pitchFamily="18" charset="0"/>
                <a:ea typeface="+mn-ea"/>
                <a:cs typeface="+mn-cs"/>
              </a:rPr>
              <a:t>位</a:t>
            </a:r>
            <a:r>
              <a:rPr lang="en-US" altLang="zh-CN" sz="1200" b="0" i="0" kern="1200" dirty="0">
                <a:solidFill>
                  <a:schemeClr val="tx1"/>
                </a:solidFill>
                <a:latin typeface="Times New Roman" pitchFamily="18" charset="0"/>
                <a:ea typeface="+mn-ea"/>
                <a:cs typeface="+mn-cs"/>
              </a:rPr>
              <a:t>CPU</a:t>
            </a:r>
            <a:r>
              <a:rPr lang="zh-CN" altLang="en-US" sz="1200" b="0" i="0" kern="1200" dirty="0">
                <a:solidFill>
                  <a:schemeClr val="tx1"/>
                </a:solidFill>
                <a:latin typeface="Times New Roman" pitchFamily="18" charset="0"/>
                <a:ea typeface="+mn-ea"/>
                <a:cs typeface="+mn-cs"/>
              </a:rPr>
              <a:t>、</a:t>
            </a:r>
            <a:r>
              <a:rPr lang="en-US" altLang="zh-CN" sz="1200" b="0" i="0" kern="1200" dirty="0">
                <a:solidFill>
                  <a:schemeClr val="tx1"/>
                </a:solidFill>
                <a:latin typeface="Times New Roman" pitchFamily="18" charset="0"/>
                <a:ea typeface="+mn-ea"/>
                <a:cs typeface="+mn-cs"/>
              </a:rPr>
              <a:t>32</a:t>
            </a:r>
            <a:r>
              <a:rPr lang="zh-CN" altLang="en-US" sz="1200" b="0" i="0" kern="1200" dirty="0">
                <a:solidFill>
                  <a:schemeClr val="tx1"/>
                </a:solidFill>
                <a:latin typeface="Times New Roman" pitchFamily="18" charset="0"/>
                <a:ea typeface="+mn-ea"/>
                <a:cs typeface="+mn-cs"/>
              </a:rPr>
              <a:t>位</a:t>
            </a:r>
            <a:r>
              <a:rPr lang="en-US" altLang="zh-CN" sz="1200" b="0" i="0" kern="1200" dirty="0">
                <a:solidFill>
                  <a:schemeClr val="tx1"/>
                </a:solidFill>
                <a:latin typeface="Times New Roman" pitchFamily="18" charset="0"/>
                <a:ea typeface="+mn-ea"/>
                <a:cs typeface="+mn-cs"/>
              </a:rPr>
              <a:t>CPU</a:t>
            </a:r>
            <a:r>
              <a:rPr lang="zh-CN" altLang="en-US" sz="1200" b="0" i="0" kern="1200" dirty="0">
                <a:solidFill>
                  <a:schemeClr val="tx1"/>
                </a:solidFill>
                <a:latin typeface="Times New Roman" pitchFamily="18" charset="0"/>
                <a:ea typeface="+mn-ea"/>
                <a:cs typeface="+mn-cs"/>
              </a:rPr>
              <a:t>和</a:t>
            </a:r>
            <a:r>
              <a:rPr lang="en-US" altLang="zh-CN" sz="1200" b="0" i="0" kern="1200" dirty="0">
                <a:solidFill>
                  <a:schemeClr val="tx1"/>
                </a:solidFill>
                <a:latin typeface="Times New Roman" pitchFamily="18" charset="0"/>
                <a:ea typeface="+mn-ea"/>
                <a:cs typeface="+mn-cs"/>
              </a:rPr>
              <a:t>64</a:t>
            </a:r>
            <a:r>
              <a:rPr lang="zh-CN" altLang="en-US" sz="1200" b="0" i="0" kern="1200" dirty="0">
                <a:solidFill>
                  <a:schemeClr val="tx1"/>
                </a:solidFill>
                <a:latin typeface="Times New Roman" pitchFamily="18" charset="0"/>
                <a:ea typeface="+mn-ea"/>
                <a:cs typeface="+mn-cs"/>
              </a:rPr>
              <a:t>位</a:t>
            </a:r>
            <a:r>
              <a:rPr lang="en-US" altLang="zh-CN" sz="1200" b="0" i="0" kern="1200" dirty="0">
                <a:solidFill>
                  <a:schemeClr val="tx1"/>
                </a:solidFill>
                <a:latin typeface="Times New Roman" pitchFamily="18" charset="0"/>
                <a:ea typeface="+mn-ea"/>
                <a:cs typeface="+mn-cs"/>
              </a:rPr>
              <a:t>CPU</a:t>
            </a:r>
            <a:r>
              <a:rPr lang="zh-CN" altLang="en-US" sz="1200" b="0" i="0" kern="1200" dirty="0">
                <a:solidFill>
                  <a:schemeClr val="tx1"/>
                </a:solidFill>
                <a:latin typeface="Times New Roman" pitchFamily="18" charset="0"/>
                <a:ea typeface="+mn-ea"/>
                <a:cs typeface="+mn-cs"/>
              </a:rPr>
              <a:t>的指令集系统基本一致</a:t>
            </a:r>
            <a:r>
              <a:rPr lang="en-US" altLang="zh-CN" sz="1200" b="0" i="0" kern="1200" dirty="0">
                <a:solidFill>
                  <a:schemeClr val="tx1"/>
                </a:solidFill>
                <a:latin typeface="Times New Roman" pitchFamily="18" charset="0"/>
                <a:ea typeface="+mn-ea"/>
                <a:cs typeface="+mn-cs"/>
              </a:rPr>
              <a:t>,</a:t>
            </a:r>
            <a:r>
              <a:rPr lang="zh-CN" altLang="en-US" sz="1200" b="0" i="0" kern="1200" dirty="0">
                <a:solidFill>
                  <a:schemeClr val="tx1"/>
                </a:solidFill>
                <a:latin typeface="Times New Roman" pitchFamily="18" charset="0"/>
                <a:ea typeface="+mn-ea"/>
                <a:cs typeface="+mn-cs"/>
              </a:rPr>
              <a:t>所以机器语言基本一致</a:t>
            </a:r>
            <a:r>
              <a:rPr lang="en-US" altLang="zh-CN" sz="1200" b="0" i="0" kern="1200" dirty="0">
                <a:solidFill>
                  <a:schemeClr val="tx1"/>
                </a:solidFill>
                <a:latin typeface="Times New Roman" pitchFamily="18" charset="0"/>
                <a:ea typeface="+mn-ea"/>
                <a:cs typeface="+mn-cs"/>
              </a:rPr>
              <a:t>.</a:t>
            </a:r>
          </a:p>
          <a:p>
            <a:pPr defTabSz="965058" eaLnBrk="1" hangingPunct="1">
              <a:spcBef>
                <a:spcPct val="0"/>
              </a:spcBef>
              <a:defRPr/>
            </a:pPr>
            <a:endParaRPr lang="en-US" altLang="zh-CN" sz="1200" b="0" i="0" kern="1200" dirty="0">
              <a:solidFill>
                <a:schemeClr val="tx1"/>
              </a:solidFill>
              <a:latin typeface="Times New Roman" pitchFamily="18" charset="0"/>
              <a:ea typeface="+mn-ea"/>
              <a:cs typeface="+mn-cs"/>
            </a:endParaRPr>
          </a:p>
          <a:p>
            <a:pPr defTabSz="965058" eaLnBrk="1" hangingPunct="1">
              <a:spcBef>
                <a:spcPct val="0"/>
              </a:spcBef>
              <a:defRPr/>
            </a:pPr>
            <a:r>
              <a:rPr lang="zh-CN" altLang="en-US" sz="1200" b="0" i="0" kern="1200" dirty="0">
                <a:solidFill>
                  <a:schemeClr val="tx1"/>
                </a:solidFill>
                <a:latin typeface="Times New Roman" pitchFamily="18" charset="0"/>
                <a:ea typeface="+mn-ea"/>
                <a:cs typeface="+mn-cs"/>
              </a:rPr>
              <a:t>程序静态分析（</a:t>
            </a:r>
            <a:r>
              <a:rPr lang="en-US" altLang="zh-CN" sz="1200" b="0" i="0" kern="1200" dirty="0">
                <a:solidFill>
                  <a:schemeClr val="tx1"/>
                </a:solidFill>
                <a:latin typeface="Times New Roman" pitchFamily="18" charset="0"/>
                <a:ea typeface="+mn-ea"/>
                <a:cs typeface="+mn-cs"/>
              </a:rPr>
              <a:t>Program Static Analysis</a:t>
            </a:r>
            <a:r>
              <a:rPr lang="zh-CN" altLang="en-US" sz="1200" b="0" i="0" kern="1200" dirty="0">
                <a:solidFill>
                  <a:schemeClr val="tx1"/>
                </a:solidFill>
                <a:latin typeface="Times New Roman" pitchFamily="18" charset="0"/>
                <a:ea typeface="+mn-ea"/>
                <a:cs typeface="+mn-cs"/>
              </a:rPr>
              <a:t>）可以帮助软件开发人员、质量保证人员查找代码中存在的结构性错误、安全漏洞等问题，从而保证软件的整体质量</a:t>
            </a:r>
          </a:p>
          <a:p>
            <a:pPr defTabSz="965058" eaLnBrk="1" hangingPunct="1">
              <a:spcBef>
                <a:spcPct val="0"/>
              </a:spcBef>
              <a:defRPr/>
            </a:pPr>
            <a:r>
              <a:rPr lang="en-US" altLang="zh-CN" sz="1200" b="0" i="0" kern="1200" dirty="0">
                <a:solidFill>
                  <a:schemeClr val="tx1"/>
                </a:solidFill>
                <a:latin typeface="Times New Roman" pitchFamily="18" charset="0"/>
                <a:ea typeface="+mn-ea"/>
                <a:cs typeface="+mn-cs"/>
              </a:rPr>
              <a:t>http://baike.baidu.com/view/1549698.htm</a:t>
            </a:r>
          </a:p>
          <a:p>
            <a:pPr defTabSz="965058" eaLnBrk="1" hangingPunct="1">
              <a:spcBef>
                <a:spcPct val="0"/>
              </a:spcBef>
              <a:defRPr/>
            </a:pPr>
            <a:endParaRPr lang="en-US" altLang="zh-CN" sz="1200" b="0" i="0" kern="1200" dirty="0">
              <a:solidFill>
                <a:schemeClr val="tx1"/>
              </a:solidFill>
              <a:latin typeface="Times New Roman" pitchFamily="18" charset="0"/>
              <a:ea typeface="+mn-ea"/>
              <a:cs typeface="+mn-cs"/>
            </a:endParaRPr>
          </a:p>
          <a:p>
            <a:pPr defTabSz="965058" eaLnBrk="1" hangingPunct="1">
              <a:spcBef>
                <a:spcPct val="0"/>
              </a:spcBef>
              <a:defRPr/>
            </a:pPr>
            <a:r>
              <a:rPr lang="en-US" altLang="zh-CN" sz="1200" b="0" i="0" kern="1200" dirty="0">
                <a:solidFill>
                  <a:schemeClr val="tx1"/>
                </a:solidFill>
                <a:latin typeface="Times New Roman" pitchFamily="18" charset="0"/>
                <a:ea typeface="+mn-ea"/>
                <a:cs typeface="+mn-cs"/>
              </a:rPr>
              <a:t>C </a:t>
            </a:r>
            <a:r>
              <a:rPr lang="zh-CN" altLang="en-US" sz="1200" b="0" i="0" kern="1200" dirty="0">
                <a:solidFill>
                  <a:schemeClr val="tx1"/>
                </a:solidFill>
                <a:latin typeface="Times New Roman" pitchFamily="18" charset="0"/>
                <a:ea typeface="+mn-ea"/>
                <a:cs typeface="+mn-cs"/>
              </a:rPr>
              <a:t>中不安全的函数</a:t>
            </a:r>
            <a:endParaRPr lang="en-US" altLang="zh-CN" sz="1200" b="0" i="0" kern="1200" dirty="0">
              <a:solidFill>
                <a:schemeClr val="tx1"/>
              </a:solidFill>
              <a:latin typeface="Times New Roman" pitchFamily="18" charset="0"/>
              <a:ea typeface="+mn-ea"/>
              <a:cs typeface="+mn-cs"/>
            </a:endParaRPr>
          </a:p>
          <a:p>
            <a:pPr defTabSz="965058" eaLnBrk="1" hangingPunct="1">
              <a:spcBef>
                <a:spcPct val="0"/>
              </a:spcBef>
              <a:defRPr/>
            </a:pPr>
            <a:r>
              <a:rPr lang="en-US" altLang="zh-CN" sz="1200" b="0" i="0" kern="1200" dirty="0">
                <a:solidFill>
                  <a:schemeClr val="tx1"/>
                </a:solidFill>
                <a:latin typeface="Times New Roman" pitchFamily="18" charset="0"/>
                <a:ea typeface="+mn-ea"/>
                <a:cs typeface="+mn-cs"/>
              </a:rPr>
              <a:t>http://www.360doc.com/content/11/0610/16/6295074_126040631.shtml</a:t>
            </a:r>
          </a:p>
        </p:txBody>
      </p:sp>
    </p:spTree>
    <p:extLst>
      <p:ext uri="{BB962C8B-B14F-4D97-AF65-F5344CB8AC3E}">
        <p14:creationId xmlns:p14="http://schemas.microsoft.com/office/powerpoint/2010/main" val="175978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zh-CN" altLang="en-US" b="1" dirty="0"/>
              <a:t>事实三：内存（对程序性能的影响）至关重要</a:t>
            </a:r>
            <a:endParaRPr lang="en-US" altLang="zh-CN" b="1" dirty="0"/>
          </a:p>
          <a:p>
            <a:endParaRPr lang="en-US" altLang="zh-CN" b="1" dirty="0"/>
          </a:p>
          <a:p>
            <a:r>
              <a:rPr lang="zh-CN" altLang="en-US" sz="1200" b="1" i="0" kern="1200" dirty="0">
                <a:solidFill>
                  <a:schemeClr val="tx1"/>
                </a:solidFill>
                <a:latin typeface="Times New Roman" pitchFamily="18" charset="0"/>
                <a:ea typeface="+mn-ea"/>
                <a:cs typeface="+mn-cs"/>
              </a:rPr>
              <a:t>高速缓存</a:t>
            </a:r>
            <a:r>
              <a:rPr lang="zh-CN" altLang="en-US" sz="1200" b="0" i="0" kern="1200" dirty="0">
                <a:solidFill>
                  <a:schemeClr val="tx1"/>
                </a:solidFill>
                <a:latin typeface="Times New Roman" pitchFamily="18" charset="0"/>
                <a:ea typeface="+mn-ea"/>
                <a:cs typeface="+mn-cs"/>
              </a:rPr>
              <a:t>：</a:t>
            </a:r>
          </a:p>
          <a:p>
            <a:pPr>
              <a:buFont typeface="Arial" pitchFamily="34" charset="0"/>
              <a:buChar char="•"/>
            </a:pPr>
            <a:r>
              <a:rPr lang="zh-CN" altLang="en-US" sz="1200" b="0" i="0" kern="1200" dirty="0">
                <a:solidFill>
                  <a:schemeClr val="tx1"/>
                </a:solidFill>
                <a:latin typeface="Times New Roman" pitchFamily="18" charset="0"/>
                <a:ea typeface="+mn-ea"/>
                <a:cs typeface="+mn-cs"/>
              </a:rPr>
              <a:t>缓存技术就是采用速度较快但容量较小的存储器来提高速度较慢但容量较大的存储器的速度。</a:t>
            </a:r>
          </a:p>
          <a:p>
            <a:pPr>
              <a:buFont typeface="Arial" pitchFamily="34" charset="0"/>
              <a:buChar char="•"/>
            </a:pPr>
            <a:r>
              <a:rPr lang="zh-CN" altLang="en-US" sz="1200" b="0" i="0" kern="1200" dirty="0">
                <a:solidFill>
                  <a:schemeClr val="tx1"/>
                </a:solidFill>
                <a:latin typeface="Times New Roman" pitchFamily="18" charset="0"/>
                <a:ea typeface="+mn-ea"/>
                <a:cs typeface="+mn-cs"/>
              </a:rPr>
              <a:t>使用缓存时，必须先查看缓存中是否有需要的项目。如果有，则称之为</a:t>
            </a:r>
            <a:r>
              <a:rPr lang="zh-CN" altLang="en-US" sz="1200" b="1" i="0" kern="1200" dirty="0">
                <a:solidFill>
                  <a:schemeClr val="tx1"/>
                </a:solidFill>
                <a:latin typeface="Times New Roman" pitchFamily="18" charset="0"/>
                <a:ea typeface="+mn-ea"/>
                <a:cs typeface="+mn-cs"/>
              </a:rPr>
              <a:t>缓存命中</a:t>
            </a:r>
            <a:r>
              <a:rPr lang="zh-CN" altLang="en-US" sz="1200" b="0" i="0" kern="1200" dirty="0">
                <a:solidFill>
                  <a:schemeClr val="tx1"/>
                </a:solidFill>
                <a:latin typeface="Times New Roman" pitchFamily="18" charset="0"/>
                <a:ea typeface="+mn-ea"/>
                <a:cs typeface="+mn-cs"/>
              </a:rPr>
              <a:t>。如果没有，则称之为</a:t>
            </a:r>
            <a:r>
              <a:rPr lang="zh-CN" altLang="en-US" sz="1200" b="1" i="0" kern="1200" dirty="0">
                <a:solidFill>
                  <a:schemeClr val="tx1"/>
                </a:solidFill>
                <a:latin typeface="Times New Roman" pitchFamily="18" charset="0"/>
                <a:ea typeface="+mn-ea"/>
                <a:cs typeface="+mn-cs"/>
              </a:rPr>
              <a:t>缓存失误</a:t>
            </a:r>
            <a:r>
              <a:rPr lang="zh-CN" altLang="en-US" sz="1200" b="0" i="0" kern="1200" dirty="0">
                <a:solidFill>
                  <a:schemeClr val="tx1"/>
                </a:solidFill>
                <a:latin typeface="Times New Roman" pitchFamily="18" charset="0"/>
                <a:ea typeface="+mn-ea"/>
                <a:cs typeface="+mn-cs"/>
              </a:rPr>
              <a:t>，这时计算机就必须等待往返一次读取庞大而又缓慢的存储器。</a:t>
            </a:r>
          </a:p>
          <a:p>
            <a:pPr>
              <a:buFont typeface="Arial" pitchFamily="34" charset="0"/>
              <a:buChar char="•"/>
            </a:pPr>
            <a:r>
              <a:rPr lang="zh-CN" altLang="en-US" sz="1200" b="0" i="0" kern="1200" dirty="0">
                <a:solidFill>
                  <a:schemeClr val="tx1"/>
                </a:solidFill>
                <a:latin typeface="Times New Roman" pitchFamily="18" charset="0"/>
                <a:ea typeface="+mn-ea"/>
                <a:cs typeface="+mn-cs"/>
              </a:rPr>
              <a:t>最大的缓存也远远小于庞大的存储区。</a:t>
            </a:r>
            <a:endParaRPr lang="en-US" altLang="zh-CN" sz="1200" b="0" i="0" kern="1200" dirty="0">
              <a:solidFill>
                <a:schemeClr val="tx1"/>
              </a:solidFill>
              <a:latin typeface="Times New Roman" pitchFamily="18" charset="0"/>
              <a:ea typeface="+mn-ea"/>
              <a:cs typeface="+mn-cs"/>
            </a:endParaRPr>
          </a:p>
          <a:p>
            <a:pPr>
              <a:buFont typeface="Arial" pitchFamily="34" charset="0"/>
              <a:buChar char="•"/>
            </a:pPr>
            <a:endParaRPr lang="en-US" altLang="zh-CN" sz="1200" b="0" i="0" kern="1200" dirty="0">
              <a:solidFill>
                <a:schemeClr val="tx1"/>
              </a:solidFill>
              <a:latin typeface="Times New Roman" pitchFamily="18" charset="0"/>
              <a:ea typeface="+mn-ea"/>
              <a:cs typeface="+mn-cs"/>
            </a:endParaRPr>
          </a:p>
          <a:p>
            <a:r>
              <a:rPr lang="zh-CN" altLang="en-US" b="1" dirty="0"/>
              <a:t>虚拟内存</a:t>
            </a:r>
            <a:r>
              <a:rPr lang="zh-CN" altLang="en-US" b="0" dirty="0"/>
              <a:t>：</a:t>
            </a:r>
            <a:endParaRPr lang="en-US" altLang="zh-CN" b="0" dirty="0"/>
          </a:p>
          <a:p>
            <a:r>
              <a:rPr lang="zh-CN" altLang="en-US" b="0" dirty="0"/>
              <a:t>电脑中所运行的程序均需经由内存执行，若执行的程序占用内存很大或很多，则会导致内存消耗殆尽。为解决该问题，</a:t>
            </a:r>
            <a:r>
              <a:rPr lang="en-US" altLang="zh-CN" b="0" dirty="0"/>
              <a:t>Windows</a:t>
            </a:r>
            <a:r>
              <a:rPr lang="zh-CN" altLang="en-US" b="0" dirty="0"/>
              <a:t>中运用了虚拟内存技术，即匀出一部分硬盘空间来充当内存使用。当内存耗尽时，电脑就会自动调用硬盘来充当内存，以缓解内存的紧张。若计算机运行程序或操作所需的随机存储器</a:t>
            </a:r>
            <a:r>
              <a:rPr lang="en-US" altLang="zh-CN" b="0" dirty="0"/>
              <a:t>(RAM)</a:t>
            </a:r>
            <a:r>
              <a:rPr lang="zh-CN" altLang="en-US" b="0" dirty="0"/>
              <a:t>不足时，则 </a:t>
            </a:r>
            <a:r>
              <a:rPr lang="en-US" altLang="zh-CN" b="0" dirty="0"/>
              <a:t>Windows </a:t>
            </a:r>
            <a:r>
              <a:rPr lang="zh-CN" altLang="en-US" b="0" dirty="0"/>
              <a:t>会用虚拟存储器进行补偿。它将计算机的</a:t>
            </a:r>
            <a:r>
              <a:rPr lang="en-US" altLang="zh-CN" b="0" dirty="0"/>
              <a:t>RAM</a:t>
            </a:r>
            <a:r>
              <a:rPr lang="zh-CN" altLang="en-US" b="0" dirty="0"/>
              <a:t>和硬盘上的临时空间组合。当</a:t>
            </a:r>
            <a:r>
              <a:rPr lang="en-US" altLang="zh-CN" b="0" dirty="0"/>
              <a:t>RAM</a:t>
            </a:r>
            <a:r>
              <a:rPr lang="zh-CN" altLang="en-US" b="0" dirty="0"/>
              <a:t>运行速率缓慢时，它便将数据从</a:t>
            </a:r>
            <a:r>
              <a:rPr lang="en-US" altLang="zh-CN" b="0" dirty="0"/>
              <a:t>RAM</a:t>
            </a:r>
            <a:r>
              <a:rPr lang="zh-CN" altLang="en-US" b="0" dirty="0"/>
              <a:t>移动到称为“分页文件”的空间中。将数据移入分页文件可释放</a:t>
            </a:r>
            <a:r>
              <a:rPr lang="en-US" altLang="zh-CN" b="0" dirty="0"/>
              <a:t>RAM</a:t>
            </a:r>
            <a:r>
              <a:rPr lang="zh-CN" altLang="en-US" b="0" dirty="0"/>
              <a:t>，以便完成工作。 一般而言，计算机的</a:t>
            </a:r>
            <a:r>
              <a:rPr lang="en-US" altLang="zh-CN" b="0" dirty="0"/>
              <a:t>RAM</a:t>
            </a:r>
            <a:r>
              <a:rPr lang="zh-CN" altLang="en-US" b="0" dirty="0"/>
              <a:t>容量越大，程序运行得越快。若计算机的速率由于</a:t>
            </a:r>
            <a:r>
              <a:rPr lang="en-US" altLang="zh-CN" b="0" dirty="0"/>
              <a:t>RAM</a:t>
            </a:r>
            <a:r>
              <a:rPr lang="zh-CN" altLang="en-US" b="0" dirty="0"/>
              <a:t>可用空间匮乏而减缓，则可尝试通过增加虚拟内存来进行补偿。但是，计算机从</a:t>
            </a:r>
            <a:r>
              <a:rPr lang="en-US" altLang="zh-CN" b="0" dirty="0"/>
              <a:t>RAM</a:t>
            </a:r>
            <a:r>
              <a:rPr lang="zh-CN" altLang="en-US" b="0" dirty="0"/>
              <a:t>读取数据的速率要比从硬盘读取数据的速率快，因而扩增</a:t>
            </a:r>
            <a:r>
              <a:rPr lang="en-US" altLang="zh-CN" b="0" dirty="0"/>
              <a:t>RAM</a:t>
            </a:r>
            <a:r>
              <a:rPr lang="zh-CN" altLang="en-US" b="0" dirty="0"/>
              <a:t>容量（可加内存条）是最佳选择。</a:t>
            </a:r>
            <a:endParaRPr lang="en-US" altLang="zh-CN" b="0" dirty="0"/>
          </a:p>
        </p:txBody>
      </p:sp>
    </p:spTree>
    <p:extLst>
      <p:ext uri="{BB962C8B-B14F-4D97-AF65-F5344CB8AC3E}">
        <p14:creationId xmlns:p14="http://schemas.microsoft.com/office/powerpoint/2010/main" val="3791600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C15289DF-C61C-E942-A611-28BB14CD81AC}" type="slidenum">
              <a:rPr lang="zh-CN" altLang="en-US"/>
              <a:pPr>
                <a:spcBef>
                  <a:spcPct val="0"/>
                </a:spcBef>
              </a:pPr>
              <a:t>2</a:t>
            </a:fld>
            <a:endParaRPr lang="en-US" altLang="zh-CN"/>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en-US">
              <a:latin typeface="Times New Roman" charset="0"/>
              <a:ea typeface="宋体" charset="-122"/>
            </a:endParaRPr>
          </a:p>
        </p:txBody>
      </p:sp>
    </p:spTree>
    <p:extLst>
      <p:ext uri="{BB962C8B-B14F-4D97-AF65-F5344CB8AC3E}">
        <p14:creationId xmlns:p14="http://schemas.microsoft.com/office/powerpoint/2010/main" val="2560799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200" b="0" i="0" kern="1200" dirty="0">
                <a:solidFill>
                  <a:schemeClr val="tx1"/>
                </a:solidFill>
                <a:latin typeface="Times New Roman" pitchFamily="18" charset="0"/>
                <a:ea typeface="+mn-ea"/>
                <a:cs typeface="+mn-cs"/>
              </a:rPr>
              <a:t>C does not implement bounds checking; Out of range write can affect other parts of program state</a:t>
            </a:r>
          </a:p>
          <a:p>
            <a:r>
              <a:rPr lang="zh-CN" altLang="en-US" sz="1200" b="0" i="0" kern="1200" dirty="0">
                <a:solidFill>
                  <a:schemeClr val="tx1"/>
                </a:solidFill>
                <a:latin typeface="Times New Roman" pitchFamily="18" charset="0"/>
                <a:ea typeface="+mn-ea"/>
                <a:cs typeface="+mn-cs"/>
              </a:rPr>
              <a:t>段错误</a:t>
            </a:r>
            <a:r>
              <a:rPr lang="en-US" altLang="zh-CN" sz="1200" b="0" i="0" kern="1200" dirty="0">
                <a:solidFill>
                  <a:schemeClr val="tx1"/>
                </a:solidFill>
                <a:latin typeface="Times New Roman" pitchFamily="18" charset="0"/>
                <a:ea typeface="+mn-ea"/>
                <a:cs typeface="+mn-cs"/>
              </a:rPr>
              <a:t>(</a:t>
            </a:r>
            <a:r>
              <a:rPr lang="en-US" sz="1200" b="0" i="0" kern="1200" dirty="0">
                <a:solidFill>
                  <a:schemeClr val="tx1"/>
                </a:solidFill>
                <a:latin typeface="Times New Roman" pitchFamily="18" charset="0"/>
                <a:ea typeface="+mn-ea"/>
                <a:cs typeface="+mn-cs"/>
              </a:rPr>
              <a:t>segmentation fault</a:t>
            </a:r>
            <a:r>
              <a:rPr lang="en-US" altLang="zh-CN" sz="1200" b="0" i="0" kern="1200" dirty="0">
                <a:solidFill>
                  <a:schemeClr val="tx1"/>
                </a:solidFill>
                <a:latin typeface="Times New Roman" pitchFamily="18" charset="0"/>
                <a:ea typeface="+mn-ea"/>
                <a:cs typeface="+mn-cs"/>
              </a:rPr>
              <a:t>)</a:t>
            </a:r>
            <a:r>
              <a:rPr lang="zh-CN" altLang="en-US" sz="1200" b="0" i="0" kern="1200" dirty="0">
                <a:solidFill>
                  <a:schemeClr val="tx1"/>
                </a:solidFill>
                <a:latin typeface="Times New Roman" pitchFamily="18" charset="0"/>
                <a:ea typeface="+mn-ea"/>
                <a:cs typeface="+mn-cs"/>
              </a:rPr>
              <a:t>就是访问了错误的内存段，一般是你没有权限，或者根本就不存在对应的物理内存</a:t>
            </a:r>
            <a:r>
              <a:rPr lang="en-US" altLang="zh-CN" sz="1200" b="0" i="0" kern="1200" dirty="0">
                <a:solidFill>
                  <a:schemeClr val="tx1"/>
                </a:solidFill>
                <a:latin typeface="Times New Roman" pitchFamily="18" charset="0"/>
                <a:ea typeface="+mn-ea"/>
                <a:cs typeface="+mn-cs"/>
              </a:rPr>
              <a:t>,</a:t>
            </a:r>
            <a:r>
              <a:rPr lang="zh-CN" altLang="en-US" sz="1200" b="0" i="0" kern="1200" dirty="0">
                <a:solidFill>
                  <a:schemeClr val="tx1"/>
                </a:solidFill>
                <a:latin typeface="Times New Roman" pitchFamily="18" charset="0"/>
                <a:ea typeface="+mn-ea"/>
                <a:cs typeface="+mn-cs"/>
              </a:rPr>
              <a:t>尤其常见的是访问</a:t>
            </a:r>
            <a:r>
              <a:rPr lang="en-US" altLang="zh-CN" sz="1200" b="0" i="0" kern="1200" dirty="0">
                <a:solidFill>
                  <a:schemeClr val="tx1"/>
                </a:solidFill>
                <a:latin typeface="Times New Roman" pitchFamily="18" charset="0"/>
                <a:ea typeface="+mn-ea"/>
                <a:cs typeface="+mn-cs"/>
              </a:rPr>
              <a:t>0</a:t>
            </a:r>
            <a:r>
              <a:rPr lang="zh-CN" altLang="en-US" sz="1200" b="0" i="0" kern="1200" dirty="0">
                <a:solidFill>
                  <a:schemeClr val="tx1"/>
                </a:solidFill>
                <a:latin typeface="Times New Roman" pitchFamily="18" charset="0"/>
                <a:ea typeface="+mn-ea"/>
                <a:cs typeface="+mn-cs"/>
              </a:rPr>
              <a:t>地址</a:t>
            </a:r>
            <a:r>
              <a:rPr lang="en-US" altLang="zh-CN" sz="1200" b="0" i="0" kern="1200" dirty="0">
                <a:solidFill>
                  <a:schemeClr val="tx1"/>
                </a:solidFill>
                <a:latin typeface="Times New Roman" pitchFamily="18" charset="0"/>
                <a:ea typeface="+mn-ea"/>
                <a:cs typeface="+mn-cs"/>
              </a:rPr>
              <a:t>.</a:t>
            </a:r>
          </a:p>
          <a:p>
            <a:endParaRPr lang="en-US" sz="1200" b="0" i="0" kern="1200" dirty="0">
              <a:solidFill>
                <a:schemeClr val="tx1"/>
              </a:solidFill>
              <a:latin typeface="Times New Roman" pitchFamily="18" charset="0"/>
              <a:ea typeface="+mn-ea"/>
              <a:cs typeface="+mn-cs"/>
            </a:endParaRPr>
          </a:p>
          <a:p>
            <a:r>
              <a:rPr lang="zh-CN" altLang="en-US" sz="1200" b="0" i="0" kern="1200" dirty="0">
                <a:solidFill>
                  <a:schemeClr val="tx1"/>
                </a:solidFill>
                <a:latin typeface="Times New Roman" pitchFamily="18" charset="0"/>
                <a:ea typeface="+mn-ea"/>
                <a:cs typeface="+mn-cs"/>
              </a:rPr>
              <a:t>在编程中以下几类做法容易导致段错误</a:t>
            </a:r>
            <a:r>
              <a:rPr lang="en-US" altLang="zh-CN" sz="1200" b="0" i="0" kern="1200" dirty="0">
                <a:solidFill>
                  <a:schemeClr val="tx1"/>
                </a:solidFill>
                <a:latin typeface="Times New Roman" pitchFamily="18" charset="0"/>
                <a:ea typeface="+mn-ea"/>
                <a:cs typeface="+mn-cs"/>
              </a:rPr>
              <a:t>,</a:t>
            </a:r>
            <a:r>
              <a:rPr lang="zh-CN" altLang="en-US" sz="1200" b="0" i="0" kern="1200" dirty="0">
                <a:solidFill>
                  <a:schemeClr val="tx1"/>
                </a:solidFill>
                <a:latin typeface="Times New Roman" pitchFamily="18" charset="0"/>
                <a:ea typeface="+mn-ea"/>
                <a:cs typeface="+mn-cs"/>
              </a:rPr>
              <a:t>基本是是错误地使用指针引起的</a:t>
            </a:r>
            <a:br>
              <a:rPr lang="zh-CN" altLang="en-US" dirty="0"/>
            </a:br>
            <a:r>
              <a:rPr lang="en-US" altLang="zh-CN" sz="1200" b="0" i="0" kern="1200" dirty="0">
                <a:solidFill>
                  <a:schemeClr val="tx1"/>
                </a:solidFill>
                <a:latin typeface="Times New Roman" pitchFamily="18" charset="0"/>
                <a:ea typeface="+mn-ea"/>
                <a:cs typeface="+mn-cs"/>
              </a:rPr>
              <a:t>1)</a:t>
            </a:r>
            <a:r>
              <a:rPr lang="zh-CN" altLang="en-US" sz="1200" b="0" i="0" kern="1200" dirty="0">
                <a:solidFill>
                  <a:schemeClr val="tx1"/>
                </a:solidFill>
                <a:latin typeface="Times New Roman" pitchFamily="18" charset="0"/>
                <a:ea typeface="+mn-ea"/>
                <a:cs typeface="+mn-cs"/>
              </a:rPr>
              <a:t>访问系统数据区，尤其是往 系统保护的内存地址写数据</a:t>
            </a:r>
            <a:r>
              <a:rPr lang="en-US" altLang="zh-CN" sz="1200" b="0" i="0" kern="1200" dirty="0">
                <a:solidFill>
                  <a:schemeClr val="tx1"/>
                </a:solidFill>
                <a:latin typeface="Times New Roman" pitchFamily="18" charset="0"/>
                <a:ea typeface="+mn-ea"/>
                <a:cs typeface="+mn-cs"/>
              </a:rPr>
              <a:t>,</a:t>
            </a:r>
            <a:r>
              <a:rPr lang="zh-CN" altLang="en-US" sz="1200" b="0" i="0" kern="1200" dirty="0">
                <a:solidFill>
                  <a:schemeClr val="tx1"/>
                </a:solidFill>
                <a:latin typeface="Times New Roman" pitchFamily="18" charset="0"/>
                <a:ea typeface="+mn-ea"/>
                <a:cs typeface="+mn-cs"/>
              </a:rPr>
              <a:t> 最常见就是给一个指针以</a:t>
            </a:r>
            <a:r>
              <a:rPr lang="en-US" altLang="zh-CN" sz="1200" b="0" i="0" kern="1200" dirty="0">
                <a:solidFill>
                  <a:schemeClr val="tx1"/>
                </a:solidFill>
                <a:latin typeface="Times New Roman" pitchFamily="18" charset="0"/>
                <a:ea typeface="+mn-ea"/>
                <a:cs typeface="+mn-cs"/>
              </a:rPr>
              <a:t>0</a:t>
            </a:r>
            <a:r>
              <a:rPr lang="zh-CN" altLang="en-US" sz="1200" b="0" i="0" kern="1200" dirty="0">
                <a:solidFill>
                  <a:schemeClr val="tx1"/>
                </a:solidFill>
                <a:latin typeface="Times New Roman" pitchFamily="18" charset="0"/>
                <a:ea typeface="+mn-ea"/>
                <a:cs typeface="+mn-cs"/>
              </a:rPr>
              <a:t>地址</a:t>
            </a:r>
            <a:br>
              <a:rPr lang="zh-CN" altLang="en-US" dirty="0"/>
            </a:br>
            <a:r>
              <a:rPr lang="en-US" altLang="zh-CN" sz="1200" b="0" i="0" kern="1200" dirty="0">
                <a:solidFill>
                  <a:schemeClr val="tx1"/>
                </a:solidFill>
                <a:latin typeface="Times New Roman" pitchFamily="18" charset="0"/>
                <a:ea typeface="+mn-ea"/>
                <a:cs typeface="+mn-cs"/>
              </a:rPr>
              <a:t>2)</a:t>
            </a:r>
            <a:r>
              <a:rPr lang="zh-CN" altLang="en-US" sz="1200" b="0" i="0" kern="1200" dirty="0">
                <a:solidFill>
                  <a:schemeClr val="tx1"/>
                </a:solidFill>
                <a:latin typeface="Times New Roman" pitchFamily="18" charset="0"/>
                <a:ea typeface="+mn-ea"/>
                <a:cs typeface="+mn-cs"/>
              </a:rPr>
              <a:t>内存越界</a:t>
            </a:r>
            <a:r>
              <a:rPr lang="en-US" altLang="zh-CN" sz="1200" b="0" i="0" kern="1200" dirty="0">
                <a:solidFill>
                  <a:schemeClr val="tx1"/>
                </a:solidFill>
                <a:latin typeface="Times New Roman" pitchFamily="18" charset="0"/>
                <a:ea typeface="+mn-ea"/>
                <a:cs typeface="+mn-cs"/>
              </a:rPr>
              <a:t>(</a:t>
            </a:r>
            <a:r>
              <a:rPr lang="zh-CN" altLang="en-US" sz="1200" b="0" i="0" kern="1200" dirty="0">
                <a:solidFill>
                  <a:schemeClr val="tx1"/>
                </a:solidFill>
                <a:latin typeface="Times New Roman" pitchFamily="18" charset="0"/>
                <a:ea typeface="+mn-ea"/>
                <a:cs typeface="+mn-cs"/>
              </a:rPr>
              <a:t>数组越界，变量类型不一致等</a:t>
            </a:r>
            <a:r>
              <a:rPr lang="en-US" altLang="zh-CN" sz="1200" b="0" i="0" kern="1200" dirty="0">
                <a:solidFill>
                  <a:schemeClr val="tx1"/>
                </a:solidFill>
                <a:latin typeface="Times New Roman" pitchFamily="18" charset="0"/>
                <a:ea typeface="+mn-ea"/>
                <a:cs typeface="+mn-cs"/>
              </a:rPr>
              <a:t>) </a:t>
            </a:r>
            <a:r>
              <a:rPr lang="zh-CN" altLang="en-US" sz="1200" b="0" i="0" kern="1200" dirty="0">
                <a:solidFill>
                  <a:schemeClr val="tx1"/>
                </a:solidFill>
                <a:latin typeface="Times New Roman" pitchFamily="18" charset="0"/>
                <a:ea typeface="+mn-ea"/>
                <a:cs typeface="+mn-cs"/>
              </a:rPr>
              <a:t>访问到不属于你的内存区域</a:t>
            </a:r>
            <a:endParaRPr lang="en-US" dirty="0"/>
          </a:p>
          <a:p>
            <a:endParaRPr lang="en-US" dirty="0"/>
          </a:p>
        </p:txBody>
      </p:sp>
    </p:spTree>
    <p:extLst>
      <p:ext uri="{BB962C8B-B14F-4D97-AF65-F5344CB8AC3E}">
        <p14:creationId xmlns:p14="http://schemas.microsoft.com/office/powerpoint/2010/main" val="1224736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a:t>
            </a:r>
            <a:r>
              <a:rPr lang="en-US" altLang="zh-CN" dirty="0"/>
              <a:t>(0)</a:t>
            </a:r>
            <a:r>
              <a:rPr lang="en-US" altLang="zh-CN" dirty="0">
                <a:sym typeface="Wingdings" pitchFamily="2" charset="2"/>
              </a:rPr>
              <a:t> d[0] = 3.14; a[0], a[1]; a[0]=1073741824; </a:t>
            </a:r>
            <a:r>
              <a:rPr lang="zh-CN" altLang="en-US" dirty="0">
                <a:sym typeface="Wingdings" pitchFamily="2" charset="2"/>
              </a:rPr>
              <a:t>返回 </a:t>
            </a:r>
            <a:r>
              <a:rPr lang="en-US" altLang="zh-CN" dirty="0">
                <a:sym typeface="Wingdings" pitchFamily="2" charset="2"/>
              </a:rPr>
              <a:t>d[0]=3.14;</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Fun</a:t>
            </a:r>
            <a:r>
              <a:rPr lang="en-US" altLang="zh-CN" dirty="0"/>
              <a:t>(1)</a:t>
            </a:r>
            <a:r>
              <a:rPr lang="en-US" altLang="zh-CN" dirty="0">
                <a:sym typeface="Wingdings" pitchFamily="2" charset="2"/>
              </a:rPr>
              <a:t> d[0] = 3.14; a[0], a[1]; a[1]=1073741824; </a:t>
            </a:r>
            <a:r>
              <a:rPr lang="zh-CN" altLang="en-US" dirty="0">
                <a:sym typeface="Wingdings" pitchFamily="2" charset="2"/>
              </a:rPr>
              <a:t>返回 </a:t>
            </a:r>
            <a:r>
              <a:rPr lang="en-US" altLang="zh-CN" dirty="0">
                <a:sym typeface="Wingdings" pitchFamily="2" charset="2"/>
              </a:rPr>
              <a:t>d[0]=3.14;</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Fun</a:t>
            </a:r>
            <a:r>
              <a:rPr lang="en-US" altLang="zh-CN" dirty="0"/>
              <a:t>(2)</a:t>
            </a:r>
            <a:r>
              <a:rPr lang="en-US" altLang="zh-CN" dirty="0">
                <a:sym typeface="Wingdings" pitchFamily="2" charset="2"/>
              </a:rPr>
              <a:t> d[0] = 3.14; a[0], a[1]; a[2]=1073741824 (</a:t>
            </a:r>
            <a:r>
              <a:rPr lang="zh-CN" altLang="en-US" dirty="0">
                <a:sym typeface="Wingdings" pitchFamily="2" charset="2"/>
              </a:rPr>
              <a:t>数组越界</a:t>
            </a:r>
            <a:r>
              <a:rPr lang="en-US" altLang="zh-CN" dirty="0">
                <a:sym typeface="Wingdings" pitchFamily="2" charset="2"/>
              </a:rPr>
              <a:t>,</a:t>
            </a:r>
            <a:r>
              <a:rPr lang="en-US" altLang="zh-CN" baseline="0" dirty="0">
                <a:sym typeface="Wingdings" pitchFamily="2" charset="2"/>
              </a:rPr>
              <a:t> </a:t>
            </a:r>
            <a:r>
              <a:rPr lang="zh-CN" altLang="en-US" dirty="0">
                <a:sym typeface="Wingdings" pitchFamily="2" charset="2"/>
              </a:rPr>
              <a:t>实际访问改动的是</a:t>
            </a:r>
            <a:r>
              <a:rPr lang="en-US" altLang="zh-CN" dirty="0">
                <a:sym typeface="Wingdings" pitchFamily="2" charset="2"/>
              </a:rPr>
              <a:t>d3…d0); </a:t>
            </a:r>
            <a:r>
              <a:rPr lang="zh-CN" altLang="en-US" dirty="0">
                <a:sym typeface="Wingdings" pitchFamily="2" charset="2"/>
              </a:rPr>
              <a:t>返回 </a:t>
            </a:r>
            <a:r>
              <a:rPr lang="en-US" altLang="zh-CN" dirty="0">
                <a:sym typeface="Wingdings" pitchFamily="2" charset="2"/>
              </a:rPr>
              <a:t>d[0]=3.1399998664856 (d7…d4</a:t>
            </a:r>
            <a:r>
              <a:rPr lang="zh-CN" altLang="en-US" dirty="0">
                <a:sym typeface="Wingdings" pitchFamily="2" charset="2"/>
              </a:rPr>
              <a:t>未改动</a:t>
            </a:r>
            <a:r>
              <a:rPr lang="en-US" altLang="zh-CN" dirty="0">
                <a:sym typeface="Wingdings" pitchFamily="2" charset="2"/>
              </a:rPr>
              <a:t>,</a:t>
            </a:r>
            <a:r>
              <a:rPr lang="en-US" altLang="zh-CN" baseline="0" dirty="0">
                <a:sym typeface="Wingdings" pitchFamily="2" charset="2"/>
              </a:rPr>
              <a:t> </a:t>
            </a:r>
            <a:r>
              <a:rPr lang="zh-CN" altLang="en-US" dirty="0">
                <a:sym typeface="Wingdings" pitchFamily="2" charset="2"/>
              </a:rPr>
              <a:t>所以返回值接近</a:t>
            </a:r>
            <a:r>
              <a:rPr lang="en-US" altLang="zh-CN" dirty="0">
                <a:sym typeface="Wingdings" pitchFamily="2" charset="2"/>
              </a:rPr>
              <a:t>3.14);</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Fun</a:t>
            </a:r>
            <a:r>
              <a:rPr lang="en-US" altLang="zh-CN" dirty="0"/>
              <a:t>(3)</a:t>
            </a:r>
            <a:r>
              <a:rPr lang="en-US" altLang="zh-CN" dirty="0">
                <a:sym typeface="Wingdings" pitchFamily="2" charset="2"/>
              </a:rPr>
              <a:t> d[0] = 3.14; a[0], a[1]; a[3]=1073741824 (</a:t>
            </a:r>
            <a:r>
              <a:rPr lang="zh-CN" altLang="en-US" dirty="0">
                <a:sym typeface="Wingdings" pitchFamily="2" charset="2"/>
              </a:rPr>
              <a:t>数组越界</a:t>
            </a:r>
            <a:r>
              <a:rPr lang="en-US" altLang="zh-CN" dirty="0">
                <a:sym typeface="Wingdings" pitchFamily="2" charset="2"/>
              </a:rPr>
              <a:t>,</a:t>
            </a:r>
            <a:r>
              <a:rPr lang="en-US" altLang="zh-CN" baseline="0" dirty="0">
                <a:sym typeface="Wingdings" pitchFamily="2" charset="2"/>
              </a:rPr>
              <a:t> </a:t>
            </a:r>
            <a:r>
              <a:rPr lang="zh-CN" altLang="en-US" dirty="0">
                <a:sym typeface="Wingdings" pitchFamily="2" charset="2"/>
              </a:rPr>
              <a:t>实际访问改动的是</a:t>
            </a:r>
            <a:r>
              <a:rPr lang="en-US" altLang="zh-CN" dirty="0">
                <a:sym typeface="Wingdings" pitchFamily="2" charset="2"/>
              </a:rPr>
              <a:t>d7…d4); </a:t>
            </a:r>
            <a:r>
              <a:rPr lang="zh-CN" altLang="en-US" dirty="0">
                <a:sym typeface="Wingdings" pitchFamily="2" charset="2"/>
              </a:rPr>
              <a:t>返回 </a:t>
            </a:r>
            <a:r>
              <a:rPr lang="en-US" altLang="zh-CN" dirty="0">
                <a:sym typeface="Wingdings" pitchFamily="2" charset="2"/>
              </a:rPr>
              <a:t>d[0]=</a:t>
            </a:r>
            <a:r>
              <a:rPr lang="en-US" sz="1200" dirty="0">
                <a:solidFill>
                  <a:schemeClr val="tx1"/>
                </a:solidFill>
                <a:latin typeface="Courier New" charset="0"/>
                <a:ea typeface="Monaco" charset="0"/>
                <a:cs typeface="Monaco" charset="0"/>
                <a:sym typeface="Courier New" charset="0"/>
              </a:rPr>
              <a:t>2.00000061035156</a:t>
            </a:r>
            <a:r>
              <a:rPr lang="en-US" altLang="zh-CN" dirty="0">
                <a:sym typeface="Wingdings" pitchFamily="2" charset="2"/>
              </a:rPr>
              <a:t>(d7…d4</a:t>
            </a:r>
            <a:r>
              <a:rPr lang="zh-CN" altLang="en-US" dirty="0">
                <a:sym typeface="Wingdings" pitchFamily="2" charset="2"/>
              </a:rPr>
              <a:t>被改动</a:t>
            </a:r>
            <a:r>
              <a:rPr lang="en-US" altLang="zh-CN" dirty="0">
                <a:sym typeface="Wingdings" pitchFamily="2" charset="2"/>
              </a:rPr>
              <a:t>, </a:t>
            </a:r>
            <a:r>
              <a:rPr lang="zh-CN" altLang="en-US" dirty="0">
                <a:sym typeface="Wingdings" pitchFamily="2" charset="2"/>
              </a:rPr>
              <a:t>所以返回值不是</a:t>
            </a:r>
            <a:r>
              <a:rPr lang="en-US" altLang="zh-CN" dirty="0">
                <a:sym typeface="Wingdings" pitchFamily="2" charset="2"/>
              </a:rPr>
              <a:t>3.14);</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Fun</a:t>
            </a:r>
            <a:r>
              <a:rPr lang="en-US" altLang="zh-CN" dirty="0"/>
              <a:t>(4)</a:t>
            </a:r>
            <a:r>
              <a:rPr lang="en-US" altLang="zh-CN" dirty="0">
                <a:sym typeface="Wingdings" pitchFamily="2" charset="2"/>
              </a:rPr>
              <a:t> d[0] = 3.14; a[0], a[1]; a[4]=1073741824 (</a:t>
            </a:r>
            <a:r>
              <a:rPr lang="zh-CN" altLang="en-US" dirty="0">
                <a:sym typeface="Wingdings" pitchFamily="2" charset="2"/>
              </a:rPr>
              <a:t>数组越界</a:t>
            </a:r>
            <a:r>
              <a:rPr lang="en-US" altLang="zh-CN" dirty="0">
                <a:sym typeface="Wingdings" pitchFamily="2" charset="2"/>
              </a:rPr>
              <a:t>,</a:t>
            </a:r>
            <a:r>
              <a:rPr lang="en-US" altLang="zh-CN" baseline="0" dirty="0">
                <a:sym typeface="Wingdings" pitchFamily="2" charset="2"/>
              </a:rPr>
              <a:t> </a:t>
            </a:r>
            <a:r>
              <a:rPr lang="zh-CN" altLang="en-US" dirty="0">
                <a:sym typeface="Wingdings" pitchFamily="2" charset="2"/>
              </a:rPr>
              <a:t>且访问栈顶</a:t>
            </a:r>
            <a:r>
              <a:rPr lang="en-US" altLang="zh-CN" dirty="0">
                <a:sym typeface="Wingdings" pitchFamily="2" charset="2"/>
              </a:rPr>
              <a:t>0</a:t>
            </a:r>
            <a:r>
              <a:rPr lang="zh-CN" altLang="en-US" dirty="0">
                <a:sym typeface="Wingdings" pitchFamily="2" charset="2"/>
              </a:rPr>
              <a:t>地址的</a:t>
            </a:r>
            <a:r>
              <a:rPr lang="en-US" altLang="zh-CN" dirty="0">
                <a:sym typeface="Wingdings" pitchFamily="2" charset="2"/>
              </a:rPr>
              <a:t>saved state,</a:t>
            </a:r>
            <a:r>
              <a:rPr lang="en-US" altLang="zh-CN" baseline="0" dirty="0">
                <a:sym typeface="Wingdings" pitchFamily="2" charset="2"/>
              </a:rPr>
              <a:t> </a:t>
            </a:r>
            <a:r>
              <a:rPr lang="zh-CN" altLang="en-US" baseline="0" dirty="0">
                <a:sym typeface="Wingdings" pitchFamily="2" charset="2"/>
              </a:rPr>
              <a:t>发生段错误</a:t>
            </a:r>
            <a:r>
              <a:rPr lang="en-US" altLang="zh-CN" dirty="0">
                <a:sym typeface="Wingdings" pitchFamily="2" charset="2"/>
              </a:rPr>
              <a:t>); </a:t>
            </a:r>
            <a:r>
              <a:rPr lang="zh-CN" altLang="en-US" dirty="0">
                <a:sym typeface="Wingdings" pitchFamily="2" charset="2"/>
              </a:rPr>
              <a:t>返回 </a:t>
            </a:r>
            <a:r>
              <a:rPr lang="en-US" altLang="zh-CN" dirty="0">
                <a:sym typeface="Wingdings" pitchFamily="2" charset="2"/>
              </a:rPr>
              <a:t>d[0]=3.14;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375059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656958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zh-CN" altLang="en-US" b="1" dirty="0"/>
              <a:t>事实四：理论算法性能（复杂度）分析      </a:t>
            </a:r>
            <a:r>
              <a:rPr lang="zh-CN" altLang="en-US" b="1" baseline="0" dirty="0"/>
              <a:t>不等于</a:t>
            </a:r>
            <a:r>
              <a:rPr lang="en-US" altLang="zh-CN" b="1" baseline="0" dirty="0"/>
              <a:t>       </a:t>
            </a:r>
            <a:r>
              <a:rPr lang="zh-CN" altLang="en-US" b="1" baseline="0" dirty="0"/>
              <a:t>实际算法性能</a:t>
            </a:r>
            <a:endParaRPr lang="en-US" altLang="zh-CN" b="1" baseline="0" dirty="0"/>
          </a:p>
          <a:p>
            <a:endParaRPr lang="en-US" baseline="0" dirty="0"/>
          </a:p>
          <a:p>
            <a:r>
              <a:rPr lang="zh-CN" altLang="en-US" sz="1200" b="1" i="0" kern="1200" dirty="0">
                <a:solidFill>
                  <a:schemeClr val="tx1"/>
                </a:solidFill>
                <a:latin typeface="Times New Roman" pitchFamily="18" charset="0"/>
                <a:ea typeface="+mn-ea"/>
                <a:cs typeface="+mn-cs"/>
              </a:rPr>
              <a:t>书中第一章</a:t>
            </a:r>
            <a:endParaRPr lang="en-US" altLang="zh-CN" sz="1200" b="1" i="0" kern="1200" dirty="0">
              <a:solidFill>
                <a:schemeClr val="tx1"/>
              </a:solidFill>
              <a:latin typeface="Times New Roman" pitchFamily="18" charset="0"/>
              <a:ea typeface="+mn-ea"/>
              <a:cs typeface="+mn-cs"/>
            </a:endParaRPr>
          </a:p>
          <a:p>
            <a:r>
              <a:rPr lang="en-US" b="1" baseline="0" dirty="0"/>
              <a:t>http://www.cppblog.com/xuyuan77/archive/2008/07/04/55372.html</a:t>
            </a:r>
          </a:p>
          <a:p>
            <a:endParaRPr lang="en-US" altLang="zh-CN" sz="1200" b="1" dirty="0"/>
          </a:p>
          <a:p>
            <a:r>
              <a:rPr lang="zh-CN" altLang="en-US" sz="1200" b="1" dirty="0"/>
              <a:t>程序是如何编译</a:t>
            </a:r>
            <a:endParaRPr lang="en-US" altLang="zh-CN" sz="1200" b="1" dirty="0"/>
          </a:p>
          <a:p>
            <a:r>
              <a:rPr lang="zh-CN" altLang="en-US" sz="1200" b="0" i="0" kern="1200" dirty="0">
                <a:solidFill>
                  <a:schemeClr val="tx1"/>
                </a:solidFill>
                <a:latin typeface="Times New Roman" pitchFamily="18" charset="0"/>
                <a:ea typeface="+mn-ea"/>
                <a:cs typeface="+mn-cs"/>
              </a:rPr>
              <a:t>程序的编译过程如下图所示，分为预处理、编译、汇编、链接等几个阶段。</a:t>
            </a:r>
            <a:endParaRPr lang="en-US" altLang="zh-CN" sz="1200" b="0" i="0" kern="1200" dirty="0">
              <a:solidFill>
                <a:schemeClr val="tx1"/>
              </a:solidFill>
              <a:latin typeface="Times New Roman" pitchFamily="18" charset="0"/>
              <a:ea typeface="+mn-ea"/>
              <a:cs typeface="+mn-cs"/>
            </a:endParaRPr>
          </a:p>
          <a:p>
            <a:r>
              <a:rPr lang="zh-CN" altLang="en-US" sz="1200" b="0" i="0" kern="1200" dirty="0">
                <a:solidFill>
                  <a:schemeClr val="tx1"/>
                </a:solidFill>
                <a:latin typeface="Times New Roman" pitchFamily="18" charset="0"/>
                <a:ea typeface="+mn-ea"/>
                <a:cs typeface="+mn-cs"/>
              </a:rPr>
              <a:t>预处理：预处理相当于根据预处理命令组装成新的</a:t>
            </a:r>
            <a:r>
              <a:rPr lang="en-US" altLang="zh-CN" sz="1200" b="0" i="0" kern="1200" dirty="0">
                <a:solidFill>
                  <a:schemeClr val="tx1"/>
                </a:solidFill>
                <a:latin typeface="Times New Roman" pitchFamily="18" charset="0"/>
                <a:ea typeface="+mn-ea"/>
                <a:cs typeface="+mn-cs"/>
              </a:rPr>
              <a:t>C</a:t>
            </a:r>
            <a:r>
              <a:rPr lang="zh-CN" altLang="en-US" sz="1200" b="0" i="0" kern="1200" dirty="0">
                <a:solidFill>
                  <a:schemeClr val="tx1"/>
                </a:solidFill>
                <a:latin typeface="Times New Roman" pitchFamily="18" charset="0"/>
                <a:ea typeface="+mn-ea"/>
                <a:cs typeface="+mn-cs"/>
              </a:rPr>
              <a:t>程序，不过常以</a:t>
            </a:r>
            <a:r>
              <a:rPr lang="en-US" altLang="zh-CN" sz="1200" b="0" i="0" kern="1200" dirty="0" err="1">
                <a:solidFill>
                  <a:schemeClr val="tx1"/>
                </a:solidFill>
                <a:latin typeface="Times New Roman" pitchFamily="18" charset="0"/>
                <a:ea typeface="+mn-ea"/>
                <a:cs typeface="+mn-cs"/>
              </a:rPr>
              <a:t>i</a:t>
            </a:r>
            <a:r>
              <a:rPr lang="zh-CN" altLang="en-US" sz="1200" b="0" i="0" kern="1200" dirty="0">
                <a:solidFill>
                  <a:schemeClr val="tx1"/>
                </a:solidFill>
                <a:latin typeface="Times New Roman" pitchFamily="18" charset="0"/>
                <a:ea typeface="+mn-ea"/>
                <a:cs typeface="+mn-cs"/>
              </a:rPr>
              <a:t>为扩展名。</a:t>
            </a:r>
            <a:br>
              <a:rPr lang="zh-CN" altLang="en-US" dirty="0"/>
            </a:br>
            <a:r>
              <a:rPr lang="zh-CN" altLang="en-US" sz="1200" b="0" i="0" kern="1200" dirty="0">
                <a:solidFill>
                  <a:schemeClr val="tx1"/>
                </a:solidFill>
                <a:latin typeface="Times New Roman" pitchFamily="18" charset="0"/>
                <a:ea typeface="+mn-ea"/>
                <a:cs typeface="+mn-cs"/>
              </a:rPr>
              <a:t>编译：    将得到的</a:t>
            </a:r>
            <a:r>
              <a:rPr lang="en-US" altLang="zh-CN" sz="1200" b="0" i="0" kern="1200" dirty="0" err="1">
                <a:solidFill>
                  <a:schemeClr val="tx1"/>
                </a:solidFill>
                <a:latin typeface="Times New Roman" pitchFamily="18" charset="0"/>
                <a:ea typeface="+mn-ea"/>
                <a:cs typeface="+mn-cs"/>
              </a:rPr>
              <a:t>i</a:t>
            </a:r>
            <a:r>
              <a:rPr lang="zh-CN" altLang="en-US" sz="1200" b="0" i="0" kern="1200" dirty="0">
                <a:solidFill>
                  <a:schemeClr val="tx1"/>
                </a:solidFill>
                <a:latin typeface="Times New Roman" pitchFamily="18" charset="0"/>
                <a:ea typeface="+mn-ea"/>
                <a:cs typeface="+mn-cs"/>
              </a:rPr>
              <a:t>文件翻译成汇编代码。</a:t>
            </a:r>
            <a:r>
              <a:rPr lang="en-US" altLang="zh-CN" sz="1200" b="0" i="0" kern="1200" dirty="0">
                <a:solidFill>
                  <a:schemeClr val="tx1"/>
                </a:solidFill>
                <a:latin typeface="Times New Roman" pitchFamily="18" charset="0"/>
                <a:ea typeface="+mn-ea"/>
                <a:cs typeface="+mn-cs"/>
              </a:rPr>
              <a:t>s</a:t>
            </a:r>
            <a:r>
              <a:rPr lang="zh-CN" altLang="en-US" sz="1200" b="0" i="0" kern="1200" dirty="0">
                <a:solidFill>
                  <a:schemeClr val="tx1"/>
                </a:solidFill>
                <a:latin typeface="Times New Roman" pitchFamily="18" charset="0"/>
                <a:ea typeface="+mn-ea"/>
                <a:cs typeface="+mn-cs"/>
              </a:rPr>
              <a:t>文件。</a:t>
            </a:r>
            <a:br>
              <a:rPr lang="zh-CN" altLang="en-US" dirty="0"/>
            </a:br>
            <a:r>
              <a:rPr lang="zh-CN" altLang="en-US" sz="1200" b="0" i="0" kern="1200" dirty="0">
                <a:solidFill>
                  <a:schemeClr val="tx1"/>
                </a:solidFill>
                <a:latin typeface="Times New Roman" pitchFamily="18" charset="0"/>
                <a:ea typeface="+mn-ea"/>
                <a:cs typeface="+mn-cs"/>
              </a:rPr>
              <a:t>汇编：    将汇编文件翻译成机器指令，并打包成可重定位目标程序的</a:t>
            </a:r>
            <a:r>
              <a:rPr lang="en-US" altLang="zh-CN" sz="1200" b="0" i="0" kern="1200" dirty="0">
                <a:solidFill>
                  <a:schemeClr val="tx1"/>
                </a:solidFill>
                <a:latin typeface="Times New Roman" pitchFamily="18" charset="0"/>
                <a:ea typeface="+mn-ea"/>
                <a:cs typeface="+mn-cs"/>
              </a:rPr>
              <a:t>O</a:t>
            </a:r>
            <a:r>
              <a:rPr lang="zh-CN" altLang="en-US" sz="1200" b="0" i="0" kern="1200" dirty="0">
                <a:solidFill>
                  <a:schemeClr val="tx1"/>
                </a:solidFill>
                <a:latin typeface="Times New Roman" pitchFamily="18" charset="0"/>
                <a:ea typeface="+mn-ea"/>
                <a:cs typeface="+mn-cs"/>
              </a:rPr>
              <a:t>文件。该文件是二进制文件，字节编码是机器指令。</a:t>
            </a:r>
            <a:br>
              <a:rPr lang="zh-CN" altLang="en-US" dirty="0"/>
            </a:br>
            <a:r>
              <a:rPr lang="zh-CN" altLang="en-US" sz="1200" b="0" i="0" kern="1200" dirty="0">
                <a:solidFill>
                  <a:schemeClr val="tx1"/>
                </a:solidFill>
                <a:latin typeface="Times New Roman" pitchFamily="18" charset="0"/>
                <a:ea typeface="+mn-ea"/>
                <a:cs typeface="+mn-cs"/>
              </a:rPr>
              <a:t>链接：    将引用的其他</a:t>
            </a:r>
            <a:r>
              <a:rPr lang="en-US" altLang="zh-CN" sz="1200" b="0" i="0" kern="1200" dirty="0">
                <a:solidFill>
                  <a:schemeClr val="tx1"/>
                </a:solidFill>
                <a:latin typeface="Times New Roman" pitchFamily="18" charset="0"/>
                <a:ea typeface="+mn-ea"/>
                <a:cs typeface="+mn-cs"/>
              </a:rPr>
              <a:t>O</a:t>
            </a:r>
            <a:r>
              <a:rPr lang="zh-CN" altLang="en-US" sz="1200" b="0" i="0" kern="1200" dirty="0">
                <a:solidFill>
                  <a:schemeClr val="tx1"/>
                </a:solidFill>
                <a:latin typeface="Times New Roman" pitchFamily="18" charset="0"/>
                <a:ea typeface="+mn-ea"/>
                <a:cs typeface="+mn-cs"/>
              </a:rPr>
              <a:t>文件并入到我们程序所在的</a:t>
            </a:r>
            <a:r>
              <a:rPr lang="en-US" altLang="zh-CN" sz="1200" b="0" i="0" kern="1200" dirty="0">
                <a:solidFill>
                  <a:schemeClr val="tx1"/>
                </a:solidFill>
                <a:latin typeface="Times New Roman" pitchFamily="18" charset="0"/>
                <a:ea typeface="+mn-ea"/>
                <a:cs typeface="+mn-cs"/>
              </a:rPr>
              <a:t>o</a:t>
            </a:r>
            <a:r>
              <a:rPr lang="zh-CN" altLang="en-US" sz="1200" b="0" i="0" kern="1200" dirty="0">
                <a:solidFill>
                  <a:schemeClr val="tx1"/>
                </a:solidFill>
                <a:latin typeface="Times New Roman" pitchFamily="18" charset="0"/>
                <a:ea typeface="+mn-ea"/>
                <a:cs typeface="+mn-cs"/>
              </a:rPr>
              <a:t>文件中，处理得到最终的可执行文件。</a:t>
            </a:r>
            <a:endParaRPr lang="en-US" altLang="zh-CN" sz="1200" b="0" i="0" kern="1200" dirty="0">
              <a:solidFill>
                <a:schemeClr val="tx1"/>
              </a:solidFill>
              <a:latin typeface="Times New Roman" pitchFamily="18" charset="0"/>
              <a:ea typeface="+mn-ea"/>
              <a:cs typeface="+mn-cs"/>
            </a:endParaRPr>
          </a:p>
          <a:p>
            <a:r>
              <a:rPr lang="zh-CN" altLang="en-US" sz="1200" b="1" i="0" kern="1200" dirty="0">
                <a:solidFill>
                  <a:schemeClr val="tx1"/>
                </a:solidFill>
                <a:latin typeface="Times New Roman" pitchFamily="18" charset="0"/>
                <a:ea typeface="+mn-ea"/>
                <a:cs typeface="+mn-cs"/>
              </a:rPr>
              <a:t>程序执行</a:t>
            </a:r>
            <a:br>
              <a:rPr lang="zh-CN" altLang="en-US" sz="1200" b="1" i="0" kern="1200" dirty="0">
                <a:solidFill>
                  <a:schemeClr val="tx1"/>
                </a:solidFill>
                <a:latin typeface="Times New Roman" pitchFamily="18" charset="0"/>
                <a:ea typeface="+mn-ea"/>
                <a:cs typeface="+mn-cs"/>
              </a:rPr>
            </a:br>
            <a:r>
              <a:rPr lang="zh-CN" altLang="en-US" sz="1200" b="0" i="0" kern="1200" dirty="0">
                <a:solidFill>
                  <a:schemeClr val="tx1"/>
                </a:solidFill>
                <a:latin typeface="Times New Roman" pitchFamily="18" charset="0"/>
                <a:ea typeface="+mn-ea"/>
                <a:cs typeface="+mn-cs"/>
              </a:rPr>
              <a:t>我们已经讨论了可执行文件产生的过程。接下来讨论可执行文件执行的过程。从上面途中的彩色线条可以清晰的看到这个过程，我们简单的把它分为</a:t>
            </a:r>
            <a:r>
              <a:rPr lang="en-US" altLang="zh-CN" sz="1200" b="0" i="0" kern="1200" dirty="0">
                <a:solidFill>
                  <a:schemeClr val="tx1"/>
                </a:solidFill>
                <a:latin typeface="Times New Roman" pitchFamily="18" charset="0"/>
                <a:ea typeface="+mn-ea"/>
                <a:cs typeface="+mn-cs"/>
              </a:rPr>
              <a:t>6</a:t>
            </a:r>
            <a:r>
              <a:rPr lang="zh-CN" altLang="en-US" sz="1200" b="0" i="0" kern="1200" dirty="0">
                <a:solidFill>
                  <a:schemeClr val="tx1"/>
                </a:solidFill>
                <a:latin typeface="Times New Roman" pitchFamily="18" charset="0"/>
                <a:ea typeface="+mn-ea"/>
                <a:cs typeface="+mn-cs"/>
              </a:rPr>
              <a:t>步。</a:t>
            </a:r>
            <a:br>
              <a:rPr lang="zh-CN" altLang="en-US" dirty="0"/>
            </a:br>
            <a:r>
              <a:rPr lang="en-US" altLang="zh-CN" sz="1200" b="0" i="0" kern="1200" dirty="0">
                <a:solidFill>
                  <a:schemeClr val="tx1"/>
                </a:solidFill>
                <a:latin typeface="Times New Roman" pitchFamily="18" charset="0"/>
                <a:ea typeface="+mn-ea"/>
                <a:cs typeface="+mn-cs"/>
              </a:rPr>
              <a:t>1.shell</a:t>
            </a:r>
            <a:r>
              <a:rPr lang="zh-CN" altLang="en-US" sz="1200" b="0" i="0" kern="1200" dirty="0">
                <a:solidFill>
                  <a:schemeClr val="tx1"/>
                </a:solidFill>
                <a:latin typeface="Times New Roman" pitchFamily="18" charset="0"/>
                <a:ea typeface="+mn-ea"/>
                <a:cs typeface="+mn-cs"/>
              </a:rPr>
              <a:t>程序执行指令，等待用户输入，这里我们输入“</a:t>
            </a:r>
            <a:r>
              <a:rPr lang="en-US" altLang="zh-CN" sz="1200" b="0" i="0" kern="1200" dirty="0">
                <a:solidFill>
                  <a:schemeClr val="tx1"/>
                </a:solidFill>
                <a:latin typeface="Times New Roman" pitchFamily="18" charset="0"/>
                <a:ea typeface="+mn-ea"/>
                <a:cs typeface="+mn-cs"/>
              </a:rPr>
              <a:t>hello”</a:t>
            </a:r>
            <a:r>
              <a:rPr lang="zh-CN" altLang="en-US" sz="1200" b="0" i="0" kern="1200" dirty="0">
                <a:solidFill>
                  <a:schemeClr val="tx1"/>
                </a:solidFill>
                <a:latin typeface="Times New Roman" pitchFamily="18" charset="0"/>
                <a:ea typeface="+mn-ea"/>
                <a:cs typeface="+mn-cs"/>
              </a:rPr>
              <a:t>。</a:t>
            </a:r>
            <a:br>
              <a:rPr lang="zh-CN" altLang="en-US" dirty="0"/>
            </a:br>
            <a:r>
              <a:rPr lang="en-US" altLang="zh-CN" sz="1200" b="0" i="0" kern="1200" dirty="0">
                <a:solidFill>
                  <a:schemeClr val="tx1"/>
                </a:solidFill>
                <a:latin typeface="Times New Roman" pitchFamily="18" charset="0"/>
                <a:ea typeface="+mn-ea"/>
                <a:cs typeface="+mn-cs"/>
              </a:rPr>
              <a:t>2.shell</a:t>
            </a:r>
            <a:r>
              <a:rPr lang="zh-CN" altLang="en-US" sz="1200" b="0" i="0" kern="1200" dirty="0">
                <a:solidFill>
                  <a:schemeClr val="tx1"/>
                </a:solidFill>
                <a:latin typeface="Times New Roman" pitchFamily="18" charset="0"/>
                <a:ea typeface="+mn-ea"/>
                <a:cs typeface="+mn-cs"/>
              </a:rPr>
              <a:t>程序将字符逐一读到寄存器中</a:t>
            </a:r>
            <a:br>
              <a:rPr lang="zh-CN" altLang="en-US" dirty="0"/>
            </a:br>
            <a:r>
              <a:rPr lang="en-US" altLang="zh-CN" sz="1200" b="0" i="0" kern="1200" dirty="0">
                <a:solidFill>
                  <a:schemeClr val="tx1"/>
                </a:solidFill>
                <a:latin typeface="Times New Roman" pitchFamily="18" charset="0"/>
                <a:ea typeface="+mn-ea"/>
                <a:cs typeface="+mn-cs"/>
              </a:rPr>
              <a:t>3.</a:t>
            </a:r>
            <a:r>
              <a:rPr lang="zh-CN" altLang="en-US" sz="1200" b="0" i="0" kern="1200" dirty="0">
                <a:solidFill>
                  <a:schemeClr val="tx1"/>
                </a:solidFill>
                <a:latin typeface="Times New Roman" pitchFamily="18" charset="0"/>
                <a:ea typeface="+mn-ea"/>
                <a:cs typeface="+mn-cs"/>
              </a:rPr>
              <a:t>再从寄存器取出放到主存中</a:t>
            </a:r>
            <a:br>
              <a:rPr lang="zh-CN" altLang="en-US" dirty="0"/>
            </a:br>
            <a:r>
              <a:rPr lang="en-US" altLang="zh-CN" sz="1200" b="0" i="0" kern="1200" dirty="0">
                <a:solidFill>
                  <a:schemeClr val="tx1"/>
                </a:solidFill>
                <a:latin typeface="Times New Roman" pitchFamily="18" charset="0"/>
                <a:ea typeface="+mn-ea"/>
                <a:cs typeface="+mn-cs"/>
              </a:rPr>
              <a:t>4.</a:t>
            </a:r>
            <a:r>
              <a:rPr lang="zh-CN" altLang="en-US" sz="1200" b="0" i="0" kern="1200" dirty="0">
                <a:solidFill>
                  <a:schemeClr val="tx1"/>
                </a:solidFill>
                <a:latin typeface="Times New Roman" pitchFamily="18" charset="0"/>
                <a:ea typeface="+mn-ea"/>
                <a:cs typeface="+mn-cs"/>
              </a:rPr>
              <a:t>当我们敲入回车时，</a:t>
            </a:r>
            <a:r>
              <a:rPr lang="en-US" altLang="zh-CN" sz="1200" b="0" i="0" kern="1200" dirty="0">
                <a:solidFill>
                  <a:schemeClr val="tx1"/>
                </a:solidFill>
                <a:latin typeface="Times New Roman" pitchFamily="18" charset="0"/>
                <a:ea typeface="+mn-ea"/>
                <a:cs typeface="+mn-cs"/>
              </a:rPr>
              <a:t>shell</a:t>
            </a:r>
            <a:r>
              <a:rPr lang="zh-CN" altLang="en-US" sz="1200" b="0" i="0" kern="1200" dirty="0">
                <a:solidFill>
                  <a:schemeClr val="tx1"/>
                </a:solidFill>
                <a:latin typeface="Times New Roman" pitchFamily="18" charset="0"/>
                <a:ea typeface="+mn-ea"/>
                <a:cs typeface="+mn-cs"/>
              </a:rPr>
              <a:t>程序得知输入结束，将</a:t>
            </a:r>
            <a:r>
              <a:rPr lang="en-US" altLang="zh-CN" sz="1200" b="0" i="0" kern="1200" dirty="0">
                <a:solidFill>
                  <a:schemeClr val="tx1"/>
                </a:solidFill>
                <a:latin typeface="Times New Roman" pitchFamily="18" charset="0"/>
                <a:ea typeface="+mn-ea"/>
                <a:cs typeface="+mn-cs"/>
              </a:rPr>
              <a:t>hello</a:t>
            </a:r>
            <a:r>
              <a:rPr lang="zh-CN" altLang="en-US" sz="1200" b="0" i="0" kern="1200" dirty="0">
                <a:solidFill>
                  <a:schemeClr val="tx1"/>
                </a:solidFill>
                <a:latin typeface="Times New Roman" pitchFamily="18" charset="0"/>
                <a:ea typeface="+mn-ea"/>
                <a:cs typeface="+mn-cs"/>
              </a:rPr>
              <a:t>目标文件的代码和数据拷贝到主存，从而加载</a:t>
            </a:r>
            <a:r>
              <a:rPr lang="en-US" altLang="zh-CN" sz="1200" b="0" i="0" kern="1200" dirty="0">
                <a:solidFill>
                  <a:schemeClr val="tx1"/>
                </a:solidFill>
                <a:latin typeface="Times New Roman" pitchFamily="18" charset="0"/>
                <a:ea typeface="+mn-ea"/>
                <a:cs typeface="+mn-cs"/>
              </a:rPr>
              <a:t>hello</a:t>
            </a:r>
            <a:r>
              <a:rPr lang="zh-CN" altLang="en-US" sz="1200" b="0" i="0" kern="1200" dirty="0">
                <a:solidFill>
                  <a:schemeClr val="tx1"/>
                </a:solidFill>
                <a:latin typeface="Times New Roman" pitchFamily="18" charset="0"/>
                <a:ea typeface="+mn-ea"/>
                <a:cs typeface="+mn-cs"/>
              </a:rPr>
              <a:t>文件数据包括最终被输出的字符串“</a:t>
            </a:r>
            <a:r>
              <a:rPr lang="en-US" altLang="zh-CN" sz="1200" b="0" i="0" kern="1200" dirty="0">
                <a:solidFill>
                  <a:schemeClr val="tx1"/>
                </a:solidFill>
                <a:latin typeface="Times New Roman" pitchFamily="18" charset="0"/>
                <a:ea typeface="+mn-ea"/>
                <a:cs typeface="+mn-cs"/>
              </a:rPr>
              <a:t>hello</a:t>
            </a:r>
            <a:r>
              <a:rPr lang="zh-CN" altLang="en-US" sz="1200" b="0" i="0" kern="1200" dirty="0">
                <a:solidFill>
                  <a:schemeClr val="tx1"/>
                </a:solidFill>
                <a:latin typeface="Times New Roman" pitchFamily="18" charset="0"/>
                <a:ea typeface="+mn-ea"/>
                <a:cs typeface="+mn-cs"/>
              </a:rPr>
              <a:t>，</a:t>
            </a:r>
            <a:r>
              <a:rPr lang="en-US" altLang="zh-CN" sz="1200" b="0" i="0" kern="1200" dirty="0">
                <a:solidFill>
                  <a:schemeClr val="tx1"/>
                </a:solidFill>
                <a:latin typeface="Times New Roman" pitchFamily="18" charset="0"/>
                <a:ea typeface="+mn-ea"/>
                <a:cs typeface="+mn-cs"/>
              </a:rPr>
              <a:t>world\n”.</a:t>
            </a:r>
            <a:r>
              <a:rPr lang="zh-CN" altLang="en-US" sz="1200" b="0" i="0" kern="1200" dirty="0">
                <a:solidFill>
                  <a:schemeClr val="tx1"/>
                </a:solidFill>
                <a:latin typeface="Times New Roman" pitchFamily="18" charset="0"/>
                <a:ea typeface="+mn-ea"/>
                <a:cs typeface="+mn-cs"/>
              </a:rPr>
              <a:t>利用了</a:t>
            </a:r>
            <a:r>
              <a:rPr lang="en-US" altLang="zh-CN" sz="1200" b="0" i="0" kern="1200" dirty="0">
                <a:solidFill>
                  <a:schemeClr val="tx1"/>
                </a:solidFill>
                <a:latin typeface="Times New Roman" pitchFamily="18" charset="0"/>
                <a:ea typeface="+mn-ea"/>
                <a:cs typeface="+mn-cs"/>
              </a:rPr>
              <a:t>DMA</a:t>
            </a:r>
            <a:r>
              <a:rPr lang="zh-CN" altLang="en-US" sz="1200" b="0" i="0" kern="1200" dirty="0">
                <a:solidFill>
                  <a:schemeClr val="tx1"/>
                </a:solidFill>
                <a:latin typeface="Times New Roman" pitchFamily="18" charset="0"/>
                <a:ea typeface="+mn-ea"/>
                <a:cs typeface="+mn-cs"/>
              </a:rPr>
              <a:t>访问技术，数据可不经</a:t>
            </a:r>
            <a:r>
              <a:rPr lang="en-US" altLang="zh-CN" sz="1200" b="0" i="0" kern="1200" dirty="0">
                <a:solidFill>
                  <a:schemeClr val="tx1"/>
                </a:solidFill>
                <a:latin typeface="Times New Roman" pitchFamily="18" charset="0"/>
                <a:ea typeface="+mn-ea"/>
                <a:cs typeface="+mn-cs"/>
              </a:rPr>
              <a:t>CPU</a:t>
            </a:r>
            <a:r>
              <a:rPr lang="zh-CN" altLang="en-US" sz="1200" b="0" i="0" kern="1200" dirty="0">
                <a:solidFill>
                  <a:schemeClr val="tx1"/>
                </a:solidFill>
                <a:latin typeface="Times New Roman" pitchFamily="18" charset="0"/>
                <a:ea typeface="+mn-ea"/>
                <a:cs typeface="+mn-cs"/>
              </a:rPr>
              <a:t>直接到主存</a:t>
            </a:r>
            <a:br>
              <a:rPr lang="zh-CN" altLang="en-US" dirty="0"/>
            </a:br>
            <a:r>
              <a:rPr lang="en-US" altLang="zh-CN" sz="1200" b="0" i="0" kern="1200" dirty="0">
                <a:solidFill>
                  <a:schemeClr val="tx1"/>
                </a:solidFill>
                <a:latin typeface="Times New Roman" pitchFamily="18" charset="0"/>
                <a:ea typeface="+mn-ea"/>
                <a:cs typeface="+mn-cs"/>
              </a:rPr>
              <a:t>5.</a:t>
            </a:r>
            <a:r>
              <a:rPr lang="zh-CN" altLang="en-US" sz="1200" b="0" i="0" kern="1200" dirty="0">
                <a:solidFill>
                  <a:schemeClr val="tx1"/>
                </a:solidFill>
                <a:latin typeface="Times New Roman" pitchFamily="18" charset="0"/>
                <a:ea typeface="+mn-ea"/>
                <a:cs typeface="+mn-cs"/>
              </a:rPr>
              <a:t>执行主程序中的机器语言指令，将“</a:t>
            </a:r>
            <a:r>
              <a:rPr lang="en-US" altLang="zh-CN" sz="1200" b="0" i="0" kern="1200" dirty="0">
                <a:solidFill>
                  <a:schemeClr val="tx1"/>
                </a:solidFill>
                <a:latin typeface="Times New Roman" pitchFamily="18" charset="0"/>
                <a:ea typeface="+mn-ea"/>
                <a:cs typeface="+mn-cs"/>
              </a:rPr>
              <a:t>hello</a:t>
            </a:r>
            <a:r>
              <a:rPr lang="zh-CN" altLang="en-US" sz="1200" b="0" i="0" kern="1200" dirty="0">
                <a:solidFill>
                  <a:schemeClr val="tx1"/>
                </a:solidFill>
                <a:latin typeface="Times New Roman" pitchFamily="18" charset="0"/>
                <a:ea typeface="+mn-ea"/>
                <a:cs typeface="+mn-cs"/>
              </a:rPr>
              <a:t>，</a:t>
            </a:r>
            <a:r>
              <a:rPr lang="en-US" altLang="zh-CN" sz="1200" b="0" i="0" kern="1200" dirty="0">
                <a:solidFill>
                  <a:schemeClr val="tx1"/>
                </a:solidFill>
                <a:latin typeface="Times New Roman" pitchFamily="18" charset="0"/>
                <a:ea typeface="+mn-ea"/>
                <a:cs typeface="+mn-cs"/>
              </a:rPr>
              <a:t>world\n”</a:t>
            </a:r>
            <a:r>
              <a:rPr lang="zh-CN" altLang="en-US" sz="1200" b="0" i="0" kern="1200" dirty="0">
                <a:solidFill>
                  <a:schemeClr val="tx1"/>
                </a:solidFill>
                <a:latin typeface="Times New Roman" pitchFamily="18" charset="0"/>
                <a:ea typeface="+mn-ea"/>
                <a:cs typeface="+mn-cs"/>
              </a:rPr>
              <a:t>串的字节从主存拷贝到寄存器堆。</a:t>
            </a:r>
            <a:br>
              <a:rPr lang="zh-CN" altLang="en-US" dirty="0"/>
            </a:br>
            <a:r>
              <a:rPr lang="en-US" altLang="zh-CN" sz="1200" b="0" i="0" kern="1200" dirty="0">
                <a:solidFill>
                  <a:schemeClr val="tx1"/>
                </a:solidFill>
                <a:latin typeface="Times New Roman" pitchFamily="18" charset="0"/>
                <a:ea typeface="+mn-ea"/>
                <a:cs typeface="+mn-cs"/>
              </a:rPr>
              <a:t>6.</a:t>
            </a:r>
            <a:r>
              <a:rPr lang="zh-CN" altLang="en-US" sz="1200" b="0" i="0" kern="1200" dirty="0">
                <a:solidFill>
                  <a:schemeClr val="tx1"/>
                </a:solidFill>
                <a:latin typeface="Times New Roman" pitchFamily="18" charset="0"/>
                <a:ea typeface="+mn-ea"/>
                <a:cs typeface="+mn-cs"/>
              </a:rPr>
              <a:t>从寄存器中把文件拷贝到显示设备。</a:t>
            </a:r>
            <a:endParaRPr lang="en-US" baseline="0" dirty="0"/>
          </a:p>
          <a:p>
            <a:endParaRPr lang="en-US" baseline="0" dirty="0"/>
          </a:p>
          <a:p>
            <a:r>
              <a:rPr lang="zh-CN" altLang="en-US" b="1" baseline="0" dirty="0"/>
              <a:t>怎样衡量程序性能</a:t>
            </a:r>
            <a:r>
              <a:rPr lang="zh-CN" altLang="en-US" baseline="0" dirty="0"/>
              <a:t>：最重要时间，比如排序算法，大规模数据查找算法，等等。还有其他标准，比如内存占用，能耗，等。</a:t>
            </a:r>
            <a:endParaRPr lang="en-US" baseline="0" dirty="0"/>
          </a:p>
        </p:txBody>
      </p:sp>
    </p:spTree>
    <p:extLst>
      <p:ext uri="{BB962C8B-B14F-4D97-AF65-F5344CB8AC3E}">
        <p14:creationId xmlns:p14="http://schemas.microsoft.com/office/powerpoint/2010/main" val="3622774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双重循环顺序交换</a:t>
            </a:r>
            <a:endParaRPr lang="en-US" altLang="zh-CN" dirty="0"/>
          </a:p>
          <a:p>
            <a:pPr>
              <a:buFont typeface="Arial" pitchFamily="34" charset="0"/>
              <a:buChar char="•"/>
            </a:pPr>
            <a:r>
              <a:rPr lang="en-US" altLang="zh-CN" dirty="0"/>
              <a:t> </a:t>
            </a:r>
            <a:r>
              <a:rPr lang="zh-CN" altLang="en-US" dirty="0"/>
              <a:t>算法复杂度，交换前后性能不变</a:t>
            </a:r>
            <a:endParaRPr lang="en-US" altLang="zh-CN" dirty="0"/>
          </a:p>
          <a:p>
            <a:pPr>
              <a:buFont typeface="Arial" pitchFamily="34" charset="0"/>
              <a:buChar char="•"/>
            </a:pPr>
            <a:r>
              <a:rPr lang="zh-CN" altLang="en-US" baseline="0" dirty="0"/>
              <a:t> 但是，可能</a:t>
            </a:r>
            <a:r>
              <a:rPr lang="zh-CN" altLang="en-US" dirty="0"/>
              <a:t>导致</a:t>
            </a:r>
            <a:r>
              <a:rPr lang="zh-CN" altLang="en-US" baseline="0" dirty="0"/>
              <a:t>实际</a:t>
            </a:r>
            <a:r>
              <a:rPr lang="zh-CN" altLang="en-US" dirty="0"/>
              <a:t>性能（程序执行速度）</a:t>
            </a:r>
            <a:r>
              <a:rPr lang="en-US" altLang="zh-CN" dirty="0"/>
              <a:t>21</a:t>
            </a:r>
            <a:r>
              <a:rPr lang="zh-CN" altLang="en-US" dirty="0"/>
              <a:t>倍的差距</a:t>
            </a:r>
            <a:endParaRPr lang="en-US" altLang="zh-CN" dirty="0"/>
          </a:p>
          <a:p>
            <a:pPr>
              <a:buFont typeface="Arial" pitchFamily="34" charset="0"/>
              <a:buNone/>
            </a:pPr>
            <a:endParaRPr lang="en-US" dirty="0"/>
          </a:p>
          <a:p>
            <a:pPr>
              <a:buFont typeface="Arial" pitchFamily="34" charset="0"/>
              <a:buNone/>
            </a:pPr>
            <a:r>
              <a:rPr lang="en-US" dirty="0"/>
              <a:t>a[10][10] </a:t>
            </a:r>
            <a:r>
              <a:rPr lang="en-US" dirty="0" err="1"/>
              <a:t>layed</a:t>
            </a:r>
            <a:r>
              <a:rPr lang="en-US" dirty="0"/>
              <a:t> out as: a[0][0] a[0][1] ... a[0][9]  a[1][0] ... a[1][9] ..... a[9][0] ... a[9][9]</a:t>
            </a:r>
          </a:p>
          <a:p>
            <a:pPr>
              <a:buFont typeface="Arial" pitchFamily="34" charset="0"/>
              <a:buNone/>
            </a:pPr>
            <a:r>
              <a:rPr lang="en-US" dirty="0" err="1"/>
              <a:t>Copyij</a:t>
            </a:r>
            <a:r>
              <a:rPr lang="en-US" dirty="0"/>
              <a:t> accesses memory in linear fashion, </a:t>
            </a:r>
            <a:r>
              <a:rPr lang="en-US" dirty="0" err="1"/>
              <a:t>Copyji</a:t>
            </a:r>
            <a:r>
              <a:rPr lang="en-US" dirty="0"/>
              <a:t> in </a:t>
            </a:r>
            <a:r>
              <a:rPr lang="en-US" dirty="0" err="1"/>
              <a:t>strided</a:t>
            </a:r>
            <a:r>
              <a:rPr lang="en-US" dirty="0"/>
              <a:t>.  Bad locality and Bad point on memory mountain.</a:t>
            </a:r>
          </a:p>
          <a:p>
            <a:pPr>
              <a:buFont typeface="Arial" pitchFamily="34" charset="0"/>
              <a:buNone/>
            </a:pPr>
            <a:endParaRPr lang="en-US" dirty="0"/>
          </a:p>
          <a:p>
            <a:pPr>
              <a:buFont typeface="Arial" pitchFamily="34" charset="0"/>
              <a:buNone/>
            </a:pPr>
            <a:r>
              <a:rPr lang="en-US" dirty="0"/>
              <a:t>Dell </a:t>
            </a:r>
            <a:r>
              <a:rPr lang="zh-CN" altLang="en-US" dirty="0"/>
              <a:t>台式机，</a:t>
            </a:r>
            <a:r>
              <a:rPr lang="en-US" sz="1200" dirty="0">
                <a:solidFill>
                  <a:schemeClr val="accent2"/>
                </a:solidFill>
                <a:effectLst>
                  <a:outerShdw blurRad="38100" dist="38100" dir="2700000" algn="tl">
                    <a:srgbClr val="000000">
                      <a:alpha val="43137"/>
                    </a:srgbClr>
                  </a:outerShdw>
                </a:effectLst>
                <a:latin typeface="Calibri" charset="0"/>
                <a:ea typeface="Calibri" charset="0"/>
                <a:cs typeface="Calibri" charset="0"/>
                <a:sym typeface="Calibri" charset="0"/>
              </a:rPr>
              <a:t>Pentium 4 </a:t>
            </a:r>
            <a:r>
              <a:rPr lang="en-US" dirty="0"/>
              <a:t>2GHz machine. How long does it take?</a:t>
            </a:r>
            <a:r>
              <a:rPr lang="zh-CN" altLang="en-US" dirty="0"/>
              <a:t>行优先访问</a:t>
            </a:r>
            <a:r>
              <a:rPr lang="en-US" dirty="0"/>
              <a:t>Answer ~33ms</a:t>
            </a:r>
            <a:r>
              <a:rPr lang="zh-CN" altLang="en-US" dirty="0"/>
              <a:t>，列优先访问</a:t>
            </a:r>
            <a:r>
              <a:rPr lang="en-US" dirty="0"/>
              <a:t>~770ms total</a:t>
            </a:r>
            <a:r>
              <a:rPr lang="zh-CN" altLang="en-US" dirty="0"/>
              <a:t>。</a:t>
            </a:r>
            <a:endParaRPr lang="en-US" altLang="zh-CN" dirty="0"/>
          </a:p>
          <a:p>
            <a:pPr>
              <a:buFont typeface="Arial" pitchFamily="34" charset="0"/>
              <a:buNone/>
            </a:pPr>
            <a:r>
              <a:rPr lang="zh-CN" altLang="en-US" dirty="0"/>
              <a:t>行优先访问，比列优先访问快 </a:t>
            </a:r>
            <a:r>
              <a:rPr lang="en-US" dirty="0"/>
              <a:t>&gt;</a:t>
            </a:r>
            <a:r>
              <a:rPr lang="en-US" altLang="zh-CN" dirty="0"/>
              <a:t>20 </a:t>
            </a:r>
            <a:r>
              <a:rPr lang="zh-CN" altLang="en-US" dirty="0"/>
              <a:t>倍</a:t>
            </a:r>
            <a:br>
              <a:rPr lang="en-US" dirty="0"/>
            </a:br>
            <a:endParaRPr lang="en-US" dirty="0"/>
          </a:p>
          <a:p>
            <a:pPr>
              <a:buFont typeface="Arial" pitchFamily="34" charset="0"/>
              <a:buNone/>
            </a:pPr>
            <a:endParaRPr lang="en-US" dirty="0"/>
          </a:p>
          <a:p>
            <a:pPr>
              <a:buFont typeface="Arial" pitchFamily="34" charset="0"/>
              <a:buNone/>
            </a:pPr>
            <a:r>
              <a:rPr lang="en-US" dirty="0"/>
              <a:t>Dell </a:t>
            </a:r>
            <a:r>
              <a:rPr lang="zh-CN" altLang="en-US" dirty="0"/>
              <a:t>台式机，</a:t>
            </a:r>
            <a:r>
              <a:rPr lang="en-US" dirty="0"/>
              <a:t>I3 core</a:t>
            </a:r>
            <a:r>
              <a:rPr lang="en-US" altLang="zh-CN" dirty="0"/>
              <a:t>, 4GB</a:t>
            </a:r>
            <a:r>
              <a:rPr lang="en-US" altLang="zh-CN" baseline="0" dirty="0"/>
              <a:t> </a:t>
            </a:r>
            <a:r>
              <a:rPr lang="zh-CN" altLang="en-US" baseline="0" dirty="0"/>
              <a:t>内存</a:t>
            </a:r>
            <a:r>
              <a:rPr lang="en-US" altLang="zh-CN" baseline="0" dirty="0"/>
              <a:t>, 3.1GHz</a:t>
            </a:r>
            <a:endParaRPr lang="en-US" dirty="0"/>
          </a:p>
          <a:p>
            <a:pPr>
              <a:buFont typeface="Arial" pitchFamily="34" charset="0"/>
              <a:buNone/>
            </a:pPr>
            <a:r>
              <a:rPr lang="en-US" altLang="zh-CN" dirty="0"/>
              <a:t>11-28 ms = 17ms</a:t>
            </a:r>
          </a:p>
          <a:p>
            <a:pPr>
              <a:buFont typeface="Arial" pitchFamily="34" charset="0"/>
              <a:buNone/>
            </a:pPr>
            <a:r>
              <a:rPr lang="en-US" dirty="0"/>
              <a:t>11</a:t>
            </a:r>
            <a:r>
              <a:rPr lang="en-US" altLang="zh-CN" dirty="0"/>
              <a:t>-93 ms = 82ms</a:t>
            </a:r>
          </a:p>
          <a:p>
            <a:pPr>
              <a:buFont typeface="Arial" pitchFamily="34" charset="0"/>
              <a:buNone/>
            </a:pPr>
            <a:r>
              <a:rPr lang="zh-CN" altLang="en-US" dirty="0"/>
              <a:t>行优先访问，比列优先访问快 </a:t>
            </a:r>
            <a:r>
              <a:rPr lang="en-US" altLang="zh-CN" dirty="0"/>
              <a:t>5</a:t>
            </a:r>
            <a:r>
              <a:rPr lang="zh-CN" altLang="en-US" dirty="0"/>
              <a:t>倍</a:t>
            </a:r>
            <a:endParaRPr lang="en-US" dirty="0"/>
          </a:p>
        </p:txBody>
      </p:sp>
    </p:spTree>
    <p:extLst>
      <p:ext uri="{BB962C8B-B14F-4D97-AF65-F5344CB8AC3E}">
        <p14:creationId xmlns:p14="http://schemas.microsoft.com/office/powerpoint/2010/main" val="2847790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1323B56-F179-4CBA-B162-C86E75DEA6B5}" type="slidenum">
              <a:rPr lang="en-US" altLang="zh-CN" smtClean="0"/>
              <a:pPr>
                <a:defRPr/>
              </a:pPr>
              <a:t>39</a:t>
            </a:fld>
            <a:endParaRPr lang="en-US" altLang="zh-CN"/>
          </a:p>
        </p:txBody>
      </p:sp>
    </p:spTree>
    <p:extLst>
      <p:ext uri="{BB962C8B-B14F-4D97-AF65-F5344CB8AC3E}">
        <p14:creationId xmlns:p14="http://schemas.microsoft.com/office/powerpoint/2010/main" val="805053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C15289DF-C61C-E942-A611-28BB14CD81AC}" type="slidenum">
              <a:rPr lang="zh-CN" altLang="en-US"/>
              <a:pPr>
                <a:spcBef>
                  <a:spcPct val="0"/>
                </a:spcBef>
              </a:pPr>
              <a:t>40</a:t>
            </a:fld>
            <a:endParaRPr lang="en-US" altLang="zh-CN"/>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en-US">
              <a:latin typeface="Times New Roman" charset="0"/>
              <a:ea typeface="宋体" charset="-122"/>
            </a:endParaRPr>
          </a:p>
        </p:txBody>
      </p:sp>
    </p:spTree>
    <p:extLst>
      <p:ext uri="{BB962C8B-B14F-4D97-AF65-F5344CB8AC3E}">
        <p14:creationId xmlns:p14="http://schemas.microsoft.com/office/powerpoint/2010/main" val="2679212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87C68E-F5A6-4731-BD1C-19DE448B9996}" type="slidenum">
              <a:rPr lang="en-US" altLang="zh-CN" smtClean="0"/>
              <a:pPr/>
              <a:t>43</a:t>
            </a:fld>
            <a:endParaRPr lang="en-US" altLang="zh-CN"/>
          </a:p>
        </p:txBody>
      </p:sp>
    </p:spTree>
    <p:extLst>
      <p:ext uri="{BB962C8B-B14F-4D97-AF65-F5344CB8AC3E}">
        <p14:creationId xmlns:p14="http://schemas.microsoft.com/office/powerpoint/2010/main" val="52960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t>越是人工智能上层（算法层、应用层）的研究，我国研究者对世界做出的贡献越多；</a:t>
            </a:r>
            <a:endParaRPr lang="en-US" altLang="zh-CN" sz="1200" dirty="0"/>
          </a:p>
          <a:p>
            <a:endParaRPr lang="en-US" altLang="zh-CN" sz="1200" dirty="0"/>
          </a:p>
          <a:p>
            <a:r>
              <a:rPr lang="zh-CN" altLang="zh-CN" sz="1200" dirty="0"/>
              <a:t>越是底层（系统层、芯片层），我国研究者的贡献越少。</a:t>
            </a:r>
            <a:endParaRPr lang="en-US" altLang="zh-CN" sz="1200" dirty="0"/>
          </a:p>
          <a:p>
            <a:pPr>
              <a:lnSpc>
                <a:spcPct val="150000"/>
              </a:lnSpc>
              <a:buFont typeface="Arial" panose="020B0604020202020204" pitchFamily="34" charset="0"/>
              <a:buChar char="•"/>
            </a:pPr>
            <a:endParaRPr lang="en-US" altLang="zh-CN" sz="1200" dirty="0">
              <a:latin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64A2B-A9A5-4DD0-8B40-E4A79081833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2106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C15289DF-C61C-E942-A611-28BB14CD81AC}" type="slidenum">
              <a:rPr lang="zh-CN" altLang="en-US"/>
              <a:pPr>
                <a:spcBef>
                  <a:spcPct val="0"/>
                </a:spcBef>
              </a:pPr>
              <a:t>63</a:t>
            </a:fld>
            <a:endParaRPr lang="en-US" altLang="zh-CN"/>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en-US" dirty="0">
              <a:latin typeface="Times New Roman" charset="0"/>
              <a:ea typeface="宋体" charset="-122"/>
            </a:endParaRPr>
          </a:p>
        </p:txBody>
      </p:sp>
    </p:spTree>
    <p:extLst>
      <p:ext uri="{BB962C8B-B14F-4D97-AF65-F5344CB8AC3E}">
        <p14:creationId xmlns:p14="http://schemas.microsoft.com/office/powerpoint/2010/main" val="426916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717378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570">
              <a:defRPr/>
            </a:pPr>
            <a:r>
              <a:rPr lang="zh-CN" altLang="en-US" dirty="0"/>
              <a:t>链接的作用可适当展开说明</a:t>
            </a:r>
            <a:endParaRPr lang="en-US" altLang="zh-CN" dirty="0"/>
          </a:p>
          <a:p>
            <a:pPr defTabSz="990570">
              <a:defRPr/>
            </a:pPr>
            <a:r>
              <a:rPr lang="zh-CN" altLang="en-US" sz="1300" dirty="0"/>
              <a:t>*注：中间代码可以使用汇编语言，也可以使用其它格式</a:t>
            </a:r>
            <a:endParaRPr lang="en-US" altLang="zh-CN" sz="1300"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323B56-F179-4CBA-B162-C86E75DEA6B5}" type="slidenum">
              <a:rPr kumimoji="0" lang="en-US" altLang="zh-CN" sz="13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3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198340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772B4E5A-E85F-9338-FE7C-3D3905DB6C91}"/>
              </a:ext>
            </a:extLst>
          </p:cNvPr>
          <p:cNvSpPr>
            <a:spLocks noGrp="1" noRot="1" noChangeAspect="1" noChangeArrowheads="1" noTextEdit="1"/>
          </p:cNvSpPr>
          <p:nvPr>
            <p:ph type="sldImg"/>
          </p:nvPr>
        </p:nvSpPr>
        <p:spPr>
          <a:ln/>
        </p:spPr>
      </p:sp>
      <p:sp>
        <p:nvSpPr>
          <p:cNvPr id="61443" name="备注占位符 2">
            <a:extLst>
              <a:ext uri="{FF2B5EF4-FFF2-40B4-BE49-F238E27FC236}">
                <a16:creationId xmlns:a16="http://schemas.microsoft.com/office/drawing/2014/main" id="{204C043F-EF89-4EB7-A760-3CE73C0557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寻找具有强大计算能力的设备</a:t>
            </a:r>
          </a:p>
        </p:txBody>
      </p:sp>
      <p:sp>
        <p:nvSpPr>
          <p:cNvPr id="61444" name="灯片编号占位符 3">
            <a:extLst>
              <a:ext uri="{FF2B5EF4-FFF2-40B4-BE49-F238E27FC236}">
                <a16:creationId xmlns:a16="http://schemas.microsoft.com/office/drawing/2014/main" id="{DB296E25-20A6-5F0B-9D35-67F9C37E0C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fld id="{2C286670-7C15-44A1-A18A-DAC666585B76}" type="slidenum">
              <a:rPr lang="de-DE" altLang="zh-CN" sz="1200" smtClean="0"/>
              <a:pPr/>
              <a:t>72</a:t>
            </a:fld>
            <a:endParaRPr lang="de-DE" altLang="zh-CN"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直接深入到计算机的内容会让人有些迷惘，我们通过一个餐馆的小故事来了解冯诺伊曼计算机的结构和如何运转</a:t>
            </a:r>
          </a:p>
        </p:txBody>
      </p:sp>
      <p:sp>
        <p:nvSpPr>
          <p:cNvPr id="20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F23C3E-73C1-4DFB-8D2D-73A910E9F56B}" type="slidenum">
              <a:rPr kumimoji="0" lang="de-DE"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de-DE" altLang="zh-CN" sz="12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endParaRPr>
          </a:p>
        </p:txBody>
      </p:sp>
    </p:spTree>
    <p:extLst>
      <p:ext uri="{BB962C8B-B14F-4D97-AF65-F5344CB8AC3E}">
        <p14:creationId xmlns:p14="http://schemas.microsoft.com/office/powerpoint/2010/main" val="3446766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Cpu</a:t>
            </a:r>
            <a:r>
              <a:rPr lang="zh-CN" altLang="en-US"/>
              <a:t>就是厨房</a:t>
            </a:r>
            <a:endParaRPr lang="en-US" altLang="zh-CN"/>
          </a:p>
          <a:p>
            <a:r>
              <a:rPr lang="zh-CN" altLang="en-US"/>
              <a:t>主存就是仓库，仓库货架就是主存的存储单元，每个单元编号相当于地址，货架食品相当于主存的内容</a:t>
            </a:r>
            <a:endParaRPr lang="en-US" altLang="zh-CN"/>
          </a:p>
          <a:p>
            <a:r>
              <a:rPr lang="zh-CN" altLang="en-US"/>
              <a:t>主存中存放指令和数据，对于餐馆就是厨师做菜的任务和材料</a:t>
            </a:r>
            <a:endParaRPr lang="en-US" altLang="zh-CN"/>
          </a:p>
          <a:p>
            <a:r>
              <a:rPr lang="zh-CN" altLang="en-US"/>
              <a:t>厨房中承担主要控制任务的是厨师，运算器是厨具</a:t>
            </a:r>
            <a:endParaRPr lang="en-US" altLang="zh-CN"/>
          </a:p>
          <a:p>
            <a:r>
              <a:rPr lang="zh-CN" altLang="en-US"/>
              <a:t>厨师记性不好，身边要写下一张任务单的位置。任务单取回后随时查看</a:t>
            </a:r>
            <a:endParaRPr lang="en-US" altLang="zh-CN"/>
          </a:p>
          <a:p>
            <a:r>
              <a:rPr lang="zh-CN" altLang="en-US"/>
              <a:t>做完菜不能用锅给客人，需要盘子</a:t>
            </a:r>
            <a:endParaRPr lang="en-US" altLang="zh-CN"/>
          </a:p>
          <a:p>
            <a:endParaRPr lang="zh-CN" altLang="en-US"/>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B3C51D9-7415-4BAC-8351-6CF5C3786378}" type="slidenum">
              <a:rPr kumimoji="0" lang="de-DE"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de-DE" altLang="zh-CN" sz="12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endParaRPr>
          </a:p>
        </p:txBody>
      </p:sp>
    </p:spTree>
    <p:extLst>
      <p:ext uri="{BB962C8B-B14F-4D97-AF65-F5344CB8AC3E}">
        <p14:creationId xmlns:p14="http://schemas.microsoft.com/office/powerpoint/2010/main" val="765017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计算机运转的核心内容是执行指令</a:t>
            </a:r>
            <a:endParaRPr lang="en-US" altLang="zh-CN"/>
          </a:p>
          <a:p>
            <a:r>
              <a:rPr lang="zh-CN" altLang="en-US"/>
              <a:t>看看冯诺伊曼结构的餐馆如何运行的？</a:t>
            </a:r>
            <a:endParaRPr lang="en-US" altLang="zh-CN"/>
          </a:p>
          <a:p>
            <a:endParaRPr lang="en-US" altLang="zh-CN"/>
          </a:p>
          <a:p>
            <a:r>
              <a:rPr lang="zh-CN" altLang="en-US"/>
              <a:t>向主存放请求，这里就是根据</a:t>
            </a:r>
            <a:r>
              <a:rPr lang="en-US" altLang="zh-CN"/>
              <a:t>PC</a:t>
            </a:r>
            <a:r>
              <a:rPr lang="zh-CN" altLang="en-US"/>
              <a:t>确定。</a:t>
            </a:r>
            <a:endParaRPr lang="en-US" altLang="zh-CN"/>
          </a:p>
          <a:p>
            <a:r>
              <a:rPr lang="zh-CN" altLang="en-US"/>
              <a:t>主存并不仅是简单的货架，有控制逻辑</a:t>
            </a:r>
            <a:endParaRPr lang="en-US" altLang="zh-CN"/>
          </a:p>
          <a:p>
            <a:r>
              <a:rPr lang="zh-CN" altLang="en-US"/>
              <a:t>用完</a:t>
            </a:r>
            <a:r>
              <a:rPr lang="en-US" altLang="zh-CN"/>
              <a:t>PC</a:t>
            </a:r>
            <a:r>
              <a:rPr lang="zh-CN" altLang="en-US"/>
              <a:t>要更新一下，等执行完这个任务就继续执行下一个任务了</a:t>
            </a:r>
          </a:p>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CCBE10-6FCC-493B-8FF6-4284CED47D07}" type="slidenum">
              <a:rPr kumimoji="0" lang="de-DE"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de-DE" altLang="zh-CN" sz="12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endParaRPr>
          </a:p>
        </p:txBody>
      </p:sp>
    </p:spTree>
    <p:extLst>
      <p:ext uri="{BB962C8B-B14F-4D97-AF65-F5344CB8AC3E}">
        <p14:creationId xmlns:p14="http://schemas.microsoft.com/office/powerpoint/2010/main" val="3808335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分析任务单：方法，原料，结果</a:t>
            </a:r>
            <a:endParaRPr lang="en-US" altLang="zh-CN"/>
          </a:p>
          <a:p>
            <a:endParaRPr lang="zh-CN" altLang="en-US"/>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4D1A41-C488-4C9D-9589-416939EFC6FD}" type="slidenum">
              <a:rPr kumimoji="0" lang="de-DE"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de-DE" altLang="zh-CN" sz="12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endParaRPr>
          </a:p>
        </p:txBody>
      </p:sp>
    </p:spTree>
    <p:extLst>
      <p:ext uri="{BB962C8B-B14F-4D97-AF65-F5344CB8AC3E}">
        <p14:creationId xmlns:p14="http://schemas.microsoft.com/office/powerpoint/2010/main" val="620270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向主存发出请求，</a:t>
            </a:r>
            <a:endParaRPr lang="en-US" altLang="zh-CN"/>
          </a:p>
          <a:p>
            <a:r>
              <a:rPr lang="zh-CN" altLang="en-US"/>
              <a:t>主存响应送回，放入运算器</a:t>
            </a:r>
            <a:endParaRPr lang="en-US" altLang="zh-CN"/>
          </a:p>
          <a:p>
            <a:r>
              <a:rPr lang="zh-CN" altLang="en-US"/>
              <a:t>第二步取第二个，在厨师身边，很快就可以拿到</a:t>
            </a:r>
            <a:endParaRPr lang="en-US" altLang="zh-CN"/>
          </a:p>
          <a:p>
            <a:r>
              <a:rPr lang="zh-CN" altLang="en-US"/>
              <a:t>厨师给运算器控制信号，进行运算，经过短暂的运算完成</a:t>
            </a:r>
          </a:p>
        </p:txBody>
      </p:sp>
      <p:sp>
        <p:nvSpPr>
          <p:cNvPr id="28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075285-25CA-4632-AE7F-E034B2873B3F}" type="slidenum">
              <a:rPr kumimoji="0" lang="de-DE"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de-DE" altLang="zh-CN" sz="12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endParaRPr>
          </a:p>
        </p:txBody>
      </p:sp>
    </p:spTree>
    <p:extLst>
      <p:ext uri="{BB962C8B-B14F-4D97-AF65-F5344CB8AC3E}">
        <p14:creationId xmlns:p14="http://schemas.microsoft.com/office/powerpoint/2010/main" val="2433574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运算结果还在运算器，根据运行结果要求，结果应该存在</a:t>
            </a:r>
            <a:r>
              <a:rPr lang="en-US" altLang="zh-CN"/>
              <a:t>A</a:t>
            </a:r>
            <a:r>
              <a:rPr lang="zh-CN" altLang="en-US"/>
              <a:t>寄存器上</a:t>
            </a:r>
            <a:endParaRPr lang="en-US" altLang="zh-CN"/>
          </a:p>
          <a:p>
            <a:r>
              <a:rPr lang="zh-CN" altLang="en-US"/>
              <a:t>完成执行指令的全部过程</a:t>
            </a:r>
            <a:endParaRPr lang="en-US" altLang="zh-CN"/>
          </a:p>
          <a:p>
            <a:r>
              <a:rPr lang="zh-CN" altLang="en-US"/>
              <a:t>做完这条，根据</a:t>
            </a:r>
            <a:r>
              <a:rPr lang="en-US" altLang="zh-CN"/>
              <a:t>PC</a:t>
            </a:r>
            <a:r>
              <a:rPr lang="zh-CN" altLang="en-US"/>
              <a:t>下一张任务单的位置，继续取指，译码，执行，写回</a:t>
            </a:r>
            <a:endParaRPr lang="en-US" altLang="zh-CN"/>
          </a:p>
          <a:p>
            <a:r>
              <a:rPr lang="zh-CN" altLang="en-US"/>
              <a:t>不断的重复，计算机就自动运行起来了</a:t>
            </a:r>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10BB41-7F3B-4613-8270-8BA0122653D0}" type="slidenum">
              <a:rPr kumimoji="0" lang="de-DE"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itchFamily="2" charset="-122"/>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de-DE" altLang="zh-CN" sz="12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endParaRPr>
          </a:p>
        </p:txBody>
      </p:sp>
    </p:spTree>
    <p:extLst>
      <p:ext uri="{BB962C8B-B14F-4D97-AF65-F5344CB8AC3E}">
        <p14:creationId xmlns:p14="http://schemas.microsoft.com/office/powerpoint/2010/main" val="1708704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1965</a:t>
            </a:r>
            <a:r>
              <a:rPr lang="zh-CN" altLang="en-US" dirty="0">
                <a:effectLst/>
              </a:rPr>
              <a:t>年</a:t>
            </a:r>
            <a:r>
              <a:rPr lang="en-US" altLang="zh-CN" dirty="0">
                <a:effectLst/>
              </a:rPr>
              <a:t>4</a:t>
            </a:r>
            <a:r>
              <a:rPr lang="zh-CN" altLang="en-US" dirty="0">
                <a:effectLst/>
              </a:rPr>
              <a:t>月</a:t>
            </a:r>
            <a:r>
              <a:rPr lang="en-US" altLang="zh-CN" dirty="0">
                <a:effectLst/>
              </a:rPr>
              <a:t>19</a:t>
            </a:r>
            <a:r>
              <a:rPr lang="zh-CN" altLang="en-US" dirty="0">
                <a:effectLst/>
              </a:rPr>
              <a:t>日，时任仙童半导体公司研究开发实验室主任的摩尔应邀为</a:t>
            </a:r>
            <a:r>
              <a:rPr lang="en-US" altLang="zh-CN" dirty="0">
                <a:effectLst/>
              </a:rPr>
              <a:t>《</a:t>
            </a:r>
            <a:r>
              <a:rPr lang="zh-CN" altLang="en-US" dirty="0">
                <a:effectLst/>
              </a:rPr>
              <a:t>电子学</a:t>
            </a:r>
            <a:r>
              <a:rPr lang="en-US" altLang="zh-CN" dirty="0">
                <a:effectLst/>
              </a:rPr>
              <a:t>》</a:t>
            </a:r>
            <a:r>
              <a:rPr lang="zh-CN" altLang="en-US" dirty="0">
                <a:effectLst/>
              </a:rPr>
              <a:t>杂志</a:t>
            </a:r>
            <a:r>
              <a:rPr lang="en-US" altLang="zh-CN" dirty="0">
                <a:effectLst/>
              </a:rPr>
              <a:t>35</a:t>
            </a:r>
            <a:r>
              <a:rPr lang="zh-CN" altLang="en-US" dirty="0">
                <a:effectLst/>
              </a:rPr>
              <a:t>周年专刊写了一篇观察评论报告，题目是：“让集成电路填满更多的元件”。摩尔应这家杂志的要求对未来十年间半导体元件工业的发展趋势作出预言。他的原话是这样说的：</a:t>
            </a:r>
            <a:r>
              <a:rPr lang="en-US" altLang="zh-CN" dirty="0">
                <a:effectLst/>
              </a:rPr>
              <a:t>"</a:t>
            </a:r>
            <a:r>
              <a:rPr lang="zh-CN" altLang="en-US" dirty="0">
                <a:effectLst/>
              </a:rPr>
              <a:t>最低元件价格下的复杂性每年大约增加一倍。可以确信，短期内这一增长率会继续保持。即便不是有所加快的话。而在更长时期内的增长率应是略有波动，尽管役有充分的理由来证明，这一增长率至少在未来十年内几乎维持为一个常数。</a:t>
            </a:r>
            <a:r>
              <a:rPr lang="en-US" altLang="zh-CN" dirty="0">
                <a:effectLst/>
              </a:rPr>
              <a:t>"</a:t>
            </a:r>
            <a:r>
              <a:rPr lang="zh-CN" altLang="en-US" dirty="0">
                <a:effectLst/>
              </a:rPr>
              <a:t>这就是后来被人称为</a:t>
            </a:r>
            <a:r>
              <a:rPr lang="en-US" altLang="zh-CN" dirty="0">
                <a:effectLst/>
              </a:rPr>
              <a:t>"</a:t>
            </a:r>
            <a:r>
              <a:rPr lang="zh-CN" altLang="en-US" dirty="0">
                <a:effectLst/>
              </a:rPr>
              <a:t>摩尔定律</a:t>
            </a:r>
            <a:r>
              <a:rPr lang="en-US" altLang="zh-CN" dirty="0">
                <a:effectLst/>
              </a:rPr>
              <a:t>"</a:t>
            </a:r>
            <a:r>
              <a:rPr lang="zh-CN" altLang="en-US" dirty="0">
                <a:effectLst/>
              </a:rPr>
              <a:t>的最初原型。</a:t>
            </a:r>
            <a:endParaRPr lang="en-US" altLang="zh-CN" dirty="0">
              <a:effectLst/>
            </a:endParaRPr>
          </a:p>
          <a:p>
            <a:endParaRPr lang="en-US" altLang="zh-CN" dirty="0"/>
          </a:p>
          <a:p>
            <a:r>
              <a:rPr lang="zh-CN" altLang="en-US" dirty="0"/>
              <a:t>创办起源 </a:t>
            </a:r>
            <a:endParaRPr lang="en-US" altLang="zh-CN" dirty="0"/>
          </a:p>
          <a:p>
            <a:r>
              <a:rPr lang="en-US" altLang="zh-CN" dirty="0"/>
              <a:t>1955</a:t>
            </a:r>
            <a:r>
              <a:rPr lang="zh-CN" altLang="en-US" dirty="0"/>
              <a:t>年，“晶体管之父”威廉</a:t>
            </a:r>
            <a:r>
              <a:rPr lang="en-US" altLang="zh-CN" dirty="0"/>
              <a:t>·</a:t>
            </a:r>
            <a:r>
              <a:rPr lang="zh-CN" altLang="en-US" dirty="0"/>
              <a:t>肖克利离开贝尔实验室，创建肖克利半导体实验室，并吸引了许多有才华的年轻科学家加入。但很快，肖克利的管理方法和怪异行为引起员工的不满。其中，被肖克利称为“八叛逆”的罗伯特</a:t>
            </a:r>
            <a:r>
              <a:rPr lang="en-US" altLang="zh-CN" dirty="0"/>
              <a:t>·</a:t>
            </a:r>
            <a:r>
              <a:rPr lang="zh-CN" altLang="en-US" dirty="0"/>
              <a:t>诺宜斯、高登</a:t>
            </a:r>
            <a:r>
              <a:rPr lang="en-US" altLang="zh-CN" dirty="0"/>
              <a:t>·</a:t>
            </a:r>
            <a:r>
              <a:rPr lang="zh-CN" altLang="en-US" dirty="0"/>
              <a:t>摩尔、朱利亚斯</a:t>
            </a:r>
            <a:r>
              <a:rPr lang="en-US" altLang="zh-CN" dirty="0"/>
              <a:t>·</a:t>
            </a:r>
            <a:r>
              <a:rPr lang="zh-CN" altLang="en-US" dirty="0"/>
              <a:t>布兰克、尤金</a:t>
            </a:r>
            <a:r>
              <a:rPr lang="en-US" altLang="zh-CN" dirty="0"/>
              <a:t>·</a:t>
            </a:r>
            <a:r>
              <a:rPr lang="zh-CN" altLang="en-US" dirty="0"/>
              <a:t>克莱尔、金</a:t>
            </a:r>
            <a:r>
              <a:rPr lang="en-US" altLang="zh-CN" dirty="0"/>
              <a:t>·</a:t>
            </a:r>
            <a:r>
              <a:rPr lang="zh-CN" altLang="en-US" dirty="0"/>
              <a:t>赫尔尼、杰</a:t>
            </a:r>
            <a:r>
              <a:rPr lang="en-US" altLang="zh-CN" dirty="0"/>
              <a:t>·</a:t>
            </a:r>
            <a:r>
              <a:rPr lang="zh-CN" altLang="en-US" dirty="0"/>
              <a:t>拉斯特、谢尔顿</a:t>
            </a:r>
            <a:r>
              <a:rPr lang="en-US" altLang="zh-CN" dirty="0"/>
              <a:t>·</a:t>
            </a:r>
            <a:r>
              <a:rPr lang="zh-CN" altLang="en-US" dirty="0"/>
              <a:t>罗伯茨和维克多</a:t>
            </a:r>
            <a:r>
              <a:rPr lang="en-US" altLang="zh-CN" dirty="0"/>
              <a:t>·</a:t>
            </a:r>
            <a:r>
              <a:rPr lang="zh-CN" altLang="en-US" dirty="0"/>
              <a:t>格里尼克联合辞职，并于</a:t>
            </a:r>
            <a:r>
              <a:rPr lang="en-US" altLang="zh-CN" dirty="0"/>
              <a:t>1957</a:t>
            </a:r>
            <a:r>
              <a:rPr lang="zh-CN" altLang="en-US" dirty="0"/>
              <a:t>年</a:t>
            </a:r>
            <a:r>
              <a:rPr lang="en-US" altLang="zh-CN" dirty="0"/>
              <a:t>10</a:t>
            </a:r>
            <a:r>
              <a:rPr lang="zh-CN" altLang="en-US" dirty="0"/>
              <a:t>月共同创办了仙童半導體公司。安迪</a:t>
            </a:r>
            <a:r>
              <a:rPr lang="en-US" altLang="zh-CN" dirty="0"/>
              <a:t>·</a:t>
            </a:r>
            <a:r>
              <a:rPr lang="zh-CN" altLang="en-US" dirty="0"/>
              <a:t>葛洛夫于</a:t>
            </a:r>
            <a:r>
              <a:rPr lang="en-US" altLang="zh-CN" dirty="0"/>
              <a:t>1963</a:t>
            </a:r>
            <a:r>
              <a:rPr lang="zh-CN" altLang="en-US" dirty="0"/>
              <a:t>年在高登</a:t>
            </a:r>
            <a:r>
              <a:rPr lang="en-US" altLang="zh-CN" dirty="0"/>
              <a:t>·</a:t>
            </a:r>
            <a:r>
              <a:rPr lang="zh-CN" altLang="en-US" dirty="0"/>
              <a:t>摩尔的邀请下加入了仙童半導體公司。</a:t>
            </a:r>
          </a:p>
          <a:p>
            <a:r>
              <a:rPr lang="zh-CN" altLang="en-US" dirty="0"/>
              <a:t>由于仙童半導體快速发展，导致内部组织管理与产品问题日益失衡。</a:t>
            </a:r>
            <a:r>
              <a:rPr lang="en-US" altLang="zh-CN" dirty="0"/>
              <a:t>1968</a:t>
            </a:r>
            <a:r>
              <a:rPr lang="zh-CN" altLang="en-US" dirty="0"/>
              <a:t>年</a:t>
            </a:r>
            <a:r>
              <a:rPr lang="en-US" altLang="zh-CN" dirty="0"/>
              <a:t>7</a:t>
            </a:r>
            <a:r>
              <a:rPr lang="zh-CN" altLang="en-US" dirty="0"/>
              <a:t>月，仙童半導體其中两位共同创办人罗伯特</a:t>
            </a:r>
            <a:r>
              <a:rPr lang="en-US" altLang="zh-CN" dirty="0"/>
              <a:t>·</a:t>
            </a:r>
            <a:r>
              <a:rPr lang="zh-CN" altLang="en-US" dirty="0"/>
              <a:t>诺宜斯、高登</a:t>
            </a:r>
            <a:r>
              <a:rPr lang="en-US" altLang="zh-CN" dirty="0"/>
              <a:t>·</a:t>
            </a:r>
            <a:r>
              <a:rPr lang="zh-CN" altLang="en-US" dirty="0"/>
              <a:t>摩尔请辞，并于同年</a:t>
            </a:r>
            <a:r>
              <a:rPr lang="en-US" altLang="zh-CN" dirty="0"/>
              <a:t>7</a:t>
            </a:r>
            <a:r>
              <a:rPr lang="zh-CN" altLang="en-US" dirty="0"/>
              <a:t>月</a:t>
            </a:r>
            <a:r>
              <a:rPr lang="en-US" altLang="zh-CN" dirty="0"/>
              <a:t>16</a:t>
            </a:r>
            <a:r>
              <a:rPr lang="zh-CN" altLang="en-US" dirty="0"/>
              <a:t>日以“集成电子”一名共同创办英特尔</a:t>
            </a:r>
            <a:r>
              <a:rPr lang="en-US" altLang="zh-CN" dirty="0"/>
              <a:t>l</a:t>
            </a:r>
            <a:r>
              <a:rPr lang="zh-CN" altLang="en-US" dirty="0"/>
              <a:t>公司。安迪</a:t>
            </a:r>
            <a:r>
              <a:rPr lang="en-US" altLang="zh-CN" dirty="0"/>
              <a:t>·</a:t>
            </a:r>
            <a:r>
              <a:rPr lang="zh-CN" altLang="en-US" dirty="0"/>
              <a:t>葛洛夫也志愿跟随高登</a:t>
            </a:r>
            <a:r>
              <a:rPr lang="en-US" altLang="zh-CN" dirty="0"/>
              <a:t>·</a:t>
            </a:r>
            <a:r>
              <a:rPr lang="zh-CN" altLang="en-US" dirty="0"/>
              <a:t>摩尔的脚步，成为英特尔第</a:t>
            </a:r>
            <a:r>
              <a:rPr lang="en-US" altLang="zh-CN" dirty="0"/>
              <a:t>3</a:t>
            </a:r>
            <a:r>
              <a:rPr lang="zh-CN" altLang="en-US" dirty="0"/>
              <a:t>位员工。</a:t>
            </a:r>
          </a:p>
          <a:p>
            <a:r>
              <a:rPr lang="zh-CN" altLang="en-US" dirty="0"/>
              <a:t>在刚创立新公司时，高登</a:t>
            </a:r>
            <a:r>
              <a:rPr lang="en-US" altLang="zh-CN" dirty="0"/>
              <a:t>·</a:t>
            </a:r>
            <a:r>
              <a:rPr lang="zh-CN" altLang="en-US" dirty="0"/>
              <a:t>摩尔与罗伯特</a:t>
            </a:r>
            <a:r>
              <a:rPr lang="en-US" altLang="zh-CN" dirty="0"/>
              <a:t>·</a:t>
            </a:r>
            <a:r>
              <a:rPr lang="zh-CN" altLang="en-US" dirty="0"/>
              <a:t>诺宜斯想要将新公司命名为“摩尔</a:t>
            </a:r>
            <a:r>
              <a:rPr lang="en-US" altLang="zh-CN" dirty="0"/>
              <a:t>·</a:t>
            </a:r>
            <a:r>
              <a:rPr lang="zh-CN" altLang="en-US" dirty="0"/>
              <a:t>诺宜斯”（</a:t>
            </a:r>
            <a:r>
              <a:rPr lang="en-US" altLang="zh-CN" dirty="0"/>
              <a:t>Moore </a:t>
            </a:r>
            <a:r>
              <a:rPr lang="en-US" altLang="zh-CN" dirty="0" err="1"/>
              <a:t>Noyce</a:t>
            </a:r>
            <a:r>
              <a:rPr lang="zh-CN" altLang="en-US" dirty="0"/>
              <a:t>）。不过这个名称却像是“</a:t>
            </a:r>
            <a:r>
              <a:rPr lang="en-US" altLang="zh-CN" dirty="0"/>
              <a:t>more noise”</a:t>
            </a:r>
            <a:r>
              <a:rPr lang="zh-CN" altLang="en-US" dirty="0"/>
              <a:t>（更多的杂音），不太适合用于电子公司。于是在决定以</a:t>
            </a:r>
            <a:r>
              <a:rPr lang="en-US" altLang="zh-CN" dirty="0" err="1"/>
              <a:t>INTegrated</a:t>
            </a:r>
            <a:r>
              <a:rPr lang="en-US" altLang="zh-CN" dirty="0"/>
              <a:t> </a:t>
            </a:r>
            <a:r>
              <a:rPr lang="en-US" altLang="zh-CN" dirty="0" err="1"/>
              <a:t>ELectronics</a:t>
            </a:r>
            <a:r>
              <a:rPr lang="zh-CN" altLang="en-US" dirty="0"/>
              <a:t>的前缀组成的“</a:t>
            </a:r>
            <a:r>
              <a:rPr lang="en-US" altLang="zh-CN" dirty="0"/>
              <a:t>Intel”</a:t>
            </a:r>
            <a:r>
              <a:rPr lang="zh-CN" altLang="en-US" dirty="0"/>
              <a:t>之前，大约有一年的时间他们使用“</a:t>
            </a:r>
            <a:r>
              <a:rPr lang="en-US" altLang="zh-CN" dirty="0"/>
              <a:t>NM</a:t>
            </a:r>
            <a:r>
              <a:rPr lang="zh-CN" altLang="en-US" dirty="0"/>
              <a:t>电子”来做公司名称。不过当时</a:t>
            </a:r>
            <a:r>
              <a:rPr lang="en-US" altLang="zh-CN" dirty="0"/>
              <a:t>Intel</a:t>
            </a:r>
            <a:r>
              <a:rPr lang="zh-CN" altLang="en-US" dirty="0"/>
              <a:t>的品牌已经被一家连锁旅馆注册，所以当时他们就买下</a:t>
            </a:r>
            <a:r>
              <a:rPr lang="en-US" altLang="zh-CN" dirty="0"/>
              <a:t>Intel</a:t>
            </a:r>
            <a:r>
              <a:rPr lang="zh-CN" altLang="en-US" dirty="0"/>
              <a:t>商标才成为现今的</a:t>
            </a:r>
            <a:r>
              <a:rPr lang="en-US" altLang="zh-CN" dirty="0"/>
              <a:t>Intel</a:t>
            </a:r>
            <a:r>
              <a:rPr lang="zh-CN" altLang="en-US" dirty="0"/>
              <a:t>公司。</a:t>
            </a:r>
            <a:r>
              <a:rPr lang="en-US" altLang="zh-CN" dirty="0"/>
              <a:t>[7]</a:t>
            </a:r>
          </a:p>
          <a:p>
            <a:endParaRPr lang="en-US" altLang="zh-CN" dirty="0"/>
          </a:p>
          <a:p>
            <a:r>
              <a:rPr lang="en-US" altLang="zh-CN" dirty="0"/>
              <a:t>http://baike.baidu.com/view/59874.html</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323B56-F179-4CBA-B162-C86E75DEA6B5}" type="slidenum">
              <a:rPr kumimoji="0" lang="en-US" altLang="zh-CN" sz="13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3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533587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672DE19-649F-704E-9936-0BF2D935F8A0}" type="slidenum">
              <a:rPr lang="zh-CN" altLang="en-US" smtClean="0"/>
              <a:pPr>
                <a:defRPr/>
              </a:pPr>
              <a:t>92</a:t>
            </a:fld>
            <a:endParaRPr lang="en-US" altLang="zh-CN"/>
          </a:p>
        </p:txBody>
      </p:sp>
    </p:spTree>
    <p:extLst>
      <p:ext uri="{BB962C8B-B14F-4D97-AF65-F5344CB8AC3E}">
        <p14:creationId xmlns:p14="http://schemas.microsoft.com/office/powerpoint/2010/main" val="4172567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6303F4FB-16EC-3649-B263-60BADC9E796E}" type="slidenum">
              <a:rPr lang="zh-CN" altLang="en-US"/>
              <a:pPr>
                <a:spcBef>
                  <a:spcPct val="0"/>
                </a:spcBef>
              </a:pPr>
              <a:t>7</a:t>
            </a:fld>
            <a:endParaRPr lang="en-US" altLang="zh-CN"/>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zh-CN" altLang="en-US">
              <a:latin typeface="Times New Roman" charset="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4B8FDB51-551B-B14D-A363-9B9EAF6F4B29}" type="slidenum">
              <a:rPr lang="zh-CN" altLang="en-US"/>
              <a:pPr>
                <a:spcBef>
                  <a:spcPct val="0"/>
                </a:spcBef>
              </a:pPr>
              <a:t>8</a:t>
            </a:fld>
            <a:endParaRPr lang="en-US" altLang="zh-CN"/>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zh-CN" altLang="en-US">
              <a:latin typeface="Times New Roman" charset="0"/>
              <a:ea typeface="宋体" charset="-122"/>
            </a:endParaRPr>
          </a:p>
        </p:txBody>
      </p:sp>
    </p:spTree>
    <p:extLst>
      <p:ext uri="{BB962C8B-B14F-4D97-AF65-F5344CB8AC3E}">
        <p14:creationId xmlns:p14="http://schemas.microsoft.com/office/powerpoint/2010/main" val="2869379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7778970D-17F2-7A42-BC3D-4C4636B75FF6}" type="slidenum">
              <a:rPr lang="zh-CN" altLang="en-US"/>
              <a:pPr>
                <a:spcBef>
                  <a:spcPct val="0"/>
                </a:spcBef>
              </a:pPr>
              <a:t>9</a:t>
            </a:fld>
            <a:endParaRPr lang="en-US" altLang="zh-CN"/>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en-US">
              <a:latin typeface="Times New Roman" charset="0"/>
              <a:ea typeface="宋体" charset="-122"/>
            </a:endParaRPr>
          </a:p>
        </p:txBody>
      </p:sp>
    </p:spTree>
    <p:extLst>
      <p:ext uri="{BB962C8B-B14F-4D97-AF65-F5344CB8AC3E}">
        <p14:creationId xmlns:p14="http://schemas.microsoft.com/office/powerpoint/2010/main" val="309965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7778970D-17F2-7A42-BC3D-4C4636B75FF6}" type="slidenum">
              <a:rPr lang="zh-CN" altLang="en-US"/>
              <a:pPr>
                <a:spcBef>
                  <a:spcPct val="0"/>
                </a:spcBef>
              </a:pPr>
              <a:t>10</a:t>
            </a:fld>
            <a:endParaRPr lang="en-US" altLang="zh-CN"/>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zh-CN" altLang="en-US" dirty="0">
              <a:latin typeface="Times New Roman" charset="0"/>
              <a:ea typeface="宋体" charset="-122"/>
            </a:endParaRPr>
          </a:p>
        </p:txBody>
      </p:sp>
    </p:spTree>
    <p:extLst>
      <p:ext uri="{BB962C8B-B14F-4D97-AF65-F5344CB8AC3E}">
        <p14:creationId xmlns:p14="http://schemas.microsoft.com/office/powerpoint/2010/main" val="165540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宋体" charset="-122"/>
              </a:defRPr>
            </a:lvl1pPr>
            <a:lvl2pPr marL="742950" indent="-285750">
              <a:spcBef>
                <a:spcPct val="30000"/>
              </a:spcBef>
              <a:defRPr sz="1200">
                <a:solidFill>
                  <a:schemeClr val="tx1"/>
                </a:solidFill>
                <a:latin typeface="Times New Roman" charset="0"/>
                <a:ea typeface="宋体" charset="-122"/>
              </a:defRPr>
            </a:lvl2pPr>
            <a:lvl3pPr marL="1143000" indent="-228600">
              <a:spcBef>
                <a:spcPct val="30000"/>
              </a:spcBef>
              <a:defRPr sz="1200">
                <a:solidFill>
                  <a:schemeClr val="tx1"/>
                </a:solidFill>
                <a:latin typeface="Times New Roman" charset="0"/>
                <a:ea typeface="宋体" charset="-122"/>
              </a:defRPr>
            </a:lvl3pPr>
            <a:lvl4pPr marL="1600200" indent="-228600">
              <a:spcBef>
                <a:spcPct val="30000"/>
              </a:spcBef>
              <a:defRPr sz="1200">
                <a:solidFill>
                  <a:schemeClr val="tx1"/>
                </a:solidFill>
                <a:latin typeface="Times New Roman" charset="0"/>
                <a:ea typeface="宋体" charset="-122"/>
              </a:defRPr>
            </a:lvl4pPr>
            <a:lvl5pPr marL="2057400" indent="-228600">
              <a:spcBef>
                <a:spcPct val="30000"/>
              </a:spcBef>
              <a:defRPr sz="1200">
                <a:solidFill>
                  <a:schemeClr val="tx1"/>
                </a:solidFill>
                <a:latin typeface="Times New Roman" charset="0"/>
                <a:ea typeface="宋体" charset="-122"/>
              </a:defRPr>
            </a:lvl5pPr>
            <a:lvl6pPr marL="2514600" indent="-228600" eaLnBrk="0" fontAlgn="base" hangingPunct="0">
              <a:spcBef>
                <a:spcPct val="30000"/>
              </a:spcBef>
              <a:spcAft>
                <a:spcPct val="0"/>
              </a:spcAft>
              <a:defRPr sz="1200">
                <a:solidFill>
                  <a:schemeClr val="tx1"/>
                </a:solidFill>
                <a:latin typeface="Times New Roman" charset="0"/>
                <a:ea typeface="宋体" charset="-122"/>
              </a:defRPr>
            </a:lvl6pPr>
            <a:lvl7pPr marL="2971800" indent="-228600" eaLnBrk="0" fontAlgn="base" hangingPunct="0">
              <a:spcBef>
                <a:spcPct val="30000"/>
              </a:spcBef>
              <a:spcAft>
                <a:spcPct val="0"/>
              </a:spcAft>
              <a:defRPr sz="1200">
                <a:solidFill>
                  <a:schemeClr val="tx1"/>
                </a:solidFill>
                <a:latin typeface="Times New Roman" charset="0"/>
                <a:ea typeface="宋体" charset="-122"/>
              </a:defRPr>
            </a:lvl7pPr>
            <a:lvl8pPr marL="3429000" indent="-228600" eaLnBrk="0" fontAlgn="base" hangingPunct="0">
              <a:spcBef>
                <a:spcPct val="30000"/>
              </a:spcBef>
              <a:spcAft>
                <a:spcPct val="0"/>
              </a:spcAft>
              <a:defRPr sz="1200">
                <a:solidFill>
                  <a:schemeClr val="tx1"/>
                </a:solidFill>
                <a:latin typeface="Times New Roman" charset="0"/>
                <a:ea typeface="宋体" charset="-122"/>
              </a:defRPr>
            </a:lvl8pPr>
            <a:lvl9pPr marL="3886200" indent="-2286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0"/>
              </a:spcBef>
            </a:pPr>
            <a:fld id="{C15289DF-C61C-E942-A611-28BB14CD81AC}" type="slidenum">
              <a:rPr lang="zh-CN" altLang="en-US"/>
              <a:pPr>
                <a:spcBef>
                  <a:spcPct val="0"/>
                </a:spcBef>
              </a:pPr>
              <a:t>11</a:t>
            </a:fld>
            <a:endParaRPr lang="en-US" altLang="zh-CN"/>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en-US">
              <a:latin typeface="Times New Roman" charset="0"/>
              <a:ea typeface="宋体" charset="-122"/>
            </a:endParaRPr>
          </a:p>
        </p:txBody>
      </p:sp>
    </p:spTree>
    <p:extLst>
      <p:ext uri="{BB962C8B-B14F-4D97-AF65-F5344CB8AC3E}">
        <p14:creationId xmlns:p14="http://schemas.microsoft.com/office/powerpoint/2010/main" val="3630985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D7AEEC02-4D49-C260-6132-8119E1698751}"/>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0F021841-5BC4-D101-F9BD-1E7FD4B510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以</a:t>
            </a:r>
            <a:r>
              <a:rPr lang="en-US" altLang="zh-CN"/>
              <a:t>alphogo</a:t>
            </a:r>
            <a:r>
              <a:rPr lang="zh-CN" altLang="en-US"/>
              <a:t>为代表的每秒钟万亿次的运算还</a:t>
            </a:r>
          </a:p>
        </p:txBody>
      </p:sp>
      <p:sp>
        <p:nvSpPr>
          <p:cNvPr id="27652" name="灯片编号占位符 3">
            <a:extLst>
              <a:ext uri="{FF2B5EF4-FFF2-40B4-BE49-F238E27FC236}">
                <a16:creationId xmlns:a16="http://schemas.microsoft.com/office/drawing/2014/main" id="{694AEF79-2A3D-E5EB-3928-41E26271A8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fld id="{590261AD-D205-4FE6-BEA4-D1BEEAD9FCC2}" type="slidenum">
              <a:rPr lang="de-DE" altLang="zh-CN" sz="1200" smtClean="0"/>
              <a:pPr/>
              <a:t>14</a:t>
            </a:fld>
            <a:endParaRPr lang="de-DE"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1026"/>
          <p:cNvSpPr>
            <a:spLocks noGrp="1" noChangeArrowheads="1"/>
          </p:cNvSpPr>
          <p:nvPr>
            <p:ph type="ctrTitle"/>
          </p:nvPr>
        </p:nvSpPr>
        <p:spPr>
          <a:xfrm>
            <a:off x="685800" y="2286000"/>
            <a:ext cx="7772400" cy="1143000"/>
          </a:xfrm>
        </p:spPr>
        <p:txBody>
          <a:bodyPr/>
          <a:lstStyle>
            <a:lvl1pPr algn="ctr">
              <a:defRPr/>
            </a:lvl1pPr>
          </a:lstStyle>
          <a:p>
            <a:r>
              <a:rPr lang="zh-CN" altLang="en-US"/>
              <a:t>单击此处编辑母版标题样式</a:t>
            </a:r>
            <a:endParaRPr lang="en-US" altLang="zh-CN"/>
          </a:p>
        </p:txBody>
      </p:sp>
      <p:sp>
        <p:nvSpPr>
          <p:cNvPr id="4099" name="Rectangle 1027"/>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endParaRPr lang="en-US" altLang="zh-CN"/>
          </a:p>
        </p:txBody>
      </p:sp>
      <p:sp>
        <p:nvSpPr>
          <p:cNvPr id="4" name="Rectangle 1028"/>
          <p:cNvSpPr>
            <a:spLocks noGrp="1" noChangeArrowheads="1"/>
          </p:cNvSpPr>
          <p:nvPr>
            <p:ph type="dt" sz="half" idx="10"/>
          </p:nvPr>
        </p:nvSpPr>
        <p:spPr>
          <a:xfrm>
            <a:off x="533400" y="6248400"/>
            <a:ext cx="1905000" cy="457200"/>
          </a:xfrm>
        </p:spPr>
        <p:txBody>
          <a:bodyPr/>
          <a:lstStyle>
            <a:lvl1pPr>
              <a:defRPr/>
            </a:lvl1pPr>
          </a:lstStyle>
          <a:p>
            <a:pPr>
              <a:defRPr/>
            </a:pPr>
            <a:fld id="{B838110D-2916-8648-83FC-550E395771C0}" type="datetime1">
              <a:rPr lang="zh-CN" altLang="en-US"/>
              <a:pPr>
                <a:defRPr/>
              </a:pPr>
              <a:t>2024/5/26</a:t>
            </a:fld>
            <a:endParaRPr lang="en-US" altLang="zh-CN"/>
          </a:p>
        </p:txBody>
      </p:sp>
      <p:sp>
        <p:nvSpPr>
          <p:cNvPr id="5" name="Rectangle 1029"/>
          <p:cNvSpPr>
            <a:spLocks noGrp="1" noChangeArrowheads="1"/>
          </p:cNvSpPr>
          <p:nvPr>
            <p:ph type="ftr" sz="quarter" idx="11"/>
          </p:nvPr>
        </p:nvSpPr>
        <p:spPr>
          <a:xfrm>
            <a:off x="2514600" y="6248400"/>
            <a:ext cx="4114800" cy="457200"/>
          </a:xfrm>
        </p:spPr>
        <p:txBody>
          <a:bodyPr/>
          <a:lstStyle>
            <a:lvl1pPr>
              <a:defRPr/>
            </a:lvl1pPr>
          </a:lstStyle>
          <a:p>
            <a:r>
              <a:rPr lang="zh-CN" altLang="en-US"/>
              <a:t>Compilers Autumn 2002</a:t>
            </a:r>
            <a:endParaRPr lang="en-US" altLang="zh-CN"/>
          </a:p>
        </p:txBody>
      </p:sp>
      <p:sp>
        <p:nvSpPr>
          <p:cNvPr id="6" name="Rectangle 1030"/>
          <p:cNvSpPr>
            <a:spLocks noGrp="1" noChangeArrowheads="1"/>
          </p:cNvSpPr>
          <p:nvPr>
            <p:ph type="sldNum" sz="quarter" idx="12"/>
          </p:nvPr>
        </p:nvSpPr>
        <p:spPr>
          <a:xfrm>
            <a:off x="6705600" y="6248400"/>
            <a:ext cx="1905000" cy="457200"/>
          </a:xfrm>
        </p:spPr>
        <p:txBody>
          <a:bodyPr/>
          <a:lstStyle>
            <a:lvl1pPr>
              <a:defRPr/>
            </a:lvl1pPr>
          </a:lstStyle>
          <a:p>
            <a:pPr>
              <a:defRPr/>
            </a:pPr>
            <a:fld id="{944DC3D8-2EB0-A945-9399-881D949C015F}" type="slidenum">
              <a:rPr lang="zh-CN" altLang="en-US"/>
              <a:pPr>
                <a:defRPr/>
              </a:pPr>
              <a:t>‹#›</a:t>
            </a:fld>
            <a:endParaRPr lang="en-US" altLang="zh-CN"/>
          </a:p>
        </p:txBody>
      </p:sp>
    </p:spTree>
    <p:extLst>
      <p:ext uri="{BB962C8B-B14F-4D97-AF65-F5344CB8AC3E}">
        <p14:creationId xmlns:p14="http://schemas.microsoft.com/office/powerpoint/2010/main" val="161504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fld id="{AE8BA121-8FA9-3D44-A49B-F88AE828AB62}" type="datetime1">
              <a:rPr lang="zh-CN" altLang="en-US"/>
              <a:pPr>
                <a:defRPr/>
              </a:pPr>
              <a:t>2024/5/26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21EE5DD-2F38-9B43-994E-C3CE4163752E}" type="slidenum">
              <a:rPr lang="zh-CN" altLang="en-US"/>
              <a:pPr>
                <a:defRPr/>
              </a:pPr>
              <a:t>‹#›</a:t>
            </a:fld>
            <a:endParaRPr lang="en-US" altLang="zh-CN"/>
          </a:p>
        </p:txBody>
      </p:sp>
    </p:spTree>
    <p:extLst>
      <p:ext uri="{BB962C8B-B14F-4D97-AF65-F5344CB8AC3E}">
        <p14:creationId xmlns:p14="http://schemas.microsoft.com/office/powerpoint/2010/main" val="173764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457200"/>
            <a:ext cx="2076450" cy="5562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7695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fld id="{4FF07169-730A-A14B-A81F-6DED1C450EF2}" type="datetime1">
              <a:rPr lang="zh-CN" altLang="en-US"/>
              <a:pPr>
                <a:defRPr/>
              </a:pPr>
              <a:t>2024/5/26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79F5C7E-7532-3F46-BE49-F4BAC424C3B4}" type="slidenum">
              <a:rPr lang="zh-CN" altLang="en-US"/>
              <a:pPr>
                <a:defRPr/>
              </a:pPr>
              <a:t>‹#›</a:t>
            </a:fld>
            <a:endParaRPr lang="en-US" altLang="zh-CN"/>
          </a:p>
        </p:txBody>
      </p:sp>
    </p:spTree>
    <p:extLst>
      <p:ext uri="{BB962C8B-B14F-4D97-AF65-F5344CB8AC3E}">
        <p14:creationId xmlns:p14="http://schemas.microsoft.com/office/powerpoint/2010/main" val="945617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00F1A5B8-16C7-4F85-3DFD-809B91F808B1}"/>
              </a:ext>
            </a:extLst>
          </p:cNvPr>
          <p:cNvSpPr>
            <a:spLocks noGrp="1" noChangeArrowheads="1"/>
          </p:cNvSpPr>
          <p:nvPr>
            <p:ph type="ftr" sz="quarter" idx="10"/>
          </p:nvPr>
        </p:nvSpPr>
        <p:spPr/>
        <p:txBody>
          <a:bodyPr/>
          <a:lstStyle>
            <a:lvl1pPr eaLnBrk="0" fontAlgn="base" hangingPunct="0">
              <a:spcBef>
                <a:spcPct val="0"/>
              </a:spcBef>
              <a:spcAft>
                <a:spcPct val="0"/>
              </a:spcAft>
              <a:defRPr>
                <a:ea typeface="楷体_GB2312" pitchFamily="49" charset="-122"/>
              </a:defRPr>
            </a:lvl1pPr>
          </a:lstStyle>
          <a:p>
            <a:pPr>
              <a:defRPr/>
            </a:pPr>
            <a:endParaRPr lang="en-US" altLang="en-US"/>
          </a:p>
        </p:txBody>
      </p:sp>
      <p:sp>
        <p:nvSpPr>
          <p:cNvPr id="5" name="Rectangle 1030">
            <a:extLst>
              <a:ext uri="{FF2B5EF4-FFF2-40B4-BE49-F238E27FC236}">
                <a16:creationId xmlns:a16="http://schemas.microsoft.com/office/drawing/2014/main" id="{9A4AC167-E091-A22E-525F-9AFBAC0E74EC}"/>
              </a:ext>
            </a:extLst>
          </p:cNvPr>
          <p:cNvSpPr>
            <a:spLocks noGrp="1" noChangeArrowheads="1"/>
          </p:cNvSpPr>
          <p:nvPr>
            <p:ph type="sldNum" sz="quarter" idx="11"/>
          </p:nvPr>
        </p:nvSpPr>
        <p:spPr/>
        <p:txBody>
          <a:bodyPr/>
          <a:lstStyle>
            <a:lvl1pPr eaLnBrk="0" hangingPunct="0">
              <a:defRPr/>
            </a:lvl1pPr>
          </a:lstStyle>
          <a:p>
            <a:pPr>
              <a:defRPr/>
            </a:pPr>
            <a:fld id="{1E160276-D983-4BAA-936C-F27C0FC2DEDC}" type="slidenum">
              <a:rPr lang="en-US" altLang="en-US"/>
              <a:pPr>
                <a:defRPr/>
              </a:pPr>
              <a:t>‹#›</a:t>
            </a:fld>
            <a:endParaRPr lang="en-US" altLang="en-US"/>
          </a:p>
        </p:txBody>
      </p:sp>
    </p:spTree>
    <p:extLst>
      <p:ext uri="{BB962C8B-B14F-4D97-AF65-F5344CB8AC3E}">
        <p14:creationId xmlns:p14="http://schemas.microsoft.com/office/powerpoint/2010/main" val="144194678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1026"/>
          <p:cNvSpPr>
            <a:spLocks noGrp="1" noChangeArrowheads="1"/>
          </p:cNvSpPr>
          <p:nvPr>
            <p:ph type="ctrTitle"/>
          </p:nvPr>
        </p:nvSpPr>
        <p:spPr>
          <a:xfrm>
            <a:off x="685800" y="2286000"/>
            <a:ext cx="7772400" cy="1143000"/>
          </a:xfrm>
        </p:spPr>
        <p:txBody>
          <a:bodyPr/>
          <a:lstStyle>
            <a:lvl1pPr algn="ctr">
              <a:defRPr/>
            </a:lvl1pPr>
          </a:lstStyle>
          <a:p>
            <a:r>
              <a:rPr lang="zh-CN" altLang="en-US"/>
              <a:t>单击此处编辑母版标题样式</a:t>
            </a:r>
            <a:endParaRPr lang="en-US" altLang="zh-CN"/>
          </a:p>
        </p:txBody>
      </p:sp>
      <p:sp>
        <p:nvSpPr>
          <p:cNvPr id="4099" name="Rectangle 1027"/>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endParaRPr lang="en-US" altLang="zh-CN"/>
          </a:p>
        </p:txBody>
      </p:sp>
      <p:sp>
        <p:nvSpPr>
          <p:cNvPr id="4" name="Rectangle 1028"/>
          <p:cNvSpPr>
            <a:spLocks noGrp="1" noChangeArrowheads="1"/>
          </p:cNvSpPr>
          <p:nvPr>
            <p:ph type="dt" sz="half" idx="10"/>
          </p:nvPr>
        </p:nvSpPr>
        <p:spPr>
          <a:xfrm>
            <a:off x="533400" y="6248400"/>
            <a:ext cx="1905000" cy="457200"/>
          </a:xfrm>
        </p:spPr>
        <p:txBody>
          <a:bodyPr/>
          <a:lstStyle>
            <a:lvl1pPr>
              <a:defRPr/>
            </a:lvl1pPr>
          </a:lstStyle>
          <a:p>
            <a:pPr>
              <a:defRPr/>
            </a:pPr>
            <a:fld id="{B838110D-2916-8648-83FC-550E395771C0}" type="datetime1">
              <a:rPr lang="zh-CN" altLang="en-US"/>
              <a:pPr>
                <a:defRPr/>
              </a:pPr>
              <a:t>2024/5/26</a:t>
            </a:fld>
            <a:endParaRPr lang="en-US" altLang="zh-CN"/>
          </a:p>
        </p:txBody>
      </p:sp>
      <p:sp>
        <p:nvSpPr>
          <p:cNvPr id="5" name="Rectangle 1029"/>
          <p:cNvSpPr>
            <a:spLocks noGrp="1" noChangeArrowheads="1"/>
          </p:cNvSpPr>
          <p:nvPr>
            <p:ph type="ftr" sz="quarter" idx="11"/>
          </p:nvPr>
        </p:nvSpPr>
        <p:spPr>
          <a:xfrm>
            <a:off x="2514600" y="6248400"/>
            <a:ext cx="4114800" cy="457200"/>
          </a:xfrm>
        </p:spPr>
        <p:txBody>
          <a:bodyPr/>
          <a:lstStyle>
            <a:lvl1pPr>
              <a:defRPr/>
            </a:lvl1pPr>
          </a:lstStyle>
          <a:p>
            <a:r>
              <a:rPr lang="zh-CN" altLang="en-US"/>
              <a:t>Compilers Autumn 2002</a:t>
            </a:r>
            <a:endParaRPr lang="en-US" altLang="zh-CN"/>
          </a:p>
        </p:txBody>
      </p:sp>
      <p:sp>
        <p:nvSpPr>
          <p:cNvPr id="6" name="Rectangle 1030"/>
          <p:cNvSpPr>
            <a:spLocks noGrp="1" noChangeArrowheads="1"/>
          </p:cNvSpPr>
          <p:nvPr>
            <p:ph type="sldNum" sz="quarter" idx="12"/>
          </p:nvPr>
        </p:nvSpPr>
        <p:spPr>
          <a:xfrm>
            <a:off x="6705600" y="6248400"/>
            <a:ext cx="1905000" cy="457200"/>
          </a:xfrm>
        </p:spPr>
        <p:txBody>
          <a:bodyPr/>
          <a:lstStyle>
            <a:lvl1pPr>
              <a:defRPr/>
            </a:lvl1pPr>
          </a:lstStyle>
          <a:p>
            <a:pPr>
              <a:defRPr/>
            </a:pPr>
            <a:fld id="{944DC3D8-2EB0-A945-9399-881D949C015F}" type="slidenum">
              <a:rPr lang="zh-CN" altLang="en-US"/>
              <a:pPr>
                <a:defRPr/>
              </a:pPr>
              <a:t>‹#›</a:t>
            </a:fld>
            <a:endParaRPr lang="en-US" altLang="zh-CN"/>
          </a:p>
        </p:txBody>
      </p:sp>
    </p:spTree>
    <p:extLst>
      <p:ext uri="{BB962C8B-B14F-4D97-AF65-F5344CB8AC3E}">
        <p14:creationId xmlns:p14="http://schemas.microsoft.com/office/powerpoint/2010/main" val="1973561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fld id="{5B11D61E-F308-FD49-B58E-381A0998D13D}" type="datetime1">
              <a:rPr lang="zh-CN" altLang="en-US"/>
              <a:pPr>
                <a:defRPr/>
              </a:pPr>
              <a:t>2024/5/26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DAD91F6-5AB5-B94C-BB10-0596DE29299F}" type="slidenum">
              <a:rPr lang="zh-CN" altLang="en-US"/>
              <a:pPr>
                <a:defRPr/>
              </a:pPr>
              <a:t>‹#›</a:t>
            </a:fld>
            <a:endParaRPr lang="en-US" altLang="zh-CN"/>
          </a:p>
        </p:txBody>
      </p:sp>
    </p:spTree>
    <p:extLst>
      <p:ext uri="{BB962C8B-B14F-4D97-AF65-F5344CB8AC3E}">
        <p14:creationId xmlns:p14="http://schemas.microsoft.com/office/powerpoint/2010/main" val="3959917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4B1574CF-76E1-A34C-AF30-0E7791177D8D}" type="datetime1">
              <a:rPr lang="zh-CN" altLang="en-US"/>
              <a:pPr>
                <a:defRPr/>
              </a:pPr>
              <a:t>2024/5/26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9521F16-4FC1-4C47-BCFE-3927473251CE}" type="slidenum">
              <a:rPr lang="zh-CN" altLang="en-US"/>
              <a:pPr>
                <a:defRPr/>
              </a:pPr>
              <a:t>‹#›</a:t>
            </a:fld>
            <a:endParaRPr lang="en-US" altLang="zh-CN"/>
          </a:p>
        </p:txBody>
      </p:sp>
    </p:spTree>
    <p:extLst>
      <p:ext uri="{BB962C8B-B14F-4D97-AF65-F5344CB8AC3E}">
        <p14:creationId xmlns:p14="http://schemas.microsoft.com/office/powerpoint/2010/main" val="237902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863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a:ln/>
        </p:spPr>
        <p:txBody>
          <a:bodyPr/>
          <a:lstStyle>
            <a:lvl1pPr>
              <a:defRPr/>
            </a:lvl1pPr>
          </a:lstStyle>
          <a:p>
            <a:pPr>
              <a:defRPr/>
            </a:pPr>
            <a:fld id="{73C3FF17-37C6-564B-953E-9E056061E2D5}" type="datetime1">
              <a:rPr lang="zh-CN" altLang="en-US"/>
              <a:pPr>
                <a:defRPr/>
              </a:pPr>
              <a:t>2024/5/26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E1F683F-6DAA-B240-BCF4-C3D4C1EE531D}" type="slidenum">
              <a:rPr lang="zh-CN" altLang="en-US"/>
              <a:pPr>
                <a:defRPr/>
              </a:pPr>
              <a:t>‹#›</a:t>
            </a:fld>
            <a:endParaRPr lang="en-US" altLang="zh-CN"/>
          </a:p>
        </p:txBody>
      </p:sp>
    </p:spTree>
    <p:extLst>
      <p:ext uri="{BB962C8B-B14F-4D97-AF65-F5344CB8AC3E}">
        <p14:creationId xmlns:p14="http://schemas.microsoft.com/office/powerpoint/2010/main" val="927233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a:ln/>
        </p:spPr>
        <p:txBody>
          <a:bodyPr/>
          <a:lstStyle>
            <a:lvl1pPr>
              <a:defRPr/>
            </a:lvl1pPr>
          </a:lstStyle>
          <a:p>
            <a:pPr>
              <a:defRPr/>
            </a:pPr>
            <a:fld id="{C571C6A9-A7A4-F545-808D-806FBD7F9AA7}" type="datetime1">
              <a:rPr lang="zh-CN" altLang="en-US"/>
              <a:pPr>
                <a:defRPr/>
              </a:pPr>
              <a:t>2024/5/26</a:t>
            </a:fld>
            <a:endParaRPr lang="en-US" altLang="zh-CN"/>
          </a:p>
        </p:txBody>
      </p:sp>
      <p:sp>
        <p:nvSpPr>
          <p:cNvPr id="8"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761F0AA-5BD5-2742-8CA2-6D5C703B29C0}" type="slidenum">
              <a:rPr lang="zh-CN" altLang="en-US"/>
              <a:pPr>
                <a:defRPr/>
              </a:pPr>
              <a:t>‹#›</a:t>
            </a:fld>
            <a:endParaRPr lang="en-US" altLang="zh-CN"/>
          </a:p>
        </p:txBody>
      </p:sp>
    </p:spTree>
    <p:extLst>
      <p:ext uri="{BB962C8B-B14F-4D97-AF65-F5344CB8AC3E}">
        <p14:creationId xmlns:p14="http://schemas.microsoft.com/office/powerpoint/2010/main" val="1080589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FE331E50-2022-0F47-84E3-E793D563F62C}" type="datetime1">
              <a:rPr lang="zh-CN" altLang="en-US"/>
              <a:pPr>
                <a:defRPr/>
              </a:pPr>
              <a:t>2024/5/26</a:t>
            </a:fld>
            <a:endParaRPr lang="en-US" altLang="zh-CN"/>
          </a:p>
        </p:txBody>
      </p:sp>
      <p:sp>
        <p:nvSpPr>
          <p:cNvPr id="4"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BD0A67A-D42F-4248-A37C-A689411C8202}" type="slidenum">
              <a:rPr lang="zh-CN" altLang="en-US"/>
              <a:pPr>
                <a:defRPr/>
              </a:pPr>
              <a:t>‹#›</a:t>
            </a:fld>
            <a:endParaRPr lang="en-US" altLang="zh-CN"/>
          </a:p>
        </p:txBody>
      </p:sp>
    </p:spTree>
    <p:extLst>
      <p:ext uri="{BB962C8B-B14F-4D97-AF65-F5344CB8AC3E}">
        <p14:creationId xmlns:p14="http://schemas.microsoft.com/office/powerpoint/2010/main" val="2684548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167813C-005D-D44A-A45B-17E67C066C8A}" type="datetime1">
              <a:rPr lang="zh-CN" altLang="en-US"/>
              <a:pPr>
                <a:defRPr/>
              </a:pPr>
              <a:t>2024/5/26</a:t>
            </a:fld>
            <a:endParaRPr lang="en-US" altLang="zh-CN"/>
          </a:p>
        </p:txBody>
      </p:sp>
      <p:sp>
        <p:nvSpPr>
          <p:cNvPr id="3"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147538C-C752-6B40-B3C2-601536D5C3CA}" type="slidenum">
              <a:rPr lang="zh-CN" altLang="en-US"/>
              <a:pPr>
                <a:defRPr/>
              </a:pPr>
              <a:t>‹#›</a:t>
            </a:fld>
            <a:endParaRPr lang="en-US" altLang="zh-CN"/>
          </a:p>
        </p:txBody>
      </p:sp>
    </p:spTree>
    <p:extLst>
      <p:ext uri="{BB962C8B-B14F-4D97-AF65-F5344CB8AC3E}">
        <p14:creationId xmlns:p14="http://schemas.microsoft.com/office/powerpoint/2010/main" val="573587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fld id="{5B11D61E-F308-FD49-B58E-381A0998D13D}" type="datetime1">
              <a:rPr lang="zh-CN" altLang="en-US"/>
              <a:pPr>
                <a:defRPr/>
              </a:pPr>
              <a:t>2024/5/26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a:xfrm>
            <a:off x="7740352" y="6309320"/>
            <a:ext cx="1295400" cy="457200"/>
          </a:xfrm>
          <a:ln/>
        </p:spPr>
        <p:txBody>
          <a:bodyPr/>
          <a:lstStyle>
            <a:lvl1pPr>
              <a:defRPr/>
            </a:lvl1pPr>
          </a:lstStyle>
          <a:p>
            <a:pPr>
              <a:defRPr/>
            </a:pPr>
            <a:fld id="{DDAD91F6-5AB5-B94C-BB10-0596DE29299F}" type="slidenum">
              <a:rPr lang="zh-CN" altLang="en-US"/>
              <a:pPr>
                <a:defRPr/>
              </a:pPr>
              <a:t>‹#›</a:t>
            </a:fld>
            <a:endParaRPr lang="en-US" altLang="zh-CN"/>
          </a:p>
        </p:txBody>
      </p:sp>
    </p:spTree>
    <p:extLst>
      <p:ext uri="{BB962C8B-B14F-4D97-AF65-F5344CB8AC3E}">
        <p14:creationId xmlns:p14="http://schemas.microsoft.com/office/powerpoint/2010/main" val="712755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9A9FC1F3-FCA5-F141-B4BD-A1A20D34BF3D}" type="datetime1">
              <a:rPr lang="zh-CN" altLang="en-US"/>
              <a:pPr>
                <a:defRPr/>
              </a:pPr>
              <a:t>2024/5/26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E7CCEB6-8AF5-5F45-839E-E45902379E19}" type="slidenum">
              <a:rPr lang="zh-CN" altLang="en-US"/>
              <a:pPr>
                <a:defRPr/>
              </a:pPr>
              <a:t>‹#›</a:t>
            </a:fld>
            <a:endParaRPr lang="en-US" altLang="zh-CN"/>
          </a:p>
        </p:txBody>
      </p:sp>
    </p:spTree>
    <p:extLst>
      <p:ext uri="{BB962C8B-B14F-4D97-AF65-F5344CB8AC3E}">
        <p14:creationId xmlns:p14="http://schemas.microsoft.com/office/powerpoint/2010/main" val="3885087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3773A50B-E75D-C34A-BDF4-277AA30726BA}" type="datetime1">
              <a:rPr lang="zh-CN" altLang="en-US"/>
              <a:pPr>
                <a:defRPr/>
              </a:pPr>
              <a:t>2024/5/26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517F38F-35D5-784C-B677-BB122CF3DD6A}" type="slidenum">
              <a:rPr lang="zh-CN" altLang="en-US"/>
              <a:pPr>
                <a:defRPr/>
              </a:pPr>
              <a:t>‹#›</a:t>
            </a:fld>
            <a:endParaRPr lang="en-US" altLang="zh-CN"/>
          </a:p>
        </p:txBody>
      </p:sp>
    </p:spTree>
    <p:extLst>
      <p:ext uri="{BB962C8B-B14F-4D97-AF65-F5344CB8AC3E}">
        <p14:creationId xmlns:p14="http://schemas.microsoft.com/office/powerpoint/2010/main" val="1687531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fld id="{AE8BA121-8FA9-3D44-A49B-F88AE828AB62}" type="datetime1">
              <a:rPr lang="zh-CN" altLang="en-US"/>
              <a:pPr>
                <a:defRPr/>
              </a:pPr>
              <a:t>2024/5/26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21EE5DD-2F38-9B43-994E-C3CE4163752E}" type="slidenum">
              <a:rPr lang="zh-CN" altLang="en-US"/>
              <a:pPr>
                <a:defRPr/>
              </a:pPr>
              <a:t>‹#›</a:t>
            </a:fld>
            <a:endParaRPr lang="en-US" altLang="zh-CN"/>
          </a:p>
        </p:txBody>
      </p:sp>
    </p:spTree>
    <p:extLst>
      <p:ext uri="{BB962C8B-B14F-4D97-AF65-F5344CB8AC3E}">
        <p14:creationId xmlns:p14="http://schemas.microsoft.com/office/powerpoint/2010/main" val="1350278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457200"/>
            <a:ext cx="2076450" cy="5562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76950" cy="55626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fld id="{4FF07169-730A-A14B-A81F-6DED1C450EF2}" type="datetime1">
              <a:rPr lang="zh-CN" altLang="en-US"/>
              <a:pPr>
                <a:defRPr/>
              </a:pPr>
              <a:t>2024/5/26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79F5C7E-7532-3F46-BE49-F4BAC424C3B4}" type="slidenum">
              <a:rPr lang="zh-CN" altLang="en-US"/>
              <a:pPr>
                <a:defRPr/>
              </a:pPr>
              <a:t>‹#›</a:t>
            </a:fld>
            <a:endParaRPr lang="en-US" altLang="zh-CN"/>
          </a:p>
        </p:txBody>
      </p:sp>
    </p:spTree>
    <p:extLst>
      <p:ext uri="{BB962C8B-B14F-4D97-AF65-F5344CB8AC3E}">
        <p14:creationId xmlns:p14="http://schemas.microsoft.com/office/powerpoint/2010/main" val="646167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025"/>
          <p:cNvSpPr>
            <a:spLocks noChangeArrowheads="1"/>
          </p:cNvSpPr>
          <p:nvPr/>
        </p:nvSpPr>
        <p:spPr bwMode="auto">
          <a:xfrm>
            <a:off x="760413" y="823913"/>
            <a:ext cx="7772400" cy="1470025"/>
          </a:xfrm>
          <a:prstGeom prst="rect">
            <a:avLst/>
          </a:prstGeom>
          <a:noFill/>
          <a:ln w="9525">
            <a:noFill/>
            <a:miter lim="800000"/>
            <a:headEnd/>
            <a:tailEnd/>
          </a:ln>
          <a:effectLst/>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kumimoji="1" lang="zh-CN" altLang="en-US" sz="6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汇编语言程序设计</a:t>
            </a:r>
            <a:endParaRPr kumimoji="1" lang="zh-CN" altLang="nl-BE"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sp>
        <p:nvSpPr>
          <p:cNvPr id="8" name="Line 1029"/>
          <p:cNvSpPr>
            <a:spLocks noChangeShapeType="1"/>
          </p:cNvSpPr>
          <p:nvPr/>
        </p:nvSpPr>
        <p:spPr bwMode="auto">
          <a:xfrm>
            <a:off x="-1" y="2205038"/>
            <a:ext cx="9144001" cy="0"/>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wrap="square" lIns="0" tIns="0" rIns="0" bIns="0" anchor="ctr">
            <a:spAutoFit/>
          </a:bodyPr>
          <a:lstStyle/>
          <a:p>
            <a:pPr algn="ctr" eaLnBrk="0" hangingPunct="0">
              <a:defRPr/>
            </a:pPr>
            <a:endParaRPr lang="zh-CN" altLang="en-US"/>
          </a:p>
        </p:txBody>
      </p:sp>
      <p:sp>
        <p:nvSpPr>
          <p:cNvPr id="9" name="Line 1030"/>
          <p:cNvSpPr>
            <a:spLocks noChangeShapeType="1"/>
          </p:cNvSpPr>
          <p:nvPr/>
        </p:nvSpPr>
        <p:spPr bwMode="auto">
          <a:xfrm>
            <a:off x="1" y="2276475"/>
            <a:ext cx="9144000" cy="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square" lIns="0" tIns="0" rIns="0" bIns="0" anchor="ctr">
            <a:spAutoFit/>
          </a:bodyPr>
          <a:lstStyle/>
          <a:p>
            <a:pPr algn="ctr" eaLnBrk="0" hangingPunct="0">
              <a:defRPr/>
            </a:pPr>
            <a:endParaRPr lang="zh-CN" altLang="en-US"/>
          </a:p>
        </p:txBody>
      </p:sp>
      <p:sp>
        <p:nvSpPr>
          <p:cNvPr id="5122" name="Rectangle 2"/>
          <p:cNvSpPr>
            <a:spLocks noGrp="1" noChangeArrowheads="1"/>
          </p:cNvSpPr>
          <p:nvPr>
            <p:ph type="ctrTitle"/>
          </p:nvPr>
        </p:nvSpPr>
        <p:spPr>
          <a:xfrm>
            <a:off x="685800" y="2130425"/>
            <a:ext cx="7772400" cy="1470025"/>
          </a:xfrm>
        </p:spPr>
        <p:txBody>
          <a:bodyPr/>
          <a:lstStyle>
            <a:lvl1pPr algn="ctr">
              <a:defRPr sz="3200"/>
            </a:lvl1pPr>
          </a:lstStyle>
          <a:p>
            <a:r>
              <a:rPr lang="zh-CN" altLang="en-US"/>
              <a:t>单击此处编辑母版标题样式</a:t>
            </a:r>
            <a:endParaRPr lang="nl-BE"/>
          </a:p>
        </p:txBody>
      </p:sp>
      <p:sp>
        <p:nvSpPr>
          <p:cNvPr id="5123" name="Rectangle 3"/>
          <p:cNvSpPr>
            <a:spLocks noGrp="1" noChangeArrowheads="1"/>
          </p:cNvSpPr>
          <p:nvPr>
            <p:ph type="subTitle" idx="1"/>
          </p:nvPr>
        </p:nvSpPr>
        <p:spPr>
          <a:xfrm>
            <a:off x="1371600" y="4365625"/>
            <a:ext cx="6400800" cy="1273175"/>
          </a:xfrm>
        </p:spPr>
        <p:txBody>
          <a:bodyPr/>
          <a:lstStyle>
            <a:lvl1pPr marL="0" indent="0" algn="ctr">
              <a:buFontTx/>
              <a:buNone/>
              <a:defRPr sz="2800"/>
            </a:lvl1pPr>
          </a:lstStyle>
          <a:p>
            <a:r>
              <a:rPr lang="zh-CN" altLang="en-US"/>
              <a:t>单击此处编辑母版副标题样式</a:t>
            </a:r>
            <a:endParaRPr lang="nl-BE"/>
          </a:p>
        </p:txBody>
      </p:sp>
      <p:sp>
        <p:nvSpPr>
          <p:cNvPr id="10" name="Rectangle 4"/>
          <p:cNvSpPr>
            <a:spLocks noGrp="1" noChangeArrowheads="1"/>
          </p:cNvSpPr>
          <p:nvPr>
            <p:ph type="ftr" sz="quarter" idx="10"/>
          </p:nvPr>
        </p:nvSpPr>
        <p:spPr bwMode="auto">
          <a:xfrm>
            <a:off x="838200" y="6172200"/>
            <a:ext cx="69342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Trebuchet MS" pitchFamily="34" charset="0"/>
              </a:defRPr>
            </a:lvl1pPr>
          </a:lstStyle>
          <a:p>
            <a:pPr>
              <a:defRPr/>
            </a:pPr>
            <a:endParaRPr lang="zh-CN" altLang="nl-NL"/>
          </a:p>
        </p:txBody>
      </p:sp>
    </p:spTree>
    <p:extLst>
      <p:ext uri="{BB962C8B-B14F-4D97-AF65-F5344CB8AC3E}">
        <p14:creationId xmlns:p14="http://schemas.microsoft.com/office/powerpoint/2010/main" val="289894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
            <a:ext cx="8713092" cy="980728"/>
          </a:xfrm>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buFont typeface="Wingdings" pitchFamily="2" charset="2"/>
              <a:buChar char="Ø"/>
              <a:defRPr sz="3200"/>
            </a:lvl1pPr>
            <a:lvl2pPr>
              <a:buFont typeface="Wingdings" pitchFamily="2" charset="2"/>
              <a:buChar char="ü"/>
              <a:defRPr sz="2800" baseline="0">
                <a:solidFill>
                  <a:schemeClr val="tx1"/>
                </a:solidFill>
              </a:defRPr>
            </a:lvl2pPr>
            <a:lvl3pPr>
              <a:defRPr sz="2400"/>
            </a:lvl3pPr>
            <a:lvl4pPr>
              <a:defRPr sz="20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140389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302263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908050"/>
            <a:ext cx="4114800" cy="534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8050"/>
            <a:ext cx="4114800" cy="534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6126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6179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025601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4B1574CF-76E1-A34C-AF30-0E7791177D8D}" type="datetime1">
              <a:rPr lang="zh-CN" altLang="en-US"/>
              <a:pPr>
                <a:defRPr/>
              </a:pPr>
              <a:t>2024/5/26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9521F16-4FC1-4C47-BCFE-3927473251CE}" type="slidenum">
              <a:rPr lang="zh-CN" altLang="en-US"/>
              <a:pPr>
                <a:defRPr/>
              </a:pPr>
              <a:t>‹#›</a:t>
            </a:fld>
            <a:endParaRPr lang="en-US" altLang="zh-CN"/>
          </a:p>
        </p:txBody>
      </p:sp>
    </p:spTree>
    <p:extLst>
      <p:ext uri="{BB962C8B-B14F-4D97-AF65-F5344CB8AC3E}">
        <p14:creationId xmlns:p14="http://schemas.microsoft.com/office/powerpoint/2010/main" val="6157542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6990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561708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12934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954488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8288" y="0"/>
            <a:ext cx="2144712" cy="6248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0"/>
            <a:ext cx="6286500" cy="6248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65031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3" name="表格占位符 2"/>
          <p:cNvSpPr>
            <a:spLocks noGrp="1"/>
          </p:cNvSpPr>
          <p:nvPr>
            <p:ph type="tbl" idx="1"/>
          </p:nvPr>
        </p:nvSpPr>
        <p:spPr>
          <a:xfrm>
            <a:off x="381000" y="908050"/>
            <a:ext cx="8382000" cy="5340350"/>
          </a:xfrm>
        </p:spPr>
        <p:txBody>
          <a:bodyPr/>
          <a:lstStyle/>
          <a:p>
            <a:pPr lvl="0"/>
            <a:r>
              <a:rPr lang="zh-CN" altLang="en-US" noProof="0"/>
              <a:t>单击图标添加表格</a:t>
            </a:r>
          </a:p>
        </p:txBody>
      </p:sp>
    </p:spTree>
    <p:extLst>
      <p:ext uri="{BB962C8B-B14F-4D97-AF65-F5344CB8AC3E}">
        <p14:creationId xmlns:p14="http://schemas.microsoft.com/office/powerpoint/2010/main" val="39601147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381000" y="908050"/>
            <a:ext cx="4114800" cy="53403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8050"/>
            <a:ext cx="4114800" cy="53403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543059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5" name="表格占位符 2"/>
          <p:cNvSpPr>
            <a:spLocks noGrp="1"/>
          </p:cNvSpPr>
          <p:nvPr>
            <p:ph type="tbl" idx="1"/>
          </p:nvPr>
        </p:nvSpPr>
        <p:spPr>
          <a:xfrm>
            <a:off x="381000" y="908050"/>
            <a:ext cx="8382000" cy="5340350"/>
          </a:xfrm>
        </p:spPr>
        <p:txBody>
          <a:bodyPr/>
          <a:lstStyle/>
          <a:p>
            <a:pPr lvl="0"/>
            <a:r>
              <a:rPr lang="zh-CN" altLang="en-US" noProof="0"/>
              <a:t>单击图标添加表格</a:t>
            </a:r>
          </a:p>
        </p:txBody>
      </p:sp>
    </p:spTree>
    <p:extLst>
      <p:ext uri="{BB962C8B-B14F-4D97-AF65-F5344CB8AC3E}">
        <p14:creationId xmlns:p14="http://schemas.microsoft.com/office/powerpoint/2010/main" val="6899054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025"/>
          <p:cNvSpPr>
            <a:spLocks noChangeArrowheads="1"/>
          </p:cNvSpPr>
          <p:nvPr/>
        </p:nvSpPr>
        <p:spPr bwMode="auto">
          <a:xfrm>
            <a:off x="760413" y="823913"/>
            <a:ext cx="7772400" cy="1470025"/>
          </a:xfrm>
          <a:prstGeom prst="rect">
            <a:avLst/>
          </a:prstGeom>
          <a:noFill/>
          <a:ln w="9525">
            <a:noFill/>
            <a:miter lim="800000"/>
            <a:headEnd/>
            <a:tailEnd/>
          </a:ln>
          <a:effectLst/>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kumimoji="1" lang="zh-CN" altLang="en-US" sz="6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汇编语言程序设计</a:t>
            </a:r>
            <a:endParaRPr kumimoji="1" lang="zh-CN" altLang="nl-BE"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sp>
        <p:nvSpPr>
          <p:cNvPr id="8" name="Line 1029"/>
          <p:cNvSpPr>
            <a:spLocks noChangeShapeType="1"/>
          </p:cNvSpPr>
          <p:nvPr/>
        </p:nvSpPr>
        <p:spPr bwMode="auto">
          <a:xfrm>
            <a:off x="-1" y="2205038"/>
            <a:ext cx="9144001" cy="0"/>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wrap="square" lIns="0" tIns="0" rIns="0" bIns="0" anchor="ctr">
            <a:spAutoFit/>
          </a:bodyPr>
          <a:lstStyle/>
          <a:p>
            <a:pPr algn="ctr" eaLnBrk="0" hangingPunct="0">
              <a:defRPr/>
            </a:pPr>
            <a:endParaRPr lang="zh-CN" altLang="en-US"/>
          </a:p>
        </p:txBody>
      </p:sp>
      <p:sp>
        <p:nvSpPr>
          <p:cNvPr id="9" name="Line 1030"/>
          <p:cNvSpPr>
            <a:spLocks noChangeShapeType="1"/>
          </p:cNvSpPr>
          <p:nvPr/>
        </p:nvSpPr>
        <p:spPr bwMode="auto">
          <a:xfrm>
            <a:off x="1" y="2276475"/>
            <a:ext cx="9144000" cy="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square" lIns="0" tIns="0" rIns="0" bIns="0" anchor="ctr">
            <a:spAutoFit/>
          </a:bodyPr>
          <a:lstStyle/>
          <a:p>
            <a:pPr algn="ctr" eaLnBrk="0" hangingPunct="0">
              <a:defRPr/>
            </a:pPr>
            <a:endParaRPr lang="zh-CN" altLang="en-US"/>
          </a:p>
        </p:txBody>
      </p:sp>
      <p:sp>
        <p:nvSpPr>
          <p:cNvPr id="5122" name="Rectangle 2"/>
          <p:cNvSpPr>
            <a:spLocks noGrp="1" noChangeArrowheads="1"/>
          </p:cNvSpPr>
          <p:nvPr>
            <p:ph type="ctrTitle"/>
          </p:nvPr>
        </p:nvSpPr>
        <p:spPr>
          <a:xfrm>
            <a:off x="685800" y="2130425"/>
            <a:ext cx="7772400" cy="1470025"/>
          </a:xfrm>
        </p:spPr>
        <p:txBody>
          <a:bodyPr/>
          <a:lstStyle>
            <a:lvl1pPr algn="ctr">
              <a:defRPr sz="3200"/>
            </a:lvl1pPr>
          </a:lstStyle>
          <a:p>
            <a:r>
              <a:rPr lang="zh-CN" altLang="en-US"/>
              <a:t>单击此处编辑母版标题样式</a:t>
            </a:r>
            <a:endParaRPr lang="nl-BE"/>
          </a:p>
        </p:txBody>
      </p:sp>
      <p:sp>
        <p:nvSpPr>
          <p:cNvPr id="5123" name="Rectangle 3"/>
          <p:cNvSpPr>
            <a:spLocks noGrp="1" noChangeArrowheads="1"/>
          </p:cNvSpPr>
          <p:nvPr>
            <p:ph type="subTitle" idx="1"/>
          </p:nvPr>
        </p:nvSpPr>
        <p:spPr>
          <a:xfrm>
            <a:off x="1371600" y="4365625"/>
            <a:ext cx="6400800" cy="1273175"/>
          </a:xfrm>
        </p:spPr>
        <p:txBody>
          <a:bodyPr/>
          <a:lstStyle>
            <a:lvl1pPr marL="0" indent="0" algn="ctr">
              <a:buFontTx/>
              <a:buNone/>
              <a:defRPr sz="2800"/>
            </a:lvl1pPr>
          </a:lstStyle>
          <a:p>
            <a:r>
              <a:rPr lang="zh-CN" altLang="en-US"/>
              <a:t>单击此处编辑母版副标题样式</a:t>
            </a:r>
            <a:endParaRPr lang="nl-BE"/>
          </a:p>
        </p:txBody>
      </p:sp>
      <p:sp>
        <p:nvSpPr>
          <p:cNvPr id="10" name="Rectangle 4"/>
          <p:cNvSpPr>
            <a:spLocks noGrp="1" noChangeArrowheads="1"/>
          </p:cNvSpPr>
          <p:nvPr>
            <p:ph type="ftr" sz="quarter" idx="10"/>
          </p:nvPr>
        </p:nvSpPr>
        <p:spPr bwMode="auto">
          <a:xfrm>
            <a:off x="838200" y="6172200"/>
            <a:ext cx="69342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Trebuchet MS" pitchFamily="34" charset="0"/>
              </a:defRPr>
            </a:lvl1pPr>
          </a:lstStyle>
          <a:p>
            <a:pPr>
              <a:defRPr/>
            </a:pPr>
            <a:endParaRPr lang="zh-CN" altLang="nl-NL"/>
          </a:p>
        </p:txBody>
      </p:sp>
    </p:spTree>
    <p:extLst>
      <p:ext uri="{BB962C8B-B14F-4D97-AF65-F5344CB8AC3E}">
        <p14:creationId xmlns:p14="http://schemas.microsoft.com/office/powerpoint/2010/main" val="286524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
            <a:ext cx="8713092" cy="980728"/>
          </a:xfrm>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buFont typeface="Wingdings" pitchFamily="2" charset="2"/>
              <a:buChar char="Ø"/>
              <a:defRPr sz="3200"/>
            </a:lvl1pPr>
            <a:lvl2pPr>
              <a:buFont typeface="Wingdings" pitchFamily="2" charset="2"/>
              <a:buChar char="ü"/>
              <a:defRPr sz="2800" baseline="0">
                <a:solidFill>
                  <a:schemeClr val="tx1"/>
                </a:solidFill>
              </a:defRPr>
            </a:lvl2pPr>
            <a:lvl3pPr>
              <a:defRPr sz="2400"/>
            </a:lvl3pPr>
            <a:lvl4pPr>
              <a:defRPr sz="20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3"/>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117986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863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a:ln/>
        </p:spPr>
        <p:txBody>
          <a:bodyPr/>
          <a:lstStyle>
            <a:lvl1pPr>
              <a:defRPr/>
            </a:lvl1pPr>
          </a:lstStyle>
          <a:p>
            <a:pPr>
              <a:defRPr/>
            </a:pPr>
            <a:fld id="{73C3FF17-37C6-564B-953E-9E056061E2D5}" type="datetime1">
              <a:rPr lang="zh-CN" altLang="en-US"/>
              <a:pPr>
                <a:defRPr/>
              </a:pPr>
              <a:t>2024/5/26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E1F683F-6DAA-B240-BCF4-C3D4C1EE531D}" type="slidenum">
              <a:rPr lang="zh-CN" altLang="en-US"/>
              <a:pPr>
                <a:defRPr/>
              </a:pPr>
              <a:t>‹#›</a:t>
            </a:fld>
            <a:endParaRPr lang="en-US" altLang="zh-CN"/>
          </a:p>
        </p:txBody>
      </p:sp>
    </p:spTree>
    <p:extLst>
      <p:ext uri="{BB962C8B-B14F-4D97-AF65-F5344CB8AC3E}">
        <p14:creationId xmlns:p14="http://schemas.microsoft.com/office/powerpoint/2010/main" val="257783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3"/>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19208800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908050"/>
            <a:ext cx="4114800" cy="534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8050"/>
            <a:ext cx="4114800" cy="534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32322617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23048497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2"/>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32556630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36366317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4"/>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22032948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4"/>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24157400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3"/>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28536508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8288" y="0"/>
            <a:ext cx="2144712" cy="6248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0"/>
            <a:ext cx="6286500" cy="6248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3"/>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40439252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3" name="表格占位符 2"/>
          <p:cNvSpPr>
            <a:spLocks noGrp="1"/>
          </p:cNvSpPr>
          <p:nvPr>
            <p:ph type="tbl" idx="1"/>
          </p:nvPr>
        </p:nvSpPr>
        <p:spPr>
          <a:xfrm>
            <a:off x="381000" y="908050"/>
            <a:ext cx="8382000" cy="5340350"/>
          </a:xfrm>
        </p:spPr>
        <p:txBody>
          <a:bodyPr/>
          <a:lstStyle/>
          <a:p>
            <a:pPr lvl="0"/>
            <a:r>
              <a:rPr lang="zh-CN" altLang="en-US" noProof="0"/>
              <a:t>单击图标添加表格</a:t>
            </a:r>
          </a:p>
        </p:txBody>
      </p:sp>
      <p:sp>
        <p:nvSpPr>
          <p:cNvPr id="4" name="矩形 3"/>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3614089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a:ln/>
        </p:spPr>
        <p:txBody>
          <a:bodyPr/>
          <a:lstStyle>
            <a:lvl1pPr>
              <a:defRPr/>
            </a:lvl1pPr>
          </a:lstStyle>
          <a:p>
            <a:pPr>
              <a:defRPr/>
            </a:pPr>
            <a:fld id="{C571C6A9-A7A4-F545-808D-806FBD7F9AA7}" type="datetime1">
              <a:rPr lang="zh-CN" altLang="en-US"/>
              <a:pPr>
                <a:defRPr/>
              </a:pPr>
              <a:t>2024/5/26</a:t>
            </a:fld>
            <a:endParaRPr lang="en-US" altLang="zh-CN"/>
          </a:p>
        </p:txBody>
      </p:sp>
      <p:sp>
        <p:nvSpPr>
          <p:cNvPr id="8"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761F0AA-5BD5-2742-8CA2-6D5C703B29C0}" type="slidenum">
              <a:rPr lang="zh-CN" altLang="en-US"/>
              <a:pPr>
                <a:defRPr/>
              </a:pPr>
              <a:t>‹#›</a:t>
            </a:fld>
            <a:endParaRPr lang="en-US" altLang="zh-CN"/>
          </a:p>
        </p:txBody>
      </p:sp>
    </p:spTree>
    <p:extLst>
      <p:ext uri="{BB962C8B-B14F-4D97-AF65-F5344CB8AC3E}">
        <p14:creationId xmlns:p14="http://schemas.microsoft.com/office/powerpoint/2010/main" val="10872726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381000" y="908050"/>
            <a:ext cx="4114800" cy="53403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8050"/>
            <a:ext cx="4114800" cy="53403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p:cNvSpPr/>
          <p:nvPr userDrawn="1"/>
        </p:nvSpPr>
        <p:spPr bwMode="auto">
          <a:xfrm>
            <a:off x="5076372" y="6669151"/>
            <a:ext cx="3231654" cy="169277"/>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Arial" pitchFamily="34" charset="0"/>
                <a:ea typeface="宋体" pitchFamily="2" charset="-122"/>
              </a:rPr>
              <a:t>                                  首都师范大学信息工程学院      </a:t>
            </a:r>
          </a:p>
        </p:txBody>
      </p:sp>
    </p:spTree>
    <p:extLst>
      <p:ext uri="{BB962C8B-B14F-4D97-AF65-F5344CB8AC3E}">
        <p14:creationId xmlns:p14="http://schemas.microsoft.com/office/powerpoint/2010/main" val="39329468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6" name="矩形 5"/>
          <p:cNvSpPr>
            <a:spLocks noChangeArrowheads="1"/>
          </p:cNvSpPr>
          <p:nvPr userDrawn="1"/>
        </p:nvSpPr>
        <p:spPr bwMode="auto">
          <a:xfrm>
            <a:off x="5216525" y="6656388"/>
            <a:ext cx="3133725" cy="201612"/>
          </a:xfrm>
          <a:prstGeom prst="rect">
            <a:avLst/>
          </a:prstGeom>
          <a:solidFill>
            <a:schemeClr val="bg1"/>
          </a:solidFill>
          <a:ln w="25400" algn="ctr">
            <a:solidFill>
              <a:schemeClr val="bg1"/>
            </a:solidFill>
            <a:round/>
            <a:headEnd/>
            <a:tailEnd/>
          </a:ln>
        </p:spPr>
        <p:txBody>
          <a:bodyPr wrap="none" lIns="0" tIns="0" rIns="0" bIns="0" anchor="ct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a:defRPr/>
            </a:pPr>
            <a:endParaRPr lang="zh-CN" altLang="en-US" sz="1800" b="1">
              <a:solidFill>
                <a:schemeClr val="bg1"/>
              </a:solidFill>
              <a:ea typeface="宋体" charset="-122"/>
            </a:endParaRPr>
          </a:p>
        </p:txBody>
      </p:sp>
      <p:sp>
        <p:nvSpPr>
          <p:cNvPr id="7" name="矩形 6"/>
          <p:cNvSpPr>
            <a:spLocks noChangeArrowheads="1"/>
          </p:cNvSpPr>
          <p:nvPr userDrawn="1"/>
        </p:nvSpPr>
        <p:spPr bwMode="auto">
          <a:xfrm>
            <a:off x="5148263" y="6669088"/>
            <a:ext cx="3232150"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a:defRPr/>
            </a:pPr>
            <a:r>
              <a:rPr lang="zh-CN" altLang="en-US" sz="1100">
                <a:ea typeface="宋体" charset="-122"/>
              </a:rPr>
              <a:t>                                  首都师范大学信息工程学院      </a:t>
            </a:r>
          </a:p>
        </p:txBody>
      </p:sp>
      <p:sp>
        <p:nvSpPr>
          <p:cNvPr id="4"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5" name="表格占位符 2"/>
          <p:cNvSpPr>
            <a:spLocks noGrp="1"/>
          </p:cNvSpPr>
          <p:nvPr>
            <p:ph type="tbl" idx="1"/>
          </p:nvPr>
        </p:nvSpPr>
        <p:spPr>
          <a:xfrm>
            <a:off x="381000" y="908050"/>
            <a:ext cx="8382000" cy="5340350"/>
          </a:xfrm>
        </p:spPr>
        <p:txBody>
          <a:bodyPr/>
          <a:lstStyle/>
          <a:p>
            <a:pPr lvl="0"/>
            <a:r>
              <a:rPr lang="zh-CN" altLang="en-US" noProof="0"/>
              <a:t>单击图标添加表格</a:t>
            </a:r>
          </a:p>
        </p:txBody>
      </p:sp>
    </p:spTree>
    <p:extLst>
      <p:ext uri="{BB962C8B-B14F-4D97-AF65-F5344CB8AC3E}">
        <p14:creationId xmlns:p14="http://schemas.microsoft.com/office/powerpoint/2010/main" val="38773641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2425148" y="1666941"/>
            <a:ext cx="6615034" cy="1656184"/>
          </a:xfrm>
        </p:spPr>
        <p:txBody>
          <a:bodyPr anchor="t" anchorCtr="0">
            <a:noAutofit/>
          </a:bodyPr>
          <a:lstStyle>
            <a:lvl1pPr algn="ctr">
              <a:defRPr sz="5400" b="1">
                <a:solidFill>
                  <a:srgbClr val="27378D"/>
                </a:solidFill>
                <a:latin typeface="微软雅黑 Light" panose="020B0502040204020203" pitchFamily="34" charset="-122"/>
                <a:ea typeface="微软雅黑 Light" panose="020B0502040204020203" pitchFamily="34" charset="-122"/>
                <a:cs typeface="Times New Roman" panose="02020603050405020304" pitchFamily="18" charset="0"/>
              </a:defRPr>
            </a:lvl1pPr>
          </a:lstStyle>
          <a:p>
            <a:r>
              <a:rPr kumimoji="0" lang="zh-CN" altLang="en-US" dirty="0"/>
              <a:t>单击此处编辑母版标题样式</a:t>
            </a:r>
            <a:endParaRPr kumimoji="0" lang="en-US" dirty="0"/>
          </a:p>
        </p:txBody>
      </p:sp>
      <p:sp>
        <p:nvSpPr>
          <p:cNvPr id="9" name="副标题 8"/>
          <p:cNvSpPr>
            <a:spLocks noGrp="1"/>
          </p:cNvSpPr>
          <p:nvPr>
            <p:ph type="subTitle" idx="1"/>
          </p:nvPr>
        </p:nvSpPr>
        <p:spPr>
          <a:xfrm>
            <a:off x="2618138" y="4636327"/>
            <a:ext cx="6229054" cy="1109464"/>
          </a:xfrm>
        </p:spPr>
        <p:txBody>
          <a:bodyPr>
            <a:normAutofit/>
          </a:bodyPr>
          <a:lstStyle>
            <a:lvl1pPr marL="0" indent="0" algn="ctr">
              <a:buNone/>
              <a:defRPr sz="2400">
                <a:solidFill>
                  <a:srgbClr val="27378D"/>
                </a:solidFill>
                <a:latin typeface="微软雅黑 Light" panose="020B0502040204020203" pitchFamily="34" charset="-122"/>
                <a:ea typeface="微软雅黑 Light" panose="020B0502040204020203" pitchFamily="34" charset="-122"/>
                <a:cs typeface="Times New Roman" panose="02020603050405020304" pitchFamily="18"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dirty="0"/>
              <a:t>单击此处编辑母版副标题样式</a:t>
            </a:r>
            <a:endParaRPr kumimoji="0" lang="en-US" altLang="zh-CN" dirty="0"/>
          </a:p>
          <a:p>
            <a:r>
              <a:rPr kumimoji="0" lang="en-US" altLang="zh-CN" dirty="0" err="1"/>
              <a:t>xxxxx</a:t>
            </a:r>
            <a:endParaRPr kumimoji="0" lang="en-US" dirty="0"/>
          </a:p>
        </p:txBody>
      </p:sp>
    </p:spTree>
    <p:extLst>
      <p:ext uri="{BB962C8B-B14F-4D97-AF65-F5344CB8AC3E}">
        <p14:creationId xmlns:p14="http://schemas.microsoft.com/office/powerpoint/2010/main" val="131608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空白">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A9D84EE0-2932-7642-B30A-EA696CDAE6C9}"/>
              </a:ext>
            </a:extLst>
          </p:cNvPr>
          <p:cNvSpPr>
            <a:spLocks noGrp="1"/>
          </p:cNvSpPr>
          <p:nvPr>
            <p:ph type="title"/>
          </p:nvPr>
        </p:nvSpPr>
        <p:spPr>
          <a:xfrm>
            <a:off x="831181" y="2842558"/>
            <a:ext cx="4432070" cy="828328"/>
          </a:xfrm>
        </p:spPr>
        <p:txBody>
          <a:bodyPr>
            <a:normAutofit/>
          </a:bodyPr>
          <a:lstStyle>
            <a:lvl1pPr>
              <a:defRPr sz="4800">
                <a:solidFill>
                  <a:srgbClr val="27378D"/>
                </a:solidFill>
              </a:defRPr>
            </a:lvl1pPr>
          </a:lstStyle>
          <a:p>
            <a:r>
              <a:rPr kumimoji="1" lang="zh-CN" altLang="en-US" dirty="0"/>
              <a:t>单击此处编辑</a:t>
            </a:r>
          </a:p>
        </p:txBody>
      </p:sp>
      <p:pic>
        <p:nvPicPr>
          <p:cNvPr id="5" name="图片 4">
            <a:extLst>
              <a:ext uri="{FF2B5EF4-FFF2-40B4-BE49-F238E27FC236}">
                <a16:creationId xmlns:a16="http://schemas.microsoft.com/office/drawing/2014/main" id="{2EB43598-35DC-AC49-93E5-3235FDBE41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6643827" y="-307370"/>
            <a:ext cx="2500173" cy="7472739"/>
          </a:xfrm>
          <a:prstGeom prst="rect">
            <a:avLst/>
          </a:prstGeom>
        </p:spPr>
      </p:pic>
    </p:spTree>
    <p:extLst>
      <p:ext uri="{BB962C8B-B14F-4D97-AF65-F5344CB8AC3E}">
        <p14:creationId xmlns:p14="http://schemas.microsoft.com/office/powerpoint/2010/main" val="2352255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8" name="内容占位符 7"/>
          <p:cNvSpPr>
            <a:spLocks noGrp="1"/>
          </p:cNvSpPr>
          <p:nvPr>
            <p:ph sz="quarter" idx="1"/>
          </p:nvPr>
        </p:nvSpPr>
        <p:spPr>
          <a:xfrm>
            <a:off x="251520" y="877361"/>
            <a:ext cx="8640960" cy="5414075"/>
          </a:xfrm>
        </p:spPr>
        <p:txBody>
          <a:bodyPr/>
          <a:lstStyle>
            <a:lvl1pPr>
              <a:lnSpc>
                <a:spcPct val="150000"/>
              </a:lnSpc>
              <a:defRPr sz="2600">
                <a:latin typeface="微软雅黑 Light" panose="020B0502040204020203" pitchFamily="34" charset="-122"/>
                <a:ea typeface="微软雅黑 Light" panose="020B0502040204020203" pitchFamily="34" charset="-122"/>
                <a:cs typeface="Times New Roman" panose="02020603050405020304" pitchFamily="18" charset="0"/>
              </a:defRPr>
            </a:lvl1pPr>
            <a:lvl2pPr>
              <a:lnSpc>
                <a:spcPct val="150000"/>
              </a:lnSpc>
              <a:defRPr sz="2300">
                <a:latin typeface="微软雅黑 Light" panose="020B0502040204020203" pitchFamily="34" charset="-122"/>
                <a:ea typeface="微软雅黑 Light" panose="020B0502040204020203" pitchFamily="34" charset="-122"/>
                <a:cs typeface="Times New Roman" panose="02020603050405020304" pitchFamily="18" charset="0"/>
              </a:defRPr>
            </a:lvl2pPr>
            <a:lvl3pPr>
              <a:lnSpc>
                <a:spcPct val="150000"/>
              </a:lnSpc>
              <a:defRPr>
                <a:latin typeface="微软雅黑 Light" panose="020B0502040204020203" pitchFamily="34" charset="-122"/>
                <a:ea typeface="微软雅黑 Light" panose="020B0502040204020203" pitchFamily="34" charset="-122"/>
                <a:cs typeface="Times New Roman" panose="02020603050405020304" pitchFamily="18" charset="0"/>
              </a:defRPr>
            </a:lvl3pPr>
            <a:lvl4pPr>
              <a:lnSpc>
                <a:spcPct val="150000"/>
              </a:lnSpc>
              <a:defRPr>
                <a:latin typeface="微软雅黑 Light" panose="020B0502040204020203" pitchFamily="34" charset="-122"/>
                <a:ea typeface="微软雅黑 Light" panose="020B0502040204020203" pitchFamily="34" charset="-122"/>
                <a:cs typeface="Times New Roman" panose="02020603050405020304" pitchFamily="18" charset="0"/>
              </a:defRPr>
            </a:lvl4pPr>
            <a:lvl5pPr marL="1143000" marR="0" indent="0" algn="l" defTabSz="914400" rtl="0" eaLnBrk="1" fontAlgn="auto" latinLnBrk="0" hangingPunct="1">
              <a:lnSpc>
                <a:spcPct val="150000"/>
              </a:lnSpc>
              <a:spcBef>
                <a:spcPts val="300"/>
              </a:spcBef>
              <a:spcAft>
                <a:spcPts val="0"/>
              </a:spcAft>
              <a:buClr>
                <a:schemeClr val="accent2"/>
              </a:buClr>
              <a:buSzPct val="70000"/>
              <a:buFont typeface="Wingdings" panose="05000000000000000000"/>
              <a:buNone/>
              <a:tabLst/>
              <a:defRPr>
                <a:latin typeface="微软雅黑 Light" panose="020B0502040204020203" pitchFamily="34" charset="-122"/>
                <a:ea typeface="微软雅黑 Light" panose="020B0502040204020203" pitchFamily="34" charset="-122"/>
                <a:cs typeface="Times New Roman" panose="02020603050405020304" pitchFamily="18" charset="0"/>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marL="1371600" marR="0" lvl="4" indent="-228600" algn="l" defTabSz="914400" rtl="0" eaLnBrk="1" fontAlgn="auto" latinLnBrk="0" hangingPunct="1">
              <a:lnSpc>
                <a:spcPct val="150000"/>
              </a:lnSpc>
              <a:spcBef>
                <a:spcPts val="300"/>
              </a:spcBef>
              <a:spcAft>
                <a:spcPts val="0"/>
              </a:spcAft>
              <a:buClr>
                <a:schemeClr val="accent2"/>
              </a:buClr>
              <a:buSzPct val="70000"/>
              <a:buFont typeface="Wingdings" panose="05000000000000000000"/>
              <a:buChar char=""/>
              <a:tabLst/>
              <a:defRPr/>
            </a:pPr>
            <a:r>
              <a:rPr lang="zh-CN" altLang="en-US" dirty="0"/>
              <a:t>第五级</a:t>
            </a:r>
            <a:endParaRPr kumimoji="0" lang="en-US" dirty="0"/>
          </a:p>
        </p:txBody>
      </p:sp>
      <p:sp>
        <p:nvSpPr>
          <p:cNvPr id="4" name="灯片编号占位符 3">
            <a:extLst>
              <a:ext uri="{FF2B5EF4-FFF2-40B4-BE49-F238E27FC236}">
                <a16:creationId xmlns:a16="http://schemas.microsoft.com/office/drawing/2014/main" id="{2C1A7591-D9BB-EA42-A096-592F7F9B007C}"/>
              </a:ext>
            </a:extLst>
          </p:cNvPr>
          <p:cNvSpPr>
            <a:spLocks noGrp="1"/>
          </p:cNvSpPr>
          <p:nvPr>
            <p:ph type="sldNum" sz="quarter" idx="10"/>
          </p:nvPr>
        </p:nvSpPr>
        <p:spPr>
          <a:xfrm>
            <a:off x="7981950" y="6502523"/>
            <a:ext cx="1162050" cy="360000"/>
          </a:xfrm>
          <a:prstGeom prst="rect">
            <a:avLst/>
          </a:prstGeom>
        </p:spPr>
        <p:txBody>
          <a:bodyPr anchor="ctr" anchorCtr="0"/>
          <a:lstStyle>
            <a:lvl1pPr>
              <a:defRPr sz="1400" b="1">
                <a:solidFill>
                  <a:schemeClr val="bg1"/>
                </a:solidFill>
              </a:defRPr>
            </a:lvl1pPr>
          </a:lstStyle>
          <a:p>
            <a:fld id="{0E831D53-68B1-6D4E-B245-7C7541D78C02}" type="slidenum">
              <a:rPr lang="zh-CN" altLang="en-US" smtClean="0"/>
              <a:pPr/>
              <a:t>‹#›</a:t>
            </a:fld>
            <a:endParaRPr lang="en-US" altLang="zh-CN" dirty="0"/>
          </a:p>
        </p:txBody>
      </p:sp>
      <p:sp>
        <p:nvSpPr>
          <p:cNvPr id="10" name="Slide Number Placeholder 3">
            <a:extLst>
              <a:ext uri="{FF2B5EF4-FFF2-40B4-BE49-F238E27FC236}">
                <a16:creationId xmlns:a16="http://schemas.microsoft.com/office/drawing/2014/main" id="{32DAA926-94CC-7548-A1F1-46C7390636A9}"/>
              </a:ext>
            </a:extLst>
          </p:cNvPr>
          <p:cNvSpPr txBox="1">
            <a:spLocks/>
          </p:cNvSpPr>
          <p:nvPr userDrawn="1"/>
        </p:nvSpPr>
        <p:spPr>
          <a:xfrm>
            <a:off x="2301798" y="6485084"/>
            <a:ext cx="4701169" cy="342561"/>
          </a:xfrm>
          <a:prstGeom prst="rect">
            <a:avLst/>
          </a:prstGeom>
        </p:spPr>
        <p:txBody>
          <a:bodyPr anchor="ctr" anchorCtr="0"/>
          <a:lstStyle>
            <a:defPPr>
              <a:defRPr lang="zh-CN"/>
            </a:defPPr>
            <a:lvl1pPr marL="0" algn="ctr"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altLang="zh-CN" sz="1400" b="1" kern="1200" dirty="0">
              <a:solidFill>
                <a:schemeClr val="bg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804D309A-768E-A747-8336-8AB94C59FA8C}"/>
              </a:ext>
            </a:extLst>
          </p:cNvPr>
          <p:cNvSpPr>
            <a:spLocks noGrp="1"/>
          </p:cNvSpPr>
          <p:nvPr>
            <p:ph type="title"/>
          </p:nvPr>
        </p:nvSpPr>
        <p:spPr/>
        <p:txBody>
          <a:bodyPr/>
          <a:lstStyle/>
          <a:p>
            <a:r>
              <a:rPr kumimoji="1" lang="zh-CN" altLang="en-US"/>
              <a:t>单击此处编辑母版标题样式</a:t>
            </a:r>
          </a:p>
        </p:txBody>
      </p:sp>
      <p:sp>
        <p:nvSpPr>
          <p:cNvPr id="2" name="Rectangle 8">
            <a:extLst>
              <a:ext uri="{FF2B5EF4-FFF2-40B4-BE49-F238E27FC236}">
                <a16:creationId xmlns:a16="http://schemas.microsoft.com/office/drawing/2014/main" id="{2EC6774E-AE44-9D7D-CC9C-C4AB41EDD54D}"/>
              </a:ext>
            </a:extLst>
          </p:cNvPr>
          <p:cNvSpPr>
            <a:spLocks noChangeArrowheads="1"/>
          </p:cNvSpPr>
          <p:nvPr userDrawn="1"/>
        </p:nvSpPr>
        <p:spPr bwMode="auto">
          <a:xfrm>
            <a:off x="8548688" y="6699250"/>
            <a:ext cx="309562" cy="158750"/>
          </a:xfrm>
          <a:prstGeom prst="rect">
            <a:avLst/>
          </a:prstGeom>
          <a:noFill/>
          <a:ln>
            <a:noFill/>
          </a:ln>
        </p:spPr>
        <p:txBody>
          <a:bodyPr lIns="0" tIns="0" rIns="0" bIns="0"/>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defRPr/>
            </a:pPr>
            <a:fld id="{B43BAF2D-8457-4358-8C3D-2DF12F5F1897}" type="slidenum">
              <a:rPr kumimoji="1" lang="en-GB" altLang="zh-CN" sz="1000" smtClean="0">
                <a:solidFill>
                  <a:srgbClr val="000000"/>
                </a:solidFill>
                <a:ea typeface="宋体" panose="02010600030101010101" pitchFamily="2" charset="-122"/>
              </a:rPr>
              <a:pPr>
                <a:defRPr/>
              </a:pPr>
              <a:t>‹#›</a:t>
            </a:fld>
            <a:endParaRPr kumimoji="1" lang="en-GB" altLang="zh-CN" sz="1000">
              <a:solidFill>
                <a:srgbClr val="000000"/>
              </a:solidFill>
              <a:ea typeface="宋体" panose="02010600030101010101" pitchFamily="2" charset="-122"/>
            </a:endParaRPr>
          </a:p>
        </p:txBody>
      </p:sp>
    </p:spTree>
    <p:extLst>
      <p:ext uri="{BB962C8B-B14F-4D97-AF65-F5344CB8AC3E}">
        <p14:creationId xmlns:p14="http://schemas.microsoft.com/office/powerpoint/2010/main" val="29596313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空白">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A9D84EE0-2932-7642-B30A-EA696CDAE6C9}"/>
              </a:ext>
            </a:extLst>
          </p:cNvPr>
          <p:cNvSpPr>
            <a:spLocks noGrp="1"/>
          </p:cNvSpPr>
          <p:nvPr>
            <p:ph type="title"/>
          </p:nvPr>
        </p:nvSpPr>
        <p:spPr>
          <a:xfrm>
            <a:off x="2822713" y="2710036"/>
            <a:ext cx="4432070" cy="828328"/>
          </a:xfrm>
        </p:spPr>
        <p:txBody>
          <a:bodyPr>
            <a:normAutofit/>
          </a:bodyPr>
          <a:lstStyle>
            <a:lvl1pPr>
              <a:defRPr sz="4800">
                <a:solidFill>
                  <a:srgbClr val="27378D"/>
                </a:solidFill>
              </a:defRPr>
            </a:lvl1pPr>
          </a:lstStyle>
          <a:p>
            <a:r>
              <a:rPr kumimoji="1" lang="zh-CN" altLang="en-US" dirty="0"/>
              <a:t>单击此处编辑</a:t>
            </a:r>
          </a:p>
        </p:txBody>
      </p:sp>
    </p:spTree>
    <p:extLst>
      <p:ext uri="{BB962C8B-B14F-4D97-AF65-F5344CB8AC3E}">
        <p14:creationId xmlns:p14="http://schemas.microsoft.com/office/powerpoint/2010/main" val="33308790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4"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5" name="表格占位符 2"/>
          <p:cNvSpPr>
            <a:spLocks noGrp="1"/>
          </p:cNvSpPr>
          <p:nvPr>
            <p:ph type="tbl" idx="1"/>
          </p:nvPr>
        </p:nvSpPr>
        <p:spPr>
          <a:xfrm>
            <a:off x="381000" y="908050"/>
            <a:ext cx="8382000" cy="5340350"/>
          </a:xfrm>
        </p:spPr>
        <p:txBody>
          <a:bodyPr/>
          <a:lstStyle/>
          <a:p>
            <a:pPr lvl="0"/>
            <a:r>
              <a:rPr lang="zh-CN" altLang="en-US" noProof="0"/>
              <a:t>单击图标添加表格</a:t>
            </a:r>
          </a:p>
        </p:txBody>
      </p:sp>
      <p:sp>
        <p:nvSpPr>
          <p:cNvPr id="6" name="Slide Number Placeholder 5">
            <a:extLst>
              <a:ext uri="{FF2B5EF4-FFF2-40B4-BE49-F238E27FC236}">
                <a16:creationId xmlns:a16="http://schemas.microsoft.com/office/drawing/2014/main" id="{6CC346D1-D9B9-6C10-7B9A-D066900327E5}"/>
              </a:ext>
            </a:extLst>
          </p:cNvPr>
          <p:cNvSpPr>
            <a:spLocks noGrp="1"/>
          </p:cNvSpPr>
          <p:nvPr>
            <p:ph type="sldNum" sz="quarter" idx="4"/>
          </p:nvPr>
        </p:nvSpPr>
        <p:spPr>
          <a:xfrm>
            <a:off x="7981200" y="6501600"/>
            <a:ext cx="1162050" cy="365125"/>
          </a:xfrm>
          <a:prstGeom prst="rect">
            <a:avLst/>
          </a:prstGeom>
        </p:spPr>
        <p:txBody>
          <a:bodyPr/>
          <a:lstStyle>
            <a:lvl1pPr algn="ctr">
              <a:defRPr sz="1200">
                <a:latin typeface="微软雅黑 Light" panose="020B0502040204020203" pitchFamily="34" charset="-122"/>
                <a:ea typeface="微软雅黑 Light" panose="020B0502040204020203" pitchFamily="34" charset="-122"/>
                <a:cs typeface="Times New Roman" panose="02020603050405020304" pitchFamily="18" charset="0"/>
              </a:defRPr>
            </a:lvl1pPr>
          </a:lstStyle>
          <a:p>
            <a:fld id="{F7B54BD4-5486-4A33-9B83-769ED7785D49}" type="slidenum">
              <a:rPr lang="zh-CN" altLang="en-US" smtClean="0"/>
              <a:t>‹#›</a:t>
            </a:fld>
            <a:endParaRPr lang="en-US" altLang="zh-CN" dirty="0"/>
          </a:p>
        </p:txBody>
      </p:sp>
    </p:spTree>
    <p:extLst>
      <p:ext uri="{BB962C8B-B14F-4D97-AF65-F5344CB8AC3E}">
        <p14:creationId xmlns:p14="http://schemas.microsoft.com/office/powerpoint/2010/main" val="3927327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3A072C4-EA63-C68E-2EA1-EDC0CE4FF081}"/>
              </a:ext>
            </a:extLst>
          </p:cNvPr>
          <p:cNvSpPr txBox="1"/>
          <p:nvPr userDrawn="1"/>
        </p:nvSpPr>
        <p:spPr>
          <a:xfrm>
            <a:off x="8745538" y="6596181"/>
            <a:ext cx="398462" cy="276999"/>
          </a:xfrm>
          <a:prstGeom prst="rect">
            <a:avLst/>
          </a:prstGeom>
          <a:noFill/>
        </p:spPr>
        <p:txBody>
          <a:bodyPr wrap="square" rtlCol="0">
            <a:spAutoFit/>
          </a:bodyPr>
          <a:lstStyle/>
          <a:p>
            <a:pPr algn="r"/>
            <a:fld id="{9D5DDDD3-C332-A945-9BDF-EED4CE18B1F9}" type="slidenum">
              <a:rPr kumimoji="1" lang="zh-CN" altLang="en-US" sz="1200" smtClean="0">
                <a:solidFill>
                  <a:schemeClr val="tx1">
                    <a:lumMod val="50000"/>
                    <a:lumOff val="50000"/>
                  </a:schemeClr>
                </a:solidFill>
                <a:latin typeface="Microsoft YaHei" panose="020B0503020204020204" pitchFamily="34" charset="-122"/>
                <a:ea typeface="Microsoft YaHei" panose="020B0503020204020204" pitchFamily="34" charset="-122"/>
              </a:rPr>
              <a:pPr algn="r"/>
              <a:t>‹#›</a:t>
            </a:fld>
            <a:endParaRPr kumimoji="1"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任意多边形: 形状 1">
            <a:extLst>
              <a:ext uri="{FF2B5EF4-FFF2-40B4-BE49-F238E27FC236}">
                <a16:creationId xmlns:a16="http://schemas.microsoft.com/office/drawing/2014/main" id="{C8A69D61-E254-4137-4AEA-ED8B371575A5}"/>
              </a:ext>
            </a:extLst>
          </p:cNvPr>
          <p:cNvSpPr/>
          <p:nvPr userDrawn="1"/>
        </p:nvSpPr>
        <p:spPr>
          <a:xfrm>
            <a:off x="0" y="193441"/>
            <a:ext cx="228600" cy="404919"/>
          </a:xfrm>
          <a:custGeom>
            <a:avLst/>
            <a:gdLst>
              <a:gd name="connsiteX0" fmla="*/ 52969 w 145241"/>
              <a:gd name="connsiteY0" fmla="*/ 41738 h 268208"/>
              <a:gd name="connsiteX1" fmla="*/ 41925 w 145241"/>
              <a:gd name="connsiteY1" fmla="*/ 52781 h 268208"/>
              <a:gd name="connsiteX2" fmla="*/ 30882 w 145241"/>
              <a:gd name="connsiteY2" fmla="*/ 41738 h 268208"/>
              <a:gd name="connsiteX3" fmla="*/ 41925 w 145241"/>
              <a:gd name="connsiteY3" fmla="*/ 30695 h 268208"/>
              <a:gd name="connsiteX4" fmla="*/ 52969 w 145241"/>
              <a:gd name="connsiteY4" fmla="*/ 41738 h 268208"/>
              <a:gd name="connsiteX5" fmla="*/ 41925 w 145241"/>
              <a:gd name="connsiteY5" fmla="*/ 61391 h 268208"/>
              <a:gd name="connsiteX6" fmla="*/ 30882 w 145241"/>
              <a:gd name="connsiteY6" fmla="*/ 72433 h 268208"/>
              <a:gd name="connsiteX7" fmla="*/ 41925 w 145241"/>
              <a:gd name="connsiteY7" fmla="*/ 83476 h 268208"/>
              <a:gd name="connsiteX8" fmla="*/ 52969 w 145241"/>
              <a:gd name="connsiteY8" fmla="*/ 72433 h 268208"/>
              <a:gd name="connsiteX9" fmla="*/ 41925 w 145241"/>
              <a:gd name="connsiteY9" fmla="*/ 61391 h 268208"/>
              <a:gd name="connsiteX10" fmla="*/ 41925 w 145241"/>
              <a:gd name="connsiteY10" fmla="*/ 92273 h 268208"/>
              <a:gd name="connsiteX11" fmla="*/ 30882 w 145241"/>
              <a:gd name="connsiteY11" fmla="*/ 103316 h 268208"/>
              <a:gd name="connsiteX12" fmla="*/ 41925 w 145241"/>
              <a:gd name="connsiteY12" fmla="*/ 114359 h 268208"/>
              <a:gd name="connsiteX13" fmla="*/ 52969 w 145241"/>
              <a:gd name="connsiteY13" fmla="*/ 103316 h 268208"/>
              <a:gd name="connsiteX14" fmla="*/ 41925 w 145241"/>
              <a:gd name="connsiteY14" fmla="*/ 92273 h 268208"/>
              <a:gd name="connsiteX15" fmla="*/ 41925 w 145241"/>
              <a:gd name="connsiteY15" fmla="*/ 122968 h 268208"/>
              <a:gd name="connsiteX16" fmla="*/ 30882 w 145241"/>
              <a:gd name="connsiteY16" fmla="*/ 134011 h 268208"/>
              <a:gd name="connsiteX17" fmla="*/ 41925 w 145241"/>
              <a:gd name="connsiteY17" fmla="*/ 145054 h 268208"/>
              <a:gd name="connsiteX18" fmla="*/ 52969 w 145241"/>
              <a:gd name="connsiteY18" fmla="*/ 134011 h 268208"/>
              <a:gd name="connsiteX19" fmla="*/ 41925 w 145241"/>
              <a:gd name="connsiteY19" fmla="*/ 122968 h 268208"/>
              <a:gd name="connsiteX20" fmla="*/ 41925 w 145241"/>
              <a:gd name="connsiteY20" fmla="*/ 153663 h 268208"/>
              <a:gd name="connsiteX21" fmla="*/ 30882 w 145241"/>
              <a:gd name="connsiteY21" fmla="*/ 164706 h 268208"/>
              <a:gd name="connsiteX22" fmla="*/ 41925 w 145241"/>
              <a:gd name="connsiteY22" fmla="*/ 175749 h 268208"/>
              <a:gd name="connsiteX23" fmla="*/ 52969 w 145241"/>
              <a:gd name="connsiteY23" fmla="*/ 164706 h 268208"/>
              <a:gd name="connsiteX24" fmla="*/ 41925 w 145241"/>
              <a:gd name="connsiteY24" fmla="*/ 153663 h 268208"/>
              <a:gd name="connsiteX25" fmla="*/ 41925 w 145241"/>
              <a:gd name="connsiteY25" fmla="*/ 184546 h 268208"/>
              <a:gd name="connsiteX26" fmla="*/ 30882 w 145241"/>
              <a:gd name="connsiteY26" fmla="*/ 195589 h 268208"/>
              <a:gd name="connsiteX27" fmla="*/ 41925 w 145241"/>
              <a:gd name="connsiteY27" fmla="*/ 206631 h 268208"/>
              <a:gd name="connsiteX28" fmla="*/ 52969 w 145241"/>
              <a:gd name="connsiteY28" fmla="*/ 195589 h 268208"/>
              <a:gd name="connsiteX29" fmla="*/ 41925 w 145241"/>
              <a:gd name="connsiteY29" fmla="*/ 184546 h 268208"/>
              <a:gd name="connsiteX30" fmla="*/ 41925 w 145241"/>
              <a:gd name="connsiteY30" fmla="*/ 215241 h 268208"/>
              <a:gd name="connsiteX31" fmla="*/ 30882 w 145241"/>
              <a:gd name="connsiteY31" fmla="*/ 226284 h 268208"/>
              <a:gd name="connsiteX32" fmla="*/ 41925 w 145241"/>
              <a:gd name="connsiteY32" fmla="*/ 237327 h 268208"/>
              <a:gd name="connsiteX33" fmla="*/ 52969 w 145241"/>
              <a:gd name="connsiteY33" fmla="*/ 226284 h 268208"/>
              <a:gd name="connsiteX34" fmla="*/ 41925 w 145241"/>
              <a:gd name="connsiteY34" fmla="*/ 215241 h 268208"/>
              <a:gd name="connsiteX35" fmla="*/ 11043 w 145241"/>
              <a:gd name="connsiteY35" fmla="*/ 30695 h 268208"/>
              <a:gd name="connsiteX36" fmla="*/ 0 w 145241"/>
              <a:gd name="connsiteY36" fmla="*/ 41738 h 268208"/>
              <a:gd name="connsiteX37" fmla="*/ 11043 w 145241"/>
              <a:gd name="connsiteY37" fmla="*/ 52781 h 268208"/>
              <a:gd name="connsiteX38" fmla="*/ 22086 w 145241"/>
              <a:gd name="connsiteY38" fmla="*/ 41738 h 268208"/>
              <a:gd name="connsiteX39" fmla="*/ 11043 w 145241"/>
              <a:gd name="connsiteY39" fmla="*/ 30695 h 268208"/>
              <a:gd name="connsiteX40" fmla="*/ 11043 w 145241"/>
              <a:gd name="connsiteY40" fmla="*/ 0 h 268208"/>
              <a:gd name="connsiteX41" fmla="*/ 0 w 145241"/>
              <a:gd name="connsiteY41" fmla="*/ 11043 h 268208"/>
              <a:gd name="connsiteX42" fmla="*/ 11043 w 145241"/>
              <a:gd name="connsiteY42" fmla="*/ 22086 h 268208"/>
              <a:gd name="connsiteX43" fmla="*/ 22086 w 145241"/>
              <a:gd name="connsiteY43" fmla="*/ 11043 h 268208"/>
              <a:gd name="connsiteX44" fmla="*/ 11043 w 145241"/>
              <a:gd name="connsiteY44" fmla="*/ 0 h 268208"/>
              <a:gd name="connsiteX45" fmla="*/ 11043 w 145241"/>
              <a:gd name="connsiteY45" fmla="*/ 61391 h 268208"/>
              <a:gd name="connsiteX46" fmla="*/ 0 w 145241"/>
              <a:gd name="connsiteY46" fmla="*/ 72433 h 268208"/>
              <a:gd name="connsiteX47" fmla="*/ 11043 w 145241"/>
              <a:gd name="connsiteY47" fmla="*/ 83476 h 268208"/>
              <a:gd name="connsiteX48" fmla="*/ 22086 w 145241"/>
              <a:gd name="connsiteY48" fmla="*/ 72433 h 268208"/>
              <a:gd name="connsiteX49" fmla="*/ 11043 w 145241"/>
              <a:gd name="connsiteY49" fmla="*/ 61391 h 268208"/>
              <a:gd name="connsiteX50" fmla="*/ 11043 w 145241"/>
              <a:gd name="connsiteY50" fmla="*/ 92273 h 268208"/>
              <a:gd name="connsiteX51" fmla="*/ 0 w 145241"/>
              <a:gd name="connsiteY51" fmla="*/ 103316 h 268208"/>
              <a:gd name="connsiteX52" fmla="*/ 11043 w 145241"/>
              <a:gd name="connsiteY52" fmla="*/ 114359 h 268208"/>
              <a:gd name="connsiteX53" fmla="*/ 22086 w 145241"/>
              <a:gd name="connsiteY53" fmla="*/ 103316 h 268208"/>
              <a:gd name="connsiteX54" fmla="*/ 11043 w 145241"/>
              <a:gd name="connsiteY54" fmla="*/ 92273 h 268208"/>
              <a:gd name="connsiteX55" fmla="*/ 11043 w 145241"/>
              <a:gd name="connsiteY55" fmla="*/ 122968 h 268208"/>
              <a:gd name="connsiteX56" fmla="*/ 0 w 145241"/>
              <a:gd name="connsiteY56" fmla="*/ 134011 h 268208"/>
              <a:gd name="connsiteX57" fmla="*/ 11043 w 145241"/>
              <a:gd name="connsiteY57" fmla="*/ 145054 h 268208"/>
              <a:gd name="connsiteX58" fmla="*/ 22086 w 145241"/>
              <a:gd name="connsiteY58" fmla="*/ 134011 h 268208"/>
              <a:gd name="connsiteX59" fmla="*/ 11043 w 145241"/>
              <a:gd name="connsiteY59" fmla="*/ 122968 h 268208"/>
              <a:gd name="connsiteX60" fmla="*/ 11043 w 145241"/>
              <a:gd name="connsiteY60" fmla="*/ 153663 h 268208"/>
              <a:gd name="connsiteX61" fmla="*/ 0 w 145241"/>
              <a:gd name="connsiteY61" fmla="*/ 164706 h 268208"/>
              <a:gd name="connsiteX62" fmla="*/ 11043 w 145241"/>
              <a:gd name="connsiteY62" fmla="*/ 175749 h 268208"/>
              <a:gd name="connsiteX63" fmla="*/ 22086 w 145241"/>
              <a:gd name="connsiteY63" fmla="*/ 164706 h 268208"/>
              <a:gd name="connsiteX64" fmla="*/ 11043 w 145241"/>
              <a:gd name="connsiteY64" fmla="*/ 153663 h 268208"/>
              <a:gd name="connsiteX65" fmla="*/ 11043 w 145241"/>
              <a:gd name="connsiteY65" fmla="*/ 184546 h 268208"/>
              <a:gd name="connsiteX66" fmla="*/ 0 w 145241"/>
              <a:gd name="connsiteY66" fmla="*/ 195589 h 268208"/>
              <a:gd name="connsiteX67" fmla="*/ 11043 w 145241"/>
              <a:gd name="connsiteY67" fmla="*/ 206631 h 268208"/>
              <a:gd name="connsiteX68" fmla="*/ 22086 w 145241"/>
              <a:gd name="connsiteY68" fmla="*/ 195589 h 268208"/>
              <a:gd name="connsiteX69" fmla="*/ 11043 w 145241"/>
              <a:gd name="connsiteY69" fmla="*/ 184546 h 268208"/>
              <a:gd name="connsiteX70" fmla="*/ 11043 w 145241"/>
              <a:gd name="connsiteY70" fmla="*/ 215241 h 268208"/>
              <a:gd name="connsiteX71" fmla="*/ 0 w 145241"/>
              <a:gd name="connsiteY71" fmla="*/ 226284 h 268208"/>
              <a:gd name="connsiteX72" fmla="*/ 11043 w 145241"/>
              <a:gd name="connsiteY72" fmla="*/ 237327 h 268208"/>
              <a:gd name="connsiteX73" fmla="*/ 22086 w 145241"/>
              <a:gd name="connsiteY73" fmla="*/ 226284 h 268208"/>
              <a:gd name="connsiteX74" fmla="*/ 11043 w 145241"/>
              <a:gd name="connsiteY74" fmla="*/ 215241 h 268208"/>
              <a:gd name="connsiteX75" fmla="*/ 11043 w 145241"/>
              <a:gd name="connsiteY75" fmla="*/ 246123 h 268208"/>
              <a:gd name="connsiteX76" fmla="*/ 0 w 145241"/>
              <a:gd name="connsiteY76" fmla="*/ 257166 h 268208"/>
              <a:gd name="connsiteX77" fmla="*/ 11043 w 145241"/>
              <a:gd name="connsiteY77" fmla="*/ 268209 h 268208"/>
              <a:gd name="connsiteX78" fmla="*/ 22086 w 145241"/>
              <a:gd name="connsiteY78" fmla="*/ 257166 h 268208"/>
              <a:gd name="connsiteX79" fmla="*/ 11043 w 145241"/>
              <a:gd name="connsiteY79" fmla="*/ 246123 h 268208"/>
              <a:gd name="connsiteX80" fmla="*/ 72621 w 145241"/>
              <a:gd name="connsiteY80" fmla="*/ 61391 h 268208"/>
              <a:gd name="connsiteX81" fmla="*/ 61577 w 145241"/>
              <a:gd name="connsiteY81" fmla="*/ 72433 h 268208"/>
              <a:gd name="connsiteX82" fmla="*/ 72621 w 145241"/>
              <a:gd name="connsiteY82" fmla="*/ 83476 h 268208"/>
              <a:gd name="connsiteX83" fmla="*/ 83664 w 145241"/>
              <a:gd name="connsiteY83" fmla="*/ 72433 h 268208"/>
              <a:gd name="connsiteX84" fmla="*/ 72621 w 145241"/>
              <a:gd name="connsiteY84" fmla="*/ 61391 h 268208"/>
              <a:gd name="connsiteX85" fmla="*/ 72621 w 145241"/>
              <a:gd name="connsiteY85" fmla="*/ 92273 h 268208"/>
              <a:gd name="connsiteX86" fmla="*/ 61577 w 145241"/>
              <a:gd name="connsiteY86" fmla="*/ 103316 h 268208"/>
              <a:gd name="connsiteX87" fmla="*/ 72621 w 145241"/>
              <a:gd name="connsiteY87" fmla="*/ 114359 h 268208"/>
              <a:gd name="connsiteX88" fmla="*/ 83664 w 145241"/>
              <a:gd name="connsiteY88" fmla="*/ 103316 h 268208"/>
              <a:gd name="connsiteX89" fmla="*/ 72621 w 145241"/>
              <a:gd name="connsiteY89" fmla="*/ 92273 h 268208"/>
              <a:gd name="connsiteX90" fmla="*/ 72621 w 145241"/>
              <a:gd name="connsiteY90" fmla="*/ 122968 h 268208"/>
              <a:gd name="connsiteX91" fmla="*/ 61577 w 145241"/>
              <a:gd name="connsiteY91" fmla="*/ 134011 h 268208"/>
              <a:gd name="connsiteX92" fmla="*/ 72621 w 145241"/>
              <a:gd name="connsiteY92" fmla="*/ 145054 h 268208"/>
              <a:gd name="connsiteX93" fmla="*/ 83664 w 145241"/>
              <a:gd name="connsiteY93" fmla="*/ 134011 h 268208"/>
              <a:gd name="connsiteX94" fmla="*/ 72621 w 145241"/>
              <a:gd name="connsiteY94" fmla="*/ 122968 h 268208"/>
              <a:gd name="connsiteX95" fmla="*/ 72621 w 145241"/>
              <a:gd name="connsiteY95" fmla="*/ 153663 h 268208"/>
              <a:gd name="connsiteX96" fmla="*/ 61577 w 145241"/>
              <a:gd name="connsiteY96" fmla="*/ 164706 h 268208"/>
              <a:gd name="connsiteX97" fmla="*/ 72621 w 145241"/>
              <a:gd name="connsiteY97" fmla="*/ 175749 h 268208"/>
              <a:gd name="connsiteX98" fmla="*/ 83664 w 145241"/>
              <a:gd name="connsiteY98" fmla="*/ 164706 h 268208"/>
              <a:gd name="connsiteX99" fmla="*/ 72621 w 145241"/>
              <a:gd name="connsiteY99" fmla="*/ 153663 h 268208"/>
              <a:gd name="connsiteX100" fmla="*/ 72621 w 145241"/>
              <a:gd name="connsiteY100" fmla="*/ 184546 h 268208"/>
              <a:gd name="connsiteX101" fmla="*/ 61577 w 145241"/>
              <a:gd name="connsiteY101" fmla="*/ 195589 h 268208"/>
              <a:gd name="connsiteX102" fmla="*/ 72621 w 145241"/>
              <a:gd name="connsiteY102" fmla="*/ 206631 h 268208"/>
              <a:gd name="connsiteX103" fmla="*/ 83664 w 145241"/>
              <a:gd name="connsiteY103" fmla="*/ 195589 h 268208"/>
              <a:gd name="connsiteX104" fmla="*/ 72621 w 145241"/>
              <a:gd name="connsiteY104" fmla="*/ 184546 h 268208"/>
              <a:gd name="connsiteX105" fmla="*/ 103316 w 145241"/>
              <a:gd name="connsiteY105" fmla="*/ 92273 h 268208"/>
              <a:gd name="connsiteX106" fmla="*/ 92273 w 145241"/>
              <a:gd name="connsiteY106" fmla="*/ 103316 h 268208"/>
              <a:gd name="connsiteX107" fmla="*/ 103316 w 145241"/>
              <a:gd name="connsiteY107" fmla="*/ 114359 h 268208"/>
              <a:gd name="connsiteX108" fmla="*/ 114359 w 145241"/>
              <a:gd name="connsiteY108" fmla="*/ 103316 h 268208"/>
              <a:gd name="connsiteX109" fmla="*/ 103316 w 145241"/>
              <a:gd name="connsiteY109" fmla="*/ 92273 h 268208"/>
              <a:gd name="connsiteX110" fmla="*/ 103316 w 145241"/>
              <a:gd name="connsiteY110" fmla="*/ 122968 h 268208"/>
              <a:gd name="connsiteX111" fmla="*/ 92273 w 145241"/>
              <a:gd name="connsiteY111" fmla="*/ 134011 h 268208"/>
              <a:gd name="connsiteX112" fmla="*/ 103316 w 145241"/>
              <a:gd name="connsiteY112" fmla="*/ 145054 h 268208"/>
              <a:gd name="connsiteX113" fmla="*/ 114359 w 145241"/>
              <a:gd name="connsiteY113" fmla="*/ 134011 h 268208"/>
              <a:gd name="connsiteX114" fmla="*/ 103316 w 145241"/>
              <a:gd name="connsiteY114" fmla="*/ 122968 h 268208"/>
              <a:gd name="connsiteX115" fmla="*/ 103316 w 145241"/>
              <a:gd name="connsiteY115" fmla="*/ 153663 h 268208"/>
              <a:gd name="connsiteX116" fmla="*/ 92273 w 145241"/>
              <a:gd name="connsiteY116" fmla="*/ 164706 h 268208"/>
              <a:gd name="connsiteX117" fmla="*/ 103316 w 145241"/>
              <a:gd name="connsiteY117" fmla="*/ 175749 h 268208"/>
              <a:gd name="connsiteX118" fmla="*/ 114359 w 145241"/>
              <a:gd name="connsiteY118" fmla="*/ 164706 h 268208"/>
              <a:gd name="connsiteX119" fmla="*/ 103316 w 145241"/>
              <a:gd name="connsiteY119" fmla="*/ 153663 h 268208"/>
              <a:gd name="connsiteX120" fmla="*/ 134198 w 145241"/>
              <a:gd name="connsiteY120" fmla="*/ 145054 h 268208"/>
              <a:gd name="connsiteX121" fmla="*/ 145241 w 145241"/>
              <a:gd name="connsiteY121" fmla="*/ 134011 h 268208"/>
              <a:gd name="connsiteX122" fmla="*/ 134198 w 145241"/>
              <a:gd name="connsiteY122" fmla="*/ 122968 h 268208"/>
              <a:gd name="connsiteX123" fmla="*/ 123156 w 145241"/>
              <a:gd name="connsiteY123" fmla="*/ 134011 h 268208"/>
              <a:gd name="connsiteX124" fmla="*/ 134198 w 145241"/>
              <a:gd name="connsiteY124" fmla="*/ 145054 h 26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45241" h="268208">
                <a:moveTo>
                  <a:pt x="52969" y="41738"/>
                </a:moveTo>
                <a:cubicBezTo>
                  <a:pt x="52969" y="47915"/>
                  <a:pt x="48102" y="52781"/>
                  <a:pt x="41925" y="52781"/>
                </a:cubicBezTo>
                <a:cubicBezTo>
                  <a:pt x="35749" y="52781"/>
                  <a:pt x="30882" y="47915"/>
                  <a:pt x="30882" y="41738"/>
                </a:cubicBezTo>
                <a:cubicBezTo>
                  <a:pt x="30882" y="35562"/>
                  <a:pt x="35749" y="30695"/>
                  <a:pt x="41925" y="30695"/>
                </a:cubicBezTo>
                <a:cubicBezTo>
                  <a:pt x="47915" y="30695"/>
                  <a:pt x="52969" y="35562"/>
                  <a:pt x="52969" y="41738"/>
                </a:cubicBezTo>
                <a:close/>
                <a:moveTo>
                  <a:pt x="41925" y="61391"/>
                </a:moveTo>
                <a:cubicBezTo>
                  <a:pt x="35749" y="61391"/>
                  <a:pt x="30882" y="66257"/>
                  <a:pt x="30882" y="72433"/>
                </a:cubicBezTo>
                <a:cubicBezTo>
                  <a:pt x="30882" y="78610"/>
                  <a:pt x="35749" y="83476"/>
                  <a:pt x="41925" y="83476"/>
                </a:cubicBezTo>
                <a:cubicBezTo>
                  <a:pt x="47915" y="83476"/>
                  <a:pt x="52969" y="78610"/>
                  <a:pt x="52969" y="72433"/>
                </a:cubicBezTo>
                <a:cubicBezTo>
                  <a:pt x="52969" y="66444"/>
                  <a:pt x="47915" y="61391"/>
                  <a:pt x="41925" y="61391"/>
                </a:cubicBezTo>
                <a:close/>
                <a:moveTo>
                  <a:pt x="41925" y="92273"/>
                </a:moveTo>
                <a:cubicBezTo>
                  <a:pt x="35749" y="92273"/>
                  <a:pt x="30882" y="97139"/>
                  <a:pt x="30882" y="103316"/>
                </a:cubicBezTo>
                <a:cubicBezTo>
                  <a:pt x="30882" y="109305"/>
                  <a:pt x="35749" y="114359"/>
                  <a:pt x="41925" y="114359"/>
                </a:cubicBezTo>
                <a:cubicBezTo>
                  <a:pt x="47915" y="114359"/>
                  <a:pt x="52969" y="109492"/>
                  <a:pt x="52969" y="103316"/>
                </a:cubicBezTo>
                <a:cubicBezTo>
                  <a:pt x="52969" y="97139"/>
                  <a:pt x="47915" y="92273"/>
                  <a:pt x="41925" y="92273"/>
                </a:cubicBezTo>
                <a:close/>
                <a:moveTo>
                  <a:pt x="41925" y="122968"/>
                </a:moveTo>
                <a:cubicBezTo>
                  <a:pt x="35749" y="122968"/>
                  <a:pt x="30882" y="127834"/>
                  <a:pt x="30882" y="134011"/>
                </a:cubicBezTo>
                <a:cubicBezTo>
                  <a:pt x="30882" y="140187"/>
                  <a:pt x="35749" y="145054"/>
                  <a:pt x="41925" y="145054"/>
                </a:cubicBezTo>
                <a:cubicBezTo>
                  <a:pt x="47915" y="145054"/>
                  <a:pt x="52969" y="140187"/>
                  <a:pt x="52969" y="134011"/>
                </a:cubicBezTo>
                <a:cubicBezTo>
                  <a:pt x="52969" y="127834"/>
                  <a:pt x="47915" y="122968"/>
                  <a:pt x="41925" y="122968"/>
                </a:cubicBezTo>
                <a:close/>
                <a:moveTo>
                  <a:pt x="41925" y="153663"/>
                </a:moveTo>
                <a:cubicBezTo>
                  <a:pt x="35749" y="153663"/>
                  <a:pt x="30882" y="158530"/>
                  <a:pt x="30882" y="164706"/>
                </a:cubicBezTo>
                <a:cubicBezTo>
                  <a:pt x="30882" y="170883"/>
                  <a:pt x="35749" y="175749"/>
                  <a:pt x="41925" y="175749"/>
                </a:cubicBezTo>
                <a:cubicBezTo>
                  <a:pt x="47915" y="175749"/>
                  <a:pt x="52969" y="170883"/>
                  <a:pt x="52969" y="164706"/>
                </a:cubicBezTo>
                <a:cubicBezTo>
                  <a:pt x="52969" y="158530"/>
                  <a:pt x="47915" y="153663"/>
                  <a:pt x="41925" y="153663"/>
                </a:cubicBezTo>
                <a:close/>
                <a:moveTo>
                  <a:pt x="41925" y="184546"/>
                </a:moveTo>
                <a:cubicBezTo>
                  <a:pt x="35749" y="184546"/>
                  <a:pt x="30882" y="189412"/>
                  <a:pt x="30882" y="195589"/>
                </a:cubicBezTo>
                <a:cubicBezTo>
                  <a:pt x="30882" y="201765"/>
                  <a:pt x="35749" y="206631"/>
                  <a:pt x="41925" y="206631"/>
                </a:cubicBezTo>
                <a:cubicBezTo>
                  <a:pt x="47915" y="206631"/>
                  <a:pt x="52969" y="201765"/>
                  <a:pt x="52969" y="195589"/>
                </a:cubicBezTo>
                <a:cubicBezTo>
                  <a:pt x="52969" y="189412"/>
                  <a:pt x="47915" y="184546"/>
                  <a:pt x="41925" y="184546"/>
                </a:cubicBezTo>
                <a:close/>
                <a:moveTo>
                  <a:pt x="41925" y="215241"/>
                </a:moveTo>
                <a:cubicBezTo>
                  <a:pt x="35749" y="215241"/>
                  <a:pt x="30882" y="220107"/>
                  <a:pt x="30882" y="226284"/>
                </a:cubicBezTo>
                <a:cubicBezTo>
                  <a:pt x="30882" y="232460"/>
                  <a:pt x="35749" y="237327"/>
                  <a:pt x="41925" y="237327"/>
                </a:cubicBezTo>
                <a:cubicBezTo>
                  <a:pt x="47915" y="237327"/>
                  <a:pt x="52969" y="232460"/>
                  <a:pt x="52969" y="226284"/>
                </a:cubicBezTo>
                <a:cubicBezTo>
                  <a:pt x="52969" y="220107"/>
                  <a:pt x="47915" y="215241"/>
                  <a:pt x="41925" y="215241"/>
                </a:cubicBezTo>
                <a:close/>
                <a:moveTo>
                  <a:pt x="11043" y="30695"/>
                </a:moveTo>
                <a:cubicBezTo>
                  <a:pt x="4867" y="30695"/>
                  <a:pt x="0" y="35562"/>
                  <a:pt x="0" y="41738"/>
                </a:cubicBezTo>
                <a:cubicBezTo>
                  <a:pt x="0" y="47915"/>
                  <a:pt x="4867" y="52781"/>
                  <a:pt x="11043" y="52781"/>
                </a:cubicBezTo>
                <a:cubicBezTo>
                  <a:pt x="17032" y="52781"/>
                  <a:pt x="22086" y="47915"/>
                  <a:pt x="22086" y="41738"/>
                </a:cubicBezTo>
                <a:cubicBezTo>
                  <a:pt x="22086" y="35562"/>
                  <a:pt x="17220" y="30695"/>
                  <a:pt x="11043" y="30695"/>
                </a:cubicBezTo>
                <a:close/>
                <a:moveTo>
                  <a:pt x="11043" y="0"/>
                </a:moveTo>
                <a:cubicBezTo>
                  <a:pt x="4867" y="0"/>
                  <a:pt x="0" y="4866"/>
                  <a:pt x="0" y="11043"/>
                </a:cubicBezTo>
                <a:cubicBezTo>
                  <a:pt x="0" y="17219"/>
                  <a:pt x="4867" y="22086"/>
                  <a:pt x="11043" y="22086"/>
                </a:cubicBezTo>
                <a:cubicBezTo>
                  <a:pt x="17032" y="22086"/>
                  <a:pt x="22086" y="17219"/>
                  <a:pt x="22086" y="11043"/>
                </a:cubicBezTo>
                <a:cubicBezTo>
                  <a:pt x="22086" y="4866"/>
                  <a:pt x="17220" y="0"/>
                  <a:pt x="11043" y="0"/>
                </a:cubicBezTo>
                <a:close/>
                <a:moveTo>
                  <a:pt x="11043" y="61391"/>
                </a:moveTo>
                <a:cubicBezTo>
                  <a:pt x="4867" y="61391"/>
                  <a:pt x="0" y="66257"/>
                  <a:pt x="0" y="72433"/>
                </a:cubicBezTo>
                <a:cubicBezTo>
                  <a:pt x="0" y="78610"/>
                  <a:pt x="4867" y="83476"/>
                  <a:pt x="11043" y="83476"/>
                </a:cubicBezTo>
                <a:cubicBezTo>
                  <a:pt x="17032" y="83476"/>
                  <a:pt x="22086" y="78610"/>
                  <a:pt x="22086" y="72433"/>
                </a:cubicBezTo>
                <a:cubicBezTo>
                  <a:pt x="22086" y="66444"/>
                  <a:pt x="17220" y="61391"/>
                  <a:pt x="11043" y="61391"/>
                </a:cubicBezTo>
                <a:close/>
                <a:moveTo>
                  <a:pt x="11043" y="92273"/>
                </a:moveTo>
                <a:cubicBezTo>
                  <a:pt x="4867" y="92273"/>
                  <a:pt x="0" y="97139"/>
                  <a:pt x="0" y="103316"/>
                </a:cubicBezTo>
                <a:cubicBezTo>
                  <a:pt x="0" y="109305"/>
                  <a:pt x="4867" y="114359"/>
                  <a:pt x="11043" y="114359"/>
                </a:cubicBezTo>
                <a:cubicBezTo>
                  <a:pt x="17032" y="114359"/>
                  <a:pt x="22086" y="109492"/>
                  <a:pt x="22086" y="103316"/>
                </a:cubicBezTo>
                <a:cubicBezTo>
                  <a:pt x="22086" y="97139"/>
                  <a:pt x="17220" y="92273"/>
                  <a:pt x="11043" y="92273"/>
                </a:cubicBezTo>
                <a:close/>
                <a:moveTo>
                  <a:pt x="11043" y="122968"/>
                </a:moveTo>
                <a:cubicBezTo>
                  <a:pt x="4867" y="122968"/>
                  <a:pt x="0" y="127834"/>
                  <a:pt x="0" y="134011"/>
                </a:cubicBezTo>
                <a:cubicBezTo>
                  <a:pt x="0" y="140187"/>
                  <a:pt x="4867" y="145054"/>
                  <a:pt x="11043" y="145054"/>
                </a:cubicBezTo>
                <a:cubicBezTo>
                  <a:pt x="17032" y="145054"/>
                  <a:pt x="22086" y="140187"/>
                  <a:pt x="22086" y="134011"/>
                </a:cubicBezTo>
                <a:cubicBezTo>
                  <a:pt x="22086" y="127834"/>
                  <a:pt x="17220" y="122968"/>
                  <a:pt x="11043" y="122968"/>
                </a:cubicBezTo>
                <a:close/>
                <a:moveTo>
                  <a:pt x="11043" y="153663"/>
                </a:moveTo>
                <a:cubicBezTo>
                  <a:pt x="4867" y="153663"/>
                  <a:pt x="0" y="158530"/>
                  <a:pt x="0" y="164706"/>
                </a:cubicBezTo>
                <a:cubicBezTo>
                  <a:pt x="0" y="170883"/>
                  <a:pt x="4867" y="175749"/>
                  <a:pt x="11043" y="175749"/>
                </a:cubicBezTo>
                <a:cubicBezTo>
                  <a:pt x="17032" y="175749"/>
                  <a:pt x="22086" y="170883"/>
                  <a:pt x="22086" y="164706"/>
                </a:cubicBezTo>
                <a:cubicBezTo>
                  <a:pt x="22086" y="158530"/>
                  <a:pt x="17220" y="153663"/>
                  <a:pt x="11043" y="153663"/>
                </a:cubicBezTo>
                <a:close/>
                <a:moveTo>
                  <a:pt x="11043" y="184546"/>
                </a:moveTo>
                <a:cubicBezTo>
                  <a:pt x="4867" y="184546"/>
                  <a:pt x="0" y="189412"/>
                  <a:pt x="0" y="195589"/>
                </a:cubicBezTo>
                <a:cubicBezTo>
                  <a:pt x="0" y="201765"/>
                  <a:pt x="4867" y="206631"/>
                  <a:pt x="11043" y="206631"/>
                </a:cubicBezTo>
                <a:cubicBezTo>
                  <a:pt x="17032" y="206631"/>
                  <a:pt x="22086" y="201765"/>
                  <a:pt x="22086" y="195589"/>
                </a:cubicBezTo>
                <a:cubicBezTo>
                  <a:pt x="22086" y="189412"/>
                  <a:pt x="17220" y="184546"/>
                  <a:pt x="11043" y="184546"/>
                </a:cubicBezTo>
                <a:close/>
                <a:moveTo>
                  <a:pt x="11043" y="215241"/>
                </a:moveTo>
                <a:cubicBezTo>
                  <a:pt x="4867" y="215241"/>
                  <a:pt x="0" y="220107"/>
                  <a:pt x="0" y="226284"/>
                </a:cubicBezTo>
                <a:cubicBezTo>
                  <a:pt x="0" y="232460"/>
                  <a:pt x="4867" y="237327"/>
                  <a:pt x="11043" y="237327"/>
                </a:cubicBezTo>
                <a:cubicBezTo>
                  <a:pt x="17032" y="237327"/>
                  <a:pt x="22086" y="232460"/>
                  <a:pt x="22086" y="226284"/>
                </a:cubicBezTo>
                <a:cubicBezTo>
                  <a:pt x="22086" y="220107"/>
                  <a:pt x="17220" y="215241"/>
                  <a:pt x="11043" y="215241"/>
                </a:cubicBezTo>
                <a:close/>
                <a:moveTo>
                  <a:pt x="11043" y="246123"/>
                </a:moveTo>
                <a:cubicBezTo>
                  <a:pt x="4867" y="246123"/>
                  <a:pt x="0" y="250990"/>
                  <a:pt x="0" y="257166"/>
                </a:cubicBezTo>
                <a:cubicBezTo>
                  <a:pt x="0" y="263343"/>
                  <a:pt x="4867" y="268209"/>
                  <a:pt x="11043" y="268209"/>
                </a:cubicBezTo>
                <a:cubicBezTo>
                  <a:pt x="17032" y="268209"/>
                  <a:pt x="22086" y="263343"/>
                  <a:pt x="22086" y="257166"/>
                </a:cubicBezTo>
                <a:cubicBezTo>
                  <a:pt x="22086" y="250990"/>
                  <a:pt x="17220" y="246123"/>
                  <a:pt x="11043" y="246123"/>
                </a:cubicBezTo>
                <a:close/>
                <a:moveTo>
                  <a:pt x="72621" y="61391"/>
                </a:moveTo>
                <a:cubicBezTo>
                  <a:pt x="66444" y="61391"/>
                  <a:pt x="61577" y="66257"/>
                  <a:pt x="61577" y="72433"/>
                </a:cubicBezTo>
                <a:cubicBezTo>
                  <a:pt x="61577" y="78610"/>
                  <a:pt x="66444" y="83476"/>
                  <a:pt x="72621" y="83476"/>
                </a:cubicBezTo>
                <a:cubicBezTo>
                  <a:pt x="78610" y="83476"/>
                  <a:pt x="83664" y="78610"/>
                  <a:pt x="83664" y="72433"/>
                </a:cubicBezTo>
                <a:cubicBezTo>
                  <a:pt x="83664" y="66444"/>
                  <a:pt x="78797" y="61391"/>
                  <a:pt x="72621" y="61391"/>
                </a:cubicBezTo>
                <a:close/>
                <a:moveTo>
                  <a:pt x="72621" y="92273"/>
                </a:moveTo>
                <a:cubicBezTo>
                  <a:pt x="66444" y="92273"/>
                  <a:pt x="61577" y="97139"/>
                  <a:pt x="61577" y="103316"/>
                </a:cubicBezTo>
                <a:cubicBezTo>
                  <a:pt x="61577" y="109305"/>
                  <a:pt x="66444" y="114359"/>
                  <a:pt x="72621" y="114359"/>
                </a:cubicBezTo>
                <a:cubicBezTo>
                  <a:pt x="78610" y="114359"/>
                  <a:pt x="83664" y="109492"/>
                  <a:pt x="83664" y="103316"/>
                </a:cubicBezTo>
                <a:cubicBezTo>
                  <a:pt x="83664" y="97139"/>
                  <a:pt x="78797" y="92273"/>
                  <a:pt x="72621" y="92273"/>
                </a:cubicBezTo>
                <a:close/>
                <a:moveTo>
                  <a:pt x="72621" y="122968"/>
                </a:moveTo>
                <a:cubicBezTo>
                  <a:pt x="66444" y="122968"/>
                  <a:pt x="61577" y="127834"/>
                  <a:pt x="61577" y="134011"/>
                </a:cubicBezTo>
                <a:cubicBezTo>
                  <a:pt x="61577" y="140187"/>
                  <a:pt x="66444" y="145054"/>
                  <a:pt x="72621" y="145054"/>
                </a:cubicBezTo>
                <a:cubicBezTo>
                  <a:pt x="78610" y="145054"/>
                  <a:pt x="83664" y="140187"/>
                  <a:pt x="83664" y="134011"/>
                </a:cubicBezTo>
                <a:cubicBezTo>
                  <a:pt x="83664" y="127834"/>
                  <a:pt x="78797" y="122968"/>
                  <a:pt x="72621" y="122968"/>
                </a:cubicBezTo>
                <a:close/>
                <a:moveTo>
                  <a:pt x="72621" y="153663"/>
                </a:moveTo>
                <a:cubicBezTo>
                  <a:pt x="66444" y="153663"/>
                  <a:pt x="61577" y="158530"/>
                  <a:pt x="61577" y="164706"/>
                </a:cubicBezTo>
                <a:cubicBezTo>
                  <a:pt x="61577" y="170883"/>
                  <a:pt x="66444" y="175749"/>
                  <a:pt x="72621" y="175749"/>
                </a:cubicBezTo>
                <a:cubicBezTo>
                  <a:pt x="78610" y="175749"/>
                  <a:pt x="83664" y="170883"/>
                  <a:pt x="83664" y="164706"/>
                </a:cubicBezTo>
                <a:cubicBezTo>
                  <a:pt x="83664" y="158530"/>
                  <a:pt x="78797" y="153663"/>
                  <a:pt x="72621" y="153663"/>
                </a:cubicBezTo>
                <a:close/>
                <a:moveTo>
                  <a:pt x="72621" y="184546"/>
                </a:moveTo>
                <a:cubicBezTo>
                  <a:pt x="66444" y="184546"/>
                  <a:pt x="61577" y="189412"/>
                  <a:pt x="61577" y="195589"/>
                </a:cubicBezTo>
                <a:cubicBezTo>
                  <a:pt x="61577" y="201765"/>
                  <a:pt x="66444" y="206631"/>
                  <a:pt x="72621" y="206631"/>
                </a:cubicBezTo>
                <a:cubicBezTo>
                  <a:pt x="78610" y="206631"/>
                  <a:pt x="83664" y="201765"/>
                  <a:pt x="83664" y="195589"/>
                </a:cubicBezTo>
                <a:cubicBezTo>
                  <a:pt x="83664" y="189412"/>
                  <a:pt x="78797" y="184546"/>
                  <a:pt x="72621" y="184546"/>
                </a:cubicBezTo>
                <a:close/>
                <a:moveTo>
                  <a:pt x="103316" y="92273"/>
                </a:moveTo>
                <a:cubicBezTo>
                  <a:pt x="97326" y="92273"/>
                  <a:pt x="92273" y="97139"/>
                  <a:pt x="92273" y="103316"/>
                </a:cubicBezTo>
                <a:cubicBezTo>
                  <a:pt x="92273" y="109305"/>
                  <a:pt x="97139" y="114359"/>
                  <a:pt x="103316" y="114359"/>
                </a:cubicBezTo>
                <a:cubicBezTo>
                  <a:pt x="109492" y="114359"/>
                  <a:pt x="114359" y="109492"/>
                  <a:pt x="114359" y="103316"/>
                </a:cubicBezTo>
                <a:cubicBezTo>
                  <a:pt x="114359" y="97139"/>
                  <a:pt x="109492" y="92273"/>
                  <a:pt x="103316" y="92273"/>
                </a:cubicBezTo>
                <a:close/>
                <a:moveTo>
                  <a:pt x="103316" y="122968"/>
                </a:moveTo>
                <a:cubicBezTo>
                  <a:pt x="97326" y="122968"/>
                  <a:pt x="92273" y="127834"/>
                  <a:pt x="92273" y="134011"/>
                </a:cubicBezTo>
                <a:cubicBezTo>
                  <a:pt x="92273" y="140187"/>
                  <a:pt x="97139" y="145054"/>
                  <a:pt x="103316" y="145054"/>
                </a:cubicBezTo>
                <a:cubicBezTo>
                  <a:pt x="109492" y="145054"/>
                  <a:pt x="114359" y="140187"/>
                  <a:pt x="114359" y="134011"/>
                </a:cubicBezTo>
                <a:cubicBezTo>
                  <a:pt x="114359" y="127834"/>
                  <a:pt x="109492" y="122968"/>
                  <a:pt x="103316" y="122968"/>
                </a:cubicBezTo>
                <a:close/>
                <a:moveTo>
                  <a:pt x="103316" y="153663"/>
                </a:moveTo>
                <a:cubicBezTo>
                  <a:pt x="97326" y="153663"/>
                  <a:pt x="92273" y="158530"/>
                  <a:pt x="92273" y="164706"/>
                </a:cubicBezTo>
                <a:cubicBezTo>
                  <a:pt x="92273" y="170883"/>
                  <a:pt x="97139" y="175749"/>
                  <a:pt x="103316" y="175749"/>
                </a:cubicBezTo>
                <a:cubicBezTo>
                  <a:pt x="109492" y="175749"/>
                  <a:pt x="114359" y="170883"/>
                  <a:pt x="114359" y="164706"/>
                </a:cubicBezTo>
                <a:cubicBezTo>
                  <a:pt x="114359" y="158530"/>
                  <a:pt x="109492" y="153663"/>
                  <a:pt x="103316" y="153663"/>
                </a:cubicBezTo>
                <a:close/>
                <a:moveTo>
                  <a:pt x="134198" y="145054"/>
                </a:moveTo>
                <a:cubicBezTo>
                  <a:pt x="140187" y="145054"/>
                  <a:pt x="145241" y="140187"/>
                  <a:pt x="145241" y="134011"/>
                </a:cubicBezTo>
                <a:cubicBezTo>
                  <a:pt x="145241" y="127834"/>
                  <a:pt x="140375" y="122968"/>
                  <a:pt x="134198" y="122968"/>
                </a:cubicBezTo>
                <a:cubicBezTo>
                  <a:pt x="128021" y="122968"/>
                  <a:pt x="123156" y="127834"/>
                  <a:pt x="123156" y="134011"/>
                </a:cubicBezTo>
                <a:cubicBezTo>
                  <a:pt x="123156" y="140000"/>
                  <a:pt x="128021" y="145054"/>
                  <a:pt x="134198" y="145054"/>
                </a:cubicBezTo>
                <a:close/>
              </a:path>
            </a:pathLst>
          </a:custGeom>
          <a:solidFill>
            <a:srgbClr val="FFFFFF">
              <a:alpha val="50196"/>
            </a:srgbClr>
          </a:solidFill>
          <a:ln w="35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 name="Slide Number Placeholder 5">
            <a:extLst>
              <a:ext uri="{FF2B5EF4-FFF2-40B4-BE49-F238E27FC236}">
                <a16:creationId xmlns:a16="http://schemas.microsoft.com/office/drawing/2014/main" id="{58444A8D-7D37-87FE-C7F6-FE7BC3DA0DD7}"/>
              </a:ext>
            </a:extLst>
          </p:cNvPr>
          <p:cNvSpPr>
            <a:spLocks noGrp="1"/>
          </p:cNvSpPr>
          <p:nvPr>
            <p:ph type="sldNum" sz="quarter" idx="4"/>
          </p:nvPr>
        </p:nvSpPr>
        <p:spPr>
          <a:xfrm>
            <a:off x="7981200" y="6501600"/>
            <a:ext cx="1162050" cy="365125"/>
          </a:xfrm>
          <a:prstGeom prst="rect">
            <a:avLst/>
          </a:prstGeom>
        </p:spPr>
        <p:txBody>
          <a:bodyPr/>
          <a:lstStyle>
            <a:lvl1pPr algn="ctr">
              <a:defRPr sz="1200">
                <a:latin typeface="微软雅黑 Light" panose="020B0502040204020203" pitchFamily="34" charset="-122"/>
                <a:ea typeface="微软雅黑 Light" panose="020B0502040204020203" pitchFamily="34" charset="-122"/>
                <a:cs typeface="Times New Roman" panose="02020603050405020304" pitchFamily="18" charset="0"/>
              </a:defRPr>
            </a:lvl1pPr>
          </a:lstStyle>
          <a:p>
            <a:fld id="{F7B54BD4-5486-4A33-9B83-769ED7785D49}" type="slidenum">
              <a:rPr lang="zh-CN" altLang="en-US" smtClean="0"/>
              <a:t>‹#›</a:t>
            </a:fld>
            <a:endParaRPr lang="en-US" altLang="zh-CN" dirty="0"/>
          </a:p>
        </p:txBody>
      </p:sp>
    </p:spTree>
    <p:extLst>
      <p:ext uri="{BB962C8B-B14F-4D97-AF65-F5344CB8AC3E}">
        <p14:creationId xmlns:p14="http://schemas.microsoft.com/office/powerpoint/2010/main" val="26268085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FE331E50-2022-0F47-84E3-E793D563F62C}" type="datetime1">
              <a:rPr lang="zh-CN" altLang="en-US"/>
              <a:pPr>
                <a:defRPr/>
              </a:pPr>
              <a:t>2024/5/26</a:t>
            </a:fld>
            <a:endParaRPr lang="en-US" altLang="zh-CN"/>
          </a:p>
        </p:txBody>
      </p:sp>
      <p:sp>
        <p:nvSpPr>
          <p:cNvPr id="4"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BD0A67A-D42F-4248-A37C-A689411C8202}" type="slidenum">
              <a:rPr lang="zh-CN" altLang="en-US"/>
              <a:pPr>
                <a:defRPr/>
              </a:pPr>
              <a:t>‹#›</a:t>
            </a:fld>
            <a:endParaRPr lang="en-US" altLang="zh-CN"/>
          </a:p>
        </p:txBody>
      </p:sp>
    </p:spTree>
    <p:extLst>
      <p:ext uri="{BB962C8B-B14F-4D97-AF65-F5344CB8AC3E}">
        <p14:creationId xmlns:p14="http://schemas.microsoft.com/office/powerpoint/2010/main" val="85243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167813C-005D-D44A-A45B-17E67C066C8A}" type="datetime1">
              <a:rPr lang="zh-CN" altLang="en-US"/>
              <a:pPr>
                <a:defRPr/>
              </a:pPr>
              <a:t>2024/5/26</a:t>
            </a:fld>
            <a:endParaRPr lang="en-US" altLang="zh-CN"/>
          </a:p>
        </p:txBody>
      </p:sp>
      <p:sp>
        <p:nvSpPr>
          <p:cNvPr id="3"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147538C-C752-6B40-B3C2-601536D5C3CA}" type="slidenum">
              <a:rPr lang="zh-CN" altLang="en-US"/>
              <a:pPr>
                <a:defRPr/>
              </a:pPr>
              <a:t>‹#›</a:t>
            </a:fld>
            <a:endParaRPr lang="en-US" altLang="zh-CN"/>
          </a:p>
        </p:txBody>
      </p:sp>
    </p:spTree>
    <p:extLst>
      <p:ext uri="{BB962C8B-B14F-4D97-AF65-F5344CB8AC3E}">
        <p14:creationId xmlns:p14="http://schemas.microsoft.com/office/powerpoint/2010/main" val="105467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9A9FC1F3-FCA5-F141-B4BD-A1A20D34BF3D}" type="datetime1">
              <a:rPr lang="zh-CN" altLang="en-US"/>
              <a:pPr>
                <a:defRPr/>
              </a:pPr>
              <a:t>2024/5/26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E7CCEB6-8AF5-5F45-839E-E45902379E19}" type="slidenum">
              <a:rPr lang="zh-CN" altLang="en-US"/>
              <a:pPr>
                <a:defRPr/>
              </a:pPr>
              <a:t>‹#›</a:t>
            </a:fld>
            <a:endParaRPr lang="en-US" altLang="zh-CN"/>
          </a:p>
        </p:txBody>
      </p:sp>
    </p:spTree>
    <p:extLst>
      <p:ext uri="{BB962C8B-B14F-4D97-AF65-F5344CB8AC3E}">
        <p14:creationId xmlns:p14="http://schemas.microsoft.com/office/powerpoint/2010/main" val="65303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3773A50B-E75D-C34A-BDF4-277AA30726BA}" type="datetime1">
              <a:rPr lang="zh-CN" altLang="en-US"/>
              <a:pPr>
                <a:defRPr/>
              </a:pPr>
              <a:t>2024/5/26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r>
              <a:rPr lang="zh-CN" altLang="en-US"/>
              <a:t>Compilers Autumn 2002</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517F38F-35D5-784C-B677-BB122CF3DD6A}" type="slidenum">
              <a:rPr lang="zh-CN" altLang="en-US"/>
              <a:pPr>
                <a:defRPr/>
              </a:pPr>
              <a:t>‹#›</a:t>
            </a:fld>
            <a:endParaRPr lang="en-US" altLang="zh-CN"/>
          </a:p>
        </p:txBody>
      </p:sp>
    </p:spTree>
    <p:extLst>
      <p:ext uri="{BB962C8B-B14F-4D97-AF65-F5344CB8AC3E}">
        <p14:creationId xmlns:p14="http://schemas.microsoft.com/office/powerpoint/2010/main" val="199834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72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457200" y="1600200"/>
            <a:ext cx="8305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3076" name="Rectangle 4"/>
          <p:cNvSpPr>
            <a:spLocks noGrp="1" noChangeArrowheads="1"/>
          </p:cNvSpPr>
          <p:nvPr>
            <p:ph type="dt" sz="half" idx="2"/>
          </p:nvPr>
        </p:nvSpPr>
        <p:spPr bwMode="auto">
          <a:xfrm>
            <a:off x="838200" y="6172200"/>
            <a:ext cx="1524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latin typeface="Times New Roman" pitchFamily="18" charset="0"/>
                <a:ea typeface="宋体" pitchFamily="2" charset="-122"/>
              </a:defRPr>
            </a:lvl1pPr>
          </a:lstStyle>
          <a:p>
            <a:pPr>
              <a:defRPr/>
            </a:pPr>
            <a:fld id="{069D0B46-DF3B-7F48-9D85-96210F791466}" type="datetime1">
              <a:rPr lang="zh-CN" altLang="en-US"/>
              <a:pPr>
                <a:defRPr/>
              </a:pPr>
              <a:t>2024/5/26</a:t>
            </a:fld>
            <a:endParaRPr lang="en-US" altLang="zh-CN"/>
          </a:p>
        </p:txBody>
      </p:sp>
      <p:sp>
        <p:nvSpPr>
          <p:cNvPr id="3077" name="Rectangle 5"/>
          <p:cNvSpPr>
            <a:spLocks noGrp="1" noChangeArrowheads="1"/>
          </p:cNvSpPr>
          <p:nvPr>
            <p:ph type="ftr" sz="quarter" idx="3"/>
          </p:nvPr>
        </p:nvSpPr>
        <p:spPr bwMode="auto">
          <a:xfrm>
            <a:off x="2590800" y="6172200"/>
            <a:ext cx="411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charset="0"/>
              </a:defRPr>
            </a:lvl1pPr>
          </a:lstStyle>
          <a:p>
            <a:r>
              <a:rPr lang="zh-CN" altLang="en-US"/>
              <a:t>Compilers Autumn 2002</a:t>
            </a:r>
            <a:endParaRPr lang="en-US" altLang="zh-CN"/>
          </a:p>
        </p:txBody>
      </p:sp>
      <p:sp>
        <p:nvSpPr>
          <p:cNvPr id="3078" name="Rectangle 6"/>
          <p:cNvSpPr>
            <a:spLocks noGrp="1" noChangeArrowheads="1"/>
          </p:cNvSpPr>
          <p:nvPr>
            <p:ph type="sldNum" sz="quarter" idx="4"/>
          </p:nvPr>
        </p:nvSpPr>
        <p:spPr bwMode="auto">
          <a:xfrm>
            <a:off x="6934200" y="6172200"/>
            <a:ext cx="1295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a:latin typeface="Times New Roman" panose="02020603050405020304" pitchFamily="18" charset="0"/>
                <a:ea typeface="宋体" panose="02010600030101010101" pitchFamily="2" charset="-122"/>
              </a:defRPr>
            </a:lvl1pPr>
          </a:lstStyle>
          <a:p>
            <a:pPr>
              <a:defRPr/>
            </a:pPr>
            <a:fld id="{670B08CD-E6FA-4744-8459-7C635B9C530A}" type="slidenum">
              <a:rPr lang="zh-CN" altLang="en-US"/>
              <a:pPr>
                <a:defRPr/>
              </a:pPr>
              <a:t>‹#›</a:t>
            </a:fld>
            <a:endParaRPr lang="en-US" altLang="zh-CN"/>
          </a:p>
        </p:txBody>
      </p:sp>
      <p:sp>
        <p:nvSpPr>
          <p:cNvPr id="1031" name="Line 7"/>
          <p:cNvSpPr>
            <a:spLocks noChangeShapeType="1"/>
          </p:cNvSpPr>
          <p:nvPr/>
        </p:nvSpPr>
        <p:spPr bwMode="auto">
          <a:xfrm>
            <a:off x="457200" y="1371600"/>
            <a:ext cx="80772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5" r:id="rId12"/>
  </p:sldLayoutIdLst>
  <p:hf hdr="0" ftr="0" dt="0"/>
  <p:txStyles>
    <p:titleStyle>
      <a:lvl1pPr algn="l" rtl="0" eaLnBrk="1" fontAlgn="base" hangingPunct="1">
        <a:spcBef>
          <a:spcPct val="0"/>
        </a:spcBef>
        <a:spcAft>
          <a:spcPct val="0"/>
        </a:spcAft>
        <a:defRPr sz="2800" b="1">
          <a:solidFill>
            <a:schemeClr val="tx2"/>
          </a:solidFill>
          <a:latin typeface="+mj-lt"/>
          <a:ea typeface="+mj-ea"/>
          <a:cs typeface="+mj-cs"/>
        </a:defRPr>
      </a:lvl1pPr>
      <a:lvl2pPr algn="l" rtl="0" eaLnBrk="1" fontAlgn="base" hangingPunct="1">
        <a:spcBef>
          <a:spcPct val="0"/>
        </a:spcBef>
        <a:spcAft>
          <a:spcPct val="0"/>
        </a:spcAft>
        <a:defRPr sz="2800" b="1">
          <a:solidFill>
            <a:schemeClr val="tx2"/>
          </a:solidFill>
          <a:latin typeface="Comic Sans MS" pitchFamily="66" charset="0"/>
        </a:defRPr>
      </a:lvl2pPr>
      <a:lvl3pPr algn="l" rtl="0" eaLnBrk="1" fontAlgn="base" hangingPunct="1">
        <a:spcBef>
          <a:spcPct val="0"/>
        </a:spcBef>
        <a:spcAft>
          <a:spcPct val="0"/>
        </a:spcAft>
        <a:defRPr sz="2800" b="1">
          <a:solidFill>
            <a:schemeClr val="tx2"/>
          </a:solidFill>
          <a:latin typeface="Comic Sans MS" pitchFamily="66" charset="0"/>
        </a:defRPr>
      </a:lvl3pPr>
      <a:lvl4pPr algn="l" rtl="0" eaLnBrk="1" fontAlgn="base" hangingPunct="1">
        <a:spcBef>
          <a:spcPct val="0"/>
        </a:spcBef>
        <a:spcAft>
          <a:spcPct val="0"/>
        </a:spcAft>
        <a:defRPr sz="2800" b="1">
          <a:solidFill>
            <a:schemeClr val="tx2"/>
          </a:solidFill>
          <a:latin typeface="Comic Sans MS" pitchFamily="66" charset="0"/>
        </a:defRPr>
      </a:lvl4pPr>
      <a:lvl5pPr algn="l" rtl="0" eaLnBrk="1" fontAlgn="base" hangingPunct="1">
        <a:spcBef>
          <a:spcPct val="0"/>
        </a:spcBef>
        <a:spcAft>
          <a:spcPct val="0"/>
        </a:spcAft>
        <a:defRPr sz="2800" b="1">
          <a:solidFill>
            <a:schemeClr val="tx2"/>
          </a:solidFill>
          <a:latin typeface="Comic Sans MS" pitchFamily="66" charset="0"/>
        </a:defRPr>
      </a:lvl5pPr>
      <a:lvl6pPr marL="457200" algn="l" rtl="0" eaLnBrk="1" fontAlgn="base" hangingPunct="1">
        <a:spcBef>
          <a:spcPct val="0"/>
        </a:spcBef>
        <a:spcAft>
          <a:spcPct val="0"/>
        </a:spcAft>
        <a:defRPr sz="2800" b="1">
          <a:solidFill>
            <a:schemeClr val="tx2"/>
          </a:solidFill>
          <a:latin typeface="Comic Sans MS" pitchFamily="66" charset="0"/>
        </a:defRPr>
      </a:lvl6pPr>
      <a:lvl7pPr marL="914400" algn="l" rtl="0" eaLnBrk="1" fontAlgn="base" hangingPunct="1">
        <a:spcBef>
          <a:spcPct val="0"/>
        </a:spcBef>
        <a:spcAft>
          <a:spcPct val="0"/>
        </a:spcAft>
        <a:defRPr sz="2800" b="1">
          <a:solidFill>
            <a:schemeClr val="tx2"/>
          </a:solidFill>
          <a:latin typeface="Comic Sans MS" pitchFamily="66" charset="0"/>
        </a:defRPr>
      </a:lvl7pPr>
      <a:lvl8pPr marL="1371600" algn="l" rtl="0" eaLnBrk="1" fontAlgn="base" hangingPunct="1">
        <a:spcBef>
          <a:spcPct val="0"/>
        </a:spcBef>
        <a:spcAft>
          <a:spcPct val="0"/>
        </a:spcAft>
        <a:defRPr sz="2800" b="1">
          <a:solidFill>
            <a:schemeClr val="tx2"/>
          </a:solidFill>
          <a:latin typeface="Comic Sans MS" pitchFamily="66" charset="0"/>
        </a:defRPr>
      </a:lvl8pPr>
      <a:lvl9pPr marL="1828800" algn="l" rtl="0" eaLnBrk="1" fontAlgn="base" hangingPunct="1">
        <a:spcBef>
          <a:spcPct val="0"/>
        </a:spcBef>
        <a:spcAft>
          <a:spcPct val="0"/>
        </a:spcAft>
        <a:defRPr sz="2800" b="1">
          <a:solidFill>
            <a:schemeClr val="tx2"/>
          </a:solidFill>
          <a:latin typeface="Comic Sans MS" pitchFamily="66"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72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457200" y="1600200"/>
            <a:ext cx="8305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3076" name="Rectangle 4"/>
          <p:cNvSpPr>
            <a:spLocks noGrp="1" noChangeArrowheads="1"/>
          </p:cNvSpPr>
          <p:nvPr>
            <p:ph type="dt" sz="half" idx="2"/>
          </p:nvPr>
        </p:nvSpPr>
        <p:spPr bwMode="auto">
          <a:xfrm>
            <a:off x="838200" y="6172200"/>
            <a:ext cx="1524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latin typeface="Times New Roman" pitchFamily="18" charset="0"/>
                <a:ea typeface="宋体" pitchFamily="2" charset="-122"/>
              </a:defRPr>
            </a:lvl1pPr>
          </a:lstStyle>
          <a:p>
            <a:pPr>
              <a:defRPr/>
            </a:pPr>
            <a:fld id="{069D0B46-DF3B-7F48-9D85-96210F791466}" type="datetime1">
              <a:rPr lang="zh-CN" altLang="en-US"/>
              <a:pPr>
                <a:defRPr/>
              </a:pPr>
              <a:t>2024/5/26</a:t>
            </a:fld>
            <a:endParaRPr lang="en-US" altLang="zh-CN"/>
          </a:p>
        </p:txBody>
      </p:sp>
      <p:sp>
        <p:nvSpPr>
          <p:cNvPr id="3077" name="Rectangle 5"/>
          <p:cNvSpPr>
            <a:spLocks noGrp="1" noChangeArrowheads="1"/>
          </p:cNvSpPr>
          <p:nvPr>
            <p:ph type="ftr" sz="quarter" idx="3"/>
          </p:nvPr>
        </p:nvSpPr>
        <p:spPr bwMode="auto">
          <a:xfrm>
            <a:off x="2590800" y="6172200"/>
            <a:ext cx="411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charset="0"/>
              </a:defRPr>
            </a:lvl1pPr>
          </a:lstStyle>
          <a:p>
            <a:r>
              <a:rPr lang="zh-CN" altLang="en-US"/>
              <a:t>Compilers Autumn 2002</a:t>
            </a:r>
            <a:endParaRPr lang="en-US" altLang="zh-CN"/>
          </a:p>
        </p:txBody>
      </p:sp>
      <p:sp>
        <p:nvSpPr>
          <p:cNvPr id="3078" name="Rectangle 6"/>
          <p:cNvSpPr>
            <a:spLocks noGrp="1" noChangeArrowheads="1"/>
          </p:cNvSpPr>
          <p:nvPr>
            <p:ph type="sldNum" sz="quarter" idx="4"/>
          </p:nvPr>
        </p:nvSpPr>
        <p:spPr bwMode="auto">
          <a:xfrm>
            <a:off x="6934200" y="6172200"/>
            <a:ext cx="1295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a:latin typeface="Times New Roman" panose="02020603050405020304" pitchFamily="18" charset="0"/>
                <a:ea typeface="宋体" panose="02010600030101010101" pitchFamily="2" charset="-122"/>
              </a:defRPr>
            </a:lvl1pPr>
          </a:lstStyle>
          <a:p>
            <a:pPr>
              <a:defRPr/>
            </a:pPr>
            <a:fld id="{670B08CD-E6FA-4744-8459-7C635B9C530A}" type="slidenum">
              <a:rPr lang="zh-CN" altLang="en-US"/>
              <a:pPr>
                <a:defRPr/>
              </a:pPr>
              <a:t>‹#›</a:t>
            </a:fld>
            <a:endParaRPr lang="en-US" altLang="zh-CN"/>
          </a:p>
        </p:txBody>
      </p:sp>
      <p:sp>
        <p:nvSpPr>
          <p:cNvPr id="1031" name="Line 7"/>
          <p:cNvSpPr>
            <a:spLocks noChangeShapeType="1"/>
          </p:cNvSpPr>
          <p:nvPr/>
        </p:nvSpPr>
        <p:spPr bwMode="auto">
          <a:xfrm>
            <a:off x="457200" y="1371600"/>
            <a:ext cx="80772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747902870"/>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hf hdr="0" ftr="0" dt="0"/>
  <p:txStyles>
    <p:titleStyle>
      <a:lvl1pPr algn="l" rtl="0" eaLnBrk="1" fontAlgn="base" hangingPunct="1">
        <a:spcBef>
          <a:spcPct val="0"/>
        </a:spcBef>
        <a:spcAft>
          <a:spcPct val="0"/>
        </a:spcAft>
        <a:defRPr sz="2800" b="1">
          <a:solidFill>
            <a:schemeClr val="tx2"/>
          </a:solidFill>
          <a:latin typeface="+mj-lt"/>
          <a:ea typeface="+mj-ea"/>
          <a:cs typeface="+mj-cs"/>
        </a:defRPr>
      </a:lvl1pPr>
      <a:lvl2pPr algn="l" rtl="0" eaLnBrk="1" fontAlgn="base" hangingPunct="1">
        <a:spcBef>
          <a:spcPct val="0"/>
        </a:spcBef>
        <a:spcAft>
          <a:spcPct val="0"/>
        </a:spcAft>
        <a:defRPr sz="2800" b="1">
          <a:solidFill>
            <a:schemeClr val="tx2"/>
          </a:solidFill>
          <a:latin typeface="Comic Sans MS" pitchFamily="66" charset="0"/>
        </a:defRPr>
      </a:lvl2pPr>
      <a:lvl3pPr algn="l" rtl="0" eaLnBrk="1" fontAlgn="base" hangingPunct="1">
        <a:spcBef>
          <a:spcPct val="0"/>
        </a:spcBef>
        <a:spcAft>
          <a:spcPct val="0"/>
        </a:spcAft>
        <a:defRPr sz="2800" b="1">
          <a:solidFill>
            <a:schemeClr val="tx2"/>
          </a:solidFill>
          <a:latin typeface="Comic Sans MS" pitchFamily="66" charset="0"/>
        </a:defRPr>
      </a:lvl3pPr>
      <a:lvl4pPr algn="l" rtl="0" eaLnBrk="1" fontAlgn="base" hangingPunct="1">
        <a:spcBef>
          <a:spcPct val="0"/>
        </a:spcBef>
        <a:spcAft>
          <a:spcPct val="0"/>
        </a:spcAft>
        <a:defRPr sz="2800" b="1">
          <a:solidFill>
            <a:schemeClr val="tx2"/>
          </a:solidFill>
          <a:latin typeface="Comic Sans MS" pitchFamily="66" charset="0"/>
        </a:defRPr>
      </a:lvl4pPr>
      <a:lvl5pPr algn="l" rtl="0" eaLnBrk="1" fontAlgn="base" hangingPunct="1">
        <a:spcBef>
          <a:spcPct val="0"/>
        </a:spcBef>
        <a:spcAft>
          <a:spcPct val="0"/>
        </a:spcAft>
        <a:defRPr sz="2800" b="1">
          <a:solidFill>
            <a:schemeClr val="tx2"/>
          </a:solidFill>
          <a:latin typeface="Comic Sans MS" pitchFamily="66" charset="0"/>
        </a:defRPr>
      </a:lvl5pPr>
      <a:lvl6pPr marL="457200" algn="l" rtl="0" eaLnBrk="1" fontAlgn="base" hangingPunct="1">
        <a:spcBef>
          <a:spcPct val="0"/>
        </a:spcBef>
        <a:spcAft>
          <a:spcPct val="0"/>
        </a:spcAft>
        <a:defRPr sz="2800" b="1">
          <a:solidFill>
            <a:schemeClr val="tx2"/>
          </a:solidFill>
          <a:latin typeface="Comic Sans MS" pitchFamily="66" charset="0"/>
        </a:defRPr>
      </a:lvl6pPr>
      <a:lvl7pPr marL="914400" algn="l" rtl="0" eaLnBrk="1" fontAlgn="base" hangingPunct="1">
        <a:spcBef>
          <a:spcPct val="0"/>
        </a:spcBef>
        <a:spcAft>
          <a:spcPct val="0"/>
        </a:spcAft>
        <a:defRPr sz="2800" b="1">
          <a:solidFill>
            <a:schemeClr val="tx2"/>
          </a:solidFill>
          <a:latin typeface="Comic Sans MS" pitchFamily="66" charset="0"/>
        </a:defRPr>
      </a:lvl7pPr>
      <a:lvl8pPr marL="1371600" algn="l" rtl="0" eaLnBrk="1" fontAlgn="base" hangingPunct="1">
        <a:spcBef>
          <a:spcPct val="0"/>
        </a:spcBef>
        <a:spcAft>
          <a:spcPct val="0"/>
        </a:spcAft>
        <a:defRPr sz="2800" b="1">
          <a:solidFill>
            <a:schemeClr val="tx2"/>
          </a:solidFill>
          <a:latin typeface="Comic Sans MS" pitchFamily="66" charset="0"/>
        </a:defRPr>
      </a:lvl8pPr>
      <a:lvl9pPr marL="1828800" algn="l" rtl="0" eaLnBrk="1" fontAlgn="base" hangingPunct="1">
        <a:spcBef>
          <a:spcPct val="0"/>
        </a:spcBef>
        <a:spcAft>
          <a:spcPct val="0"/>
        </a:spcAft>
        <a:defRPr sz="2800" b="1">
          <a:solidFill>
            <a:schemeClr val="tx2"/>
          </a:solidFill>
          <a:latin typeface="Comic Sans MS" pitchFamily="66"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0" y="836712"/>
            <a:ext cx="9144000" cy="0"/>
          </a:xfrm>
          <a:prstGeom prst="line">
            <a:avLst/>
          </a:prstGeom>
          <a:ln>
            <a:solidFill>
              <a:schemeClr val="tx2">
                <a:lumMod val="50000"/>
              </a:schemeClr>
            </a:solidFill>
            <a:headEnd/>
            <a:tailEnd/>
          </a:ln>
        </p:spPr>
        <p:style>
          <a:lnRef idx="3">
            <a:schemeClr val="accent1"/>
          </a:lnRef>
          <a:fillRef idx="0">
            <a:schemeClr val="accent1"/>
          </a:fillRef>
          <a:effectRef idx="2">
            <a:schemeClr val="accent1"/>
          </a:effectRef>
          <a:fontRef idx="minor">
            <a:schemeClr val="tx1"/>
          </a:fontRef>
        </p:style>
        <p:txBody>
          <a:bodyPr wrap="none" lIns="0" tIns="0" rIns="0" bIns="0" anchor="ctr"/>
          <a:lstStyle/>
          <a:p>
            <a:pPr algn="ctr" eaLnBrk="0" hangingPunct="0">
              <a:defRPr/>
            </a:pPr>
            <a:endParaRPr lang="zh-CN" altLang="en-US"/>
          </a:p>
        </p:txBody>
      </p:sp>
      <p:sp>
        <p:nvSpPr>
          <p:cNvPr id="39942" name="Rectangle 5"/>
          <p:cNvSpPr>
            <a:spLocks noGrp="1" noChangeArrowheads="1"/>
          </p:cNvSpPr>
          <p:nvPr>
            <p:ph type="title"/>
          </p:nvPr>
        </p:nvSpPr>
        <p:spPr bwMode="auto">
          <a:xfrm>
            <a:off x="179388" y="1"/>
            <a:ext cx="8713092" cy="98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nl-NL" dirty="0"/>
              <a:t>单击此处编辑母版标题样式</a:t>
            </a:r>
          </a:p>
        </p:txBody>
      </p:sp>
      <p:sp>
        <p:nvSpPr>
          <p:cNvPr id="39943" name="Rectangle 6"/>
          <p:cNvSpPr>
            <a:spLocks noGrp="1" noChangeArrowheads="1"/>
          </p:cNvSpPr>
          <p:nvPr>
            <p:ph type="body" idx="1"/>
          </p:nvPr>
        </p:nvSpPr>
        <p:spPr bwMode="auto">
          <a:xfrm>
            <a:off x="381000" y="1052736"/>
            <a:ext cx="8382000"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nl-NL" dirty="0"/>
              <a:t>单击此处编辑母版文本样式</a:t>
            </a:r>
          </a:p>
          <a:p>
            <a:pPr lvl="1"/>
            <a:r>
              <a:rPr lang="zh-CN" altLang="nl-NL" dirty="0"/>
              <a:t>第二级</a:t>
            </a:r>
          </a:p>
          <a:p>
            <a:pPr lvl="2"/>
            <a:r>
              <a:rPr lang="zh-CN" altLang="nl-NL" dirty="0"/>
              <a:t>第三级</a:t>
            </a:r>
          </a:p>
          <a:p>
            <a:pPr lvl="3"/>
            <a:r>
              <a:rPr lang="zh-CN" altLang="nl-NL" dirty="0"/>
              <a:t>第四级</a:t>
            </a:r>
          </a:p>
          <a:p>
            <a:pPr lvl="4"/>
            <a:r>
              <a:rPr lang="zh-CN" altLang="nl-NL" dirty="0"/>
              <a:t>第五级</a:t>
            </a:r>
          </a:p>
        </p:txBody>
      </p:sp>
      <p:sp>
        <p:nvSpPr>
          <p:cNvPr id="4104" name="Rectangle 8"/>
          <p:cNvSpPr>
            <a:spLocks noChangeArrowheads="1"/>
          </p:cNvSpPr>
          <p:nvPr/>
        </p:nvSpPr>
        <p:spPr bwMode="auto">
          <a:xfrm>
            <a:off x="8548688" y="6699250"/>
            <a:ext cx="309592" cy="158750"/>
          </a:xfrm>
          <a:prstGeom prst="rect">
            <a:avLst/>
          </a:prstGeom>
          <a:noFill/>
          <a:ln w="9525">
            <a:noFill/>
            <a:miter lim="800000"/>
            <a:headEnd/>
            <a:tailEnd/>
          </a:ln>
          <a:effectLst/>
        </p:spPr>
        <p:txBody>
          <a:bodyPr lIns="0" tIns="0" rIns="0" bIns="0"/>
          <a:lstStyle/>
          <a:p>
            <a:pPr eaLnBrk="0" hangingPunct="0">
              <a:defRPr/>
            </a:pPr>
            <a:fld id="{B34EE6EB-0AA0-4D9C-AF6A-13D3F878F11D}" type="slidenum">
              <a:rPr kumimoji="1" lang="en-GB" sz="1000">
                <a:solidFill>
                  <a:srgbClr val="000000"/>
                </a:solidFill>
              </a:rPr>
              <a:pPr eaLnBrk="0" hangingPunct="0">
                <a:defRPr/>
              </a:pPr>
              <a:t>‹#›</a:t>
            </a:fld>
            <a:endParaRPr kumimoji="1" lang="en-GB" sz="1000" dirty="0">
              <a:solidFill>
                <a:srgbClr val="000000"/>
              </a:solidFill>
            </a:endParaRPr>
          </a:p>
        </p:txBody>
      </p:sp>
      <p:grpSp>
        <p:nvGrpSpPr>
          <p:cNvPr id="39945" name="Group 9"/>
          <p:cNvGrpSpPr>
            <a:grpSpLocks/>
          </p:cNvGrpSpPr>
          <p:nvPr/>
        </p:nvGrpSpPr>
        <p:grpSpPr bwMode="auto">
          <a:xfrm>
            <a:off x="-838200" y="-6350"/>
            <a:ext cx="10526713" cy="6864350"/>
            <a:chOff x="0" y="0"/>
            <a:chExt cx="6631" cy="4324"/>
          </a:xfrm>
        </p:grpSpPr>
        <p:sp>
          <p:nvSpPr>
            <p:cNvPr id="4106" name="Freeform 10"/>
            <p:cNvSpPr>
              <a:spLocks/>
            </p:cNvSpPr>
            <p:nvPr userDrawn="1"/>
          </p:nvSpPr>
          <p:spPr bwMode="auto">
            <a:xfrm>
              <a:off x="469" y="176"/>
              <a:ext cx="1710" cy="176"/>
            </a:xfrm>
            <a:custGeom>
              <a:avLst/>
              <a:gdLst/>
              <a:ahLst/>
              <a:cxnLst>
                <a:cxn ang="0">
                  <a:pos x="0" y="0"/>
                </a:cxn>
                <a:cxn ang="0">
                  <a:pos x="1710" y="0"/>
                </a:cxn>
                <a:cxn ang="0">
                  <a:pos x="1710" y="216"/>
                </a:cxn>
                <a:cxn ang="0">
                  <a:pos x="0" y="216"/>
                </a:cxn>
              </a:cxnLst>
              <a:rect l="0" t="0" r="r" b="b"/>
              <a:pathLst>
                <a:path w="1710" h="216">
                  <a:moveTo>
                    <a:pt x="0" y="0"/>
                  </a:moveTo>
                  <a:lnTo>
                    <a:pt x="1710" y="0"/>
                  </a:lnTo>
                  <a:lnTo>
                    <a:pt x="1710" y="216"/>
                  </a:lnTo>
                  <a:lnTo>
                    <a:pt x="0" y="216"/>
                  </a:lnTo>
                </a:path>
              </a:pathLst>
            </a:custGeom>
            <a:noFill/>
            <a:ln w="6350" cap="flat" cmpd="sng">
              <a:noFill/>
              <a:prstDash val="solid"/>
              <a:round/>
              <a:headEnd/>
              <a:tailEnd/>
            </a:ln>
            <a:effectLst/>
          </p:spPr>
          <p:txBody>
            <a:bodyPr lIns="0" tIns="0" rIns="0" bIns="0">
              <a:spAutoFit/>
            </a:bodyPr>
            <a:lstStyle/>
            <a:p>
              <a:pPr algn="ctr" eaLnBrk="0" hangingPunct="0">
                <a:defRPr/>
              </a:pPr>
              <a:endParaRPr lang="zh-CN" altLang="en-US"/>
            </a:p>
          </p:txBody>
        </p:sp>
        <p:grpSp>
          <p:nvGrpSpPr>
            <p:cNvPr id="39949" name="Group 11"/>
            <p:cNvGrpSpPr>
              <a:grpSpLocks/>
            </p:cNvGrpSpPr>
            <p:nvPr userDrawn="1"/>
          </p:nvGrpSpPr>
          <p:grpSpPr bwMode="auto">
            <a:xfrm>
              <a:off x="0" y="0"/>
              <a:ext cx="6631" cy="4324"/>
              <a:chOff x="0" y="0"/>
              <a:chExt cx="6631" cy="4324"/>
            </a:xfrm>
          </p:grpSpPr>
          <p:sp>
            <p:nvSpPr>
              <p:cNvPr id="4108" name="Line 12"/>
              <p:cNvSpPr>
                <a:spLocks noChangeShapeType="1"/>
              </p:cNvSpPr>
              <p:nvPr userDrawn="1"/>
            </p:nvSpPr>
            <p:spPr bwMode="auto">
              <a:xfrm>
                <a:off x="471" y="0"/>
                <a:ext cx="0" cy="4324"/>
              </a:xfrm>
              <a:prstGeom prst="line">
                <a:avLst/>
              </a:prstGeom>
              <a:noFill/>
              <a:ln w="19050">
                <a:noFill/>
                <a:prstDash val="sysDot"/>
                <a:round/>
                <a:headEnd/>
                <a:tailEnd/>
              </a:ln>
              <a:effectLst/>
            </p:spPr>
            <p:txBody>
              <a:bodyPr wrap="none"/>
              <a:lstStyle/>
              <a:p>
                <a:pPr algn="ctr" eaLnBrk="0" hangingPunct="0">
                  <a:defRPr/>
                </a:pPr>
                <a:endParaRPr lang="zh-CN" altLang="en-US"/>
              </a:p>
            </p:txBody>
          </p:sp>
          <p:sp>
            <p:nvSpPr>
              <p:cNvPr id="4" name="Line 13"/>
              <p:cNvSpPr>
                <a:spLocks noChangeShapeType="1"/>
              </p:cNvSpPr>
              <p:nvPr userDrawn="1"/>
            </p:nvSpPr>
            <p:spPr bwMode="auto">
              <a:xfrm flipH="1">
                <a:off x="0" y="4298"/>
                <a:ext cx="6240" cy="0"/>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0" name="Line 14"/>
              <p:cNvSpPr>
                <a:spLocks noChangeShapeType="1"/>
              </p:cNvSpPr>
              <p:nvPr userDrawn="1"/>
            </p:nvSpPr>
            <p:spPr bwMode="auto">
              <a:xfrm>
                <a:off x="0" y="659"/>
                <a:ext cx="6240" cy="0"/>
              </a:xfrm>
              <a:prstGeom prst="line">
                <a:avLst/>
              </a:prstGeom>
              <a:noFill/>
              <a:ln w="6350">
                <a:noFill/>
                <a:round/>
                <a:headEnd/>
                <a:tailEnd/>
              </a:ln>
              <a:effectLst/>
            </p:spPr>
            <p:txBody>
              <a:bodyPr wrap="none" lIns="0" tIns="0" rIns="0" bIns="0">
                <a:spAutoFit/>
              </a:bodyPr>
              <a:lstStyle/>
              <a:p>
                <a:pPr algn="ctr" eaLnBrk="0" hangingPunct="0">
                  <a:defRPr/>
                </a:pPr>
                <a:endParaRPr lang="zh-CN" altLang="en-US"/>
              </a:p>
            </p:txBody>
          </p:sp>
          <p:sp>
            <p:nvSpPr>
              <p:cNvPr id="4111" name="Line 15"/>
              <p:cNvSpPr>
                <a:spLocks noChangeShapeType="1"/>
              </p:cNvSpPr>
              <p:nvPr userDrawn="1"/>
            </p:nvSpPr>
            <p:spPr bwMode="auto">
              <a:xfrm>
                <a:off x="0" y="1248"/>
                <a:ext cx="6240" cy="0"/>
              </a:xfrm>
              <a:prstGeom prst="line">
                <a:avLst/>
              </a:prstGeom>
              <a:noFill/>
              <a:ln w="6350">
                <a:noFill/>
                <a:round/>
                <a:headEnd/>
                <a:tailEnd/>
              </a:ln>
              <a:effectLst/>
            </p:spPr>
            <p:txBody>
              <a:bodyPr wrap="none" lIns="0" tIns="0" rIns="0" bIns="0">
                <a:spAutoFit/>
              </a:bodyPr>
              <a:lstStyle/>
              <a:p>
                <a:pPr algn="ctr" eaLnBrk="0" hangingPunct="0">
                  <a:defRPr/>
                </a:pPr>
                <a:endParaRPr lang="zh-CN" altLang="en-US"/>
              </a:p>
            </p:txBody>
          </p:sp>
          <p:sp>
            <p:nvSpPr>
              <p:cNvPr id="4112" name="Line 16"/>
              <p:cNvSpPr>
                <a:spLocks noChangeShapeType="1"/>
              </p:cNvSpPr>
              <p:nvPr userDrawn="1"/>
            </p:nvSpPr>
            <p:spPr bwMode="auto">
              <a:xfrm>
                <a:off x="0" y="4041"/>
                <a:ext cx="6240" cy="0"/>
              </a:xfrm>
              <a:prstGeom prst="line">
                <a:avLst/>
              </a:prstGeom>
              <a:noFill/>
              <a:ln w="6350">
                <a:noFill/>
                <a:prstDash val="dash"/>
                <a:round/>
                <a:headEnd/>
                <a:tailEnd/>
              </a:ln>
              <a:effectLst/>
            </p:spPr>
            <p:txBody>
              <a:bodyPr wrap="none" lIns="0" tIns="0" rIns="0" bIns="0">
                <a:spAutoFit/>
              </a:bodyPr>
              <a:lstStyle/>
              <a:p>
                <a:pPr algn="ctr" eaLnBrk="0" hangingPunct="0">
                  <a:defRPr/>
                </a:pPr>
                <a:endParaRPr lang="zh-CN" altLang="en-US"/>
              </a:p>
            </p:txBody>
          </p:sp>
          <p:sp>
            <p:nvSpPr>
              <p:cNvPr id="4113" name="Line 17"/>
              <p:cNvSpPr>
                <a:spLocks noChangeShapeType="1"/>
              </p:cNvSpPr>
              <p:nvPr userDrawn="1"/>
            </p:nvSpPr>
            <p:spPr bwMode="auto">
              <a:xfrm>
                <a:off x="5840" y="4"/>
                <a:ext cx="0" cy="4320"/>
              </a:xfrm>
              <a:prstGeom prst="line">
                <a:avLst/>
              </a:prstGeom>
              <a:noFill/>
              <a:ln w="6350">
                <a:noFill/>
                <a:prstDash val="dash"/>
                <a:round/>
                <a:headEnd/>
                <a:tailEnd/>
              </a:ln>
              <a:effectLst/>
            </p:spPr>
            <p:txBody>
              <a:bodyPr wrap="none" lIns="0" tIns="0" rIns="0" bIns="0">
                <a:spAutoFit/>
              </a:bodyPr>
              <a:lstStyle/>
              <a:p>
                <a:pPr algn="ctr" eaLnBrk="0" hangingPunct="0">
                  <a:defRPr/>
                </a:pPr>
                <a:endParaRPr lang="zh-CN" altLang="en-US"/>
              </a:p>
            </p:txBody>
          </p:sp>
          <p:sp>
            <p:nvSpPr>
              <p:cNvPr id="4114" name="Line 18"/>
              <p:cNvSpPr>
                <a:spLocks noChangeShapeType="1"/>
              </p:cNvSpPr>
              <p:nvPr userDrawn="1"/>
            </p:nvSpPr>
            <p:spPr bwMode="auto">
              <a:xfrm>
                <a:off x="4888" y="4"/>
                <a:ext cx="0" cy="472"/>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5" name="Line 19"/>
              <p:cNvSpPr>
                <a:spLocks noChangeShapeType="1"/>
              </p:cNvSpPr>
              <p:nvPr userDrawn="1"/>
            </p:nvSpPr>
            <p:spPr bwMode="auto">
              <a:xfrm flipH="1">
                <a:off x="0" y="176"/>
                <a:ext cx="6240" cy="0"/>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6" name="Line 20"/>
              <p:cNvSpPr>
                <a:spLocks noChangeShapeType="1"/>
              </p:cNvSpPr>
              <p:nvPr userDrawn="1"/>
            </p:nvSpPr>
            <p:spPr bwMode="auto">
              <a:xfrm flipH="1">
                <a:off x="0" y="348"/>
                <a:ext cx="6240" cy="0"/>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7" name="Line 21"/>
              <p:cNvSpPr>
                <a:spLocks noChangeShapeType="1"/>
              </p:cNvSpPr>
              <p:nvPr userDrawn="1"/>
            </p:nvSpPr>
            <p:spPr bwMode="auto">
              <a:xfrm>
                <a:off x="5132" y="4"/>
                <a:ext cx="0" cy="472"/>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8" name="Rectangle 22"/>
              <p:cNvSpPr>
                <a:spLocks noChangeArrowheads="1"/>
              </p:cNvSpPr>
              <p:nvPr userDrawn="1"/>
            </p:nvSpPr>
            <p:spPr bwMode="auto">
              <a:xfrm>
                <a:off x="6382" y="0"/>
                <a:ext cx="249" cy="206"/>
              </a:xfrm>
              <a:prstGeom prst="rect">
                <a:avLst/>
              </a:prstGeom>
              <a:solidFill>
                <a:schemeClr val="bg1"/>
              </a:solidFill>
              <a:ln w="6350">
                <a:noFill/>
                <a:miter lim="800000"/>
                <a:headEnd/>
                <a:tailEnd/>
              </a:ln>
              <a:effectLst/>
            </p:spPr>
            <p:txBody>
              <a:bodyPr lIns="0" tIns="0" rIns="0" bIns="0" anchor="ctr">
                <a:spAutoFit/>
              </a:bodyPr>
              <a:lstStyle/>
              <a:p>
                <a:pPr algn="ctr" eaLnBrk="0" hangingPunct="0">
                  <a:defRPr/>
                </a:pPr>
                <a:endParaRPr lang="zh-CN" altLang="en-US"/>
              </a:p>
            </p:txBody>
          </p:sp>
          <p:sp>
            <p:nvSpPr>
              <p:cNvPr id="4119" name="Line 23"/>
              <p:cNvSpPr>
                <a:spLocks noChangeShapeType="1"/>
              </p:cNvSpPr>
              <p:nvPr userDrawn="1"/>
            </p:nvSpPr>
            <p:spPr bwMode="auto">
              <a:xfrm>
                <a:off x="849" y="0"/>
                <a:ext cx="0" cy="478"/>
              </a:xfrm>
              <a:prstGeom prst="line">
                <a:avLst/>
              </a:prstGeom>
              <a:noFill/>
              <a:ln w="6350">
                <a:noFill/>
                <a:prstDash val="dash"/>
                <a:round/>
                <a:headEnd/>
                <a:tailEnd/>
              </a:ln>
              <a:effectLst/>
            </p:spPr>
            <p:txBody>
              <a:bodyPr lIns="0" tIns="0" rIns="0" bIns="0" anchor="ctr">
                <a:spAutoFit/>
              </a:bodyPr>
              <a:lstStyle/>
              <a:p>
                <a:pPr algn="ctr" eaLnBrk="0" hangingPunct="0">
                  <a:defRPr/>
                </a:pPr>
                <a:endParaRPr lang="zh-CN" altLang="en-US"/>
              </a:p>
            </p:txBody>
          </p:sp>
        </p:grpSp>
      </p:grpSp>
      <p:sp>
        <p:nvSpPr>
          <p:cNvPr id="4121" name="Line 25"/>
          <p:cNvSpPr>
            <a:spLocks noChangeShapeType="1"/>
          </p:cNvSpPr>
          <p:nvPr/>
        </p:nvSpPr>
        <p:spPr bwMode="auto">
          <a:xfrm>
            <a:off x="8431213" y="6699250"/>
            <a:ext cx="0" cy="123825"/>
          </a:xfrm>
          <a:prstGeom prst="line">
            <a:avLst/>
          </a:prstGeom>
          <a:noFill/>
          <a:ln w="9525">
            <a:solidFill>
              <a:srgbClr val="172F37"/>
            </a:solidFill>
            <a:round/>
            <a:headEnd/>
            <a:tailEnd/>
          </a:ln>
          <a:effectLst/>
        </p:spPr>
        <p:txBody>
          <a:bodyPr wrap="none" lIns="0" tIns="0" rIns="0" bIns="0" anchor="ctr">
            <a:spAutoFit/>
          </a:bodyPr>
          <a:lstStyle/>
          <a:p>
            <a:pPr algn="ctr" eaLnBrk="0" hangingPunct="0">
              <a:defRPr/>
            </a:pPr>
            <a:endParaRPr lang="zh-CN" altLang="en-US" sz="2000"/>
          </a:p>
        </p:txBody>
      </p:sp>
    </p:spTree>
    <p:extLst>
      <p:ext uri="{BB962C8B-B14F-4D97-AF65-F5344CB8AC3E}">
        <p14:creationId xmlns:p14="http://schemas.microsoft.com/office/powerpoint/2010/main" val="2263147893"/>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Lst>
  <p:txStyles>
    <p:titleStyle>
      <a:lvl1pPr algn="l" rtl="0" eaLnBrk="0" fontAlgn="base" hangingPunct="0">
        <a:spcBef>
          <a:spcPct val="0"/>
        </a:spcBef>
        <a:spcAft>
          <a:spcPct val="0"/>
        </a:spcAft>
        <a:defRPr kumimoji="1" sz="3600" b="1" baseline="0">
          <a:solidFill>
            <a:srgbClr val="002060"/>
          </a:solidFill>
          <a:latin typeface="+mn-lt"/>
          <a:ea typeface="黑体" pitchFamily="49" charset="-122"/>
          <a:cs typeface="+mj-cs"/>
        </a:defRPr>
      </a:lvl1pPr>
      <a:lvl2pPr algn="l" rtl="0" eaLnBrk="0" fontAlgn="base" hangingPunct="0">
        <a:spcBef>
          <a:spcPct val="0"/>
        </a:spcBef>
        <a:spcAft>
          <a:spcPct val="0"/>
        </a:spcAft>
        <a:defRPr kumimoji="1" sz="2400" b="1">
          <a:solidFill>
            <a:srgbClr val="000000"/>
          </a:solidFill>
          <a:latin typeface="Arial" pitchFamily="34" charset="0"/>
          <a:ea typeface="宋体" pitchFamily="2" charset="-122"/>
        </a:defRPr>
      </a:lvl2pPr>
      <a:lvl3pPr algn="l" rtl="0" eaLnBrk="0" fontAlgn="base" hangingPunct="0">
        <a:spcBef>
          <a:spcPct val="0"/>
        </a:spcBef>
        <a:spcAft>
          <a:spcPct val="0"/>
        </a:spcAft>
        <a:defRPr kumimoji="1" sz="2400" b="1">
          <a:solidFill>
            <a:srgbClr val="000000"/>
          </a:solidFill>
          <a:latin typeface="Arial" pitchFamily="34" charset="0"/>
          <a:ea typeface="宋体" pitchFamily="2" charset="-122"/>
        </a:defRPr>
      </a:lvl3pPr>
      <a:lvl4pPr algn="l" rtl="0" eaLnBrk="0" fontAlgn="base" hangingPunct="0">
        <a:spcBef>
          <a:spcPct val="0"/>
        </a:spcBef>
        <a:spcAft>
          <a:spcPct val="0"/>
        </a:spcAft>
        <a:defRPr kumimoji="1" sz="2400" b="1">
          <a:solidFill>
            <a:srgbClr val="000000"/>
          </a:solidFill>
          <a:latin typeface="Arial" pitchFamily="34" charset="0"/>
          <a:ea typeface="宋体" pitchFamily="2" charset="-122"/>
        </a:defRPr>
      </a:lvl4pPr>
      <a:lvl5pPr algn="l" rtl="0" eaLnBrk="0" fontAlgn="base" hangingPunct="0">
        <a:spcBef>
          <a:spcPct val="0"/>
        </a:spcBef>
        <a:spcAft>
          <a:spcPct val="0"/>
        </a:spcAft>
        <a:defRPr kumimoji="1" sz="2400" b="1">
          <a:solidFill>
            <a:srgbClr val="000000"/>
          </a:solidFill>
          <a:latin typeface="Arial" pitchFamily="34" charset="0"/>
          <a:ea typeface="宋体" pitchFamily="2" charset="-122"/>
        </a:defRPr>
      </a:lvl5pPr>
      <a:lvl6pPr marL="457200" algn="l" rtl="0" eaLnBrk="1" fontAlgn="base" hangingPunct="1">
        <a:spcBef>
          <a:spcPct val="0"/>
        </a:spcBef>
        <a:spcAft>
          <a:spcPct val="0"/>
        </a:spcAft>
        <a:defRPr kumimoji="1" sz="2400" b="1">
          <a:solidFill>
            <a:srgbClr val="000000"/>
          </a:solidFill>
          <a:latin typeface="Arial" pitchFamily="34" charset="0"/>
          <a:ea typeface="宋体" pitchFamily="2" charset="-122"/>
        </a:defRPr>
      </a:lvl6pPr>
      <a:lvl7pPr marL="914400" algn="l" rtl="0" eaLnBrk="1" fontAlgn="base" hangingPunct="1">
        <a:spcBef>
          <a:spcPct val="0"/>
        </a:spcBef>
        <a:spcAft>
          <a:spcPct val="0"/>
        </a:spcAft>
        <a:defRPr kumimoji="1" sz="2400" b="1">
          <a:solidFill>
            <a:srgbClr val="000000"/>
          </a:solidFill>
          <a:latin typeface="Arial" pitchFamily="34" charset="0"/>
          <a:ea typeface="宋体" pitchFamily="2" charset="-122"/>
        </a:defRPr>
      </a:lvl7pPr>
      <a:lvl8pPr marL="1371600" algn="l" rtl="0" eaLnBrk="1" fontAlgn="base" hangingPunct="1">
        <a:spcBef>
          <a:spcPct val="0"/>
        </a:spcBef>
        <a:spcAft>
          <a:spcPct val="0"/>
        </a:spcAft>
        <a:defRPr kumimoji="1" sz="2400" b="1">
          <a:solidFill>
            <a:srgbClr val="000000"/>
          </a:solidFill>
          <a:latin typeface="Arial" pitchFamily="34" charset="0"/>
          <a:ea typeface="宋体" pitchFamily="2" charset="-122"/>
        </a:defRPr>
      </a:lvl8pPr>
      <a:lvl9pPr marL="1828800" algn="l" rtl="0" eaLnBrk="1" fontAlgn="base" hangingPunct="1">
        <a:spcBef>
          <a:spcPct val="0"/>
        </a:spcBef>
        <a:spcAft>
          <a:spcPct val="0"/>
        </a:spcAft>
        <a:defRPr kumimoji="1" sz="2400" b="1">
          <a:solidFill>
            <a:srgbClr val="000000"/>
          </a:solidFill>
          <a:latin typeface="Arial" pitchFamily="34" charset="0"/>
          <a:ea typeface="宋体" pitchFamily="2" charset="-122"/>
        </a:defRPr>
      </a:lvl9pPr>
    </p:titleStyle>
    <p:bodyStyle>
      <a:lvl1pPr marL="342900" indent="-342900" algn="just" rtl="0" eaLnBrk="1" fontAlgn="base" hangingPunct="1">
        <a:spcBef>
          <a:spcPct val="20000"/>
        </a:spcBef>
        <a:spcAft>
          <a:spcPct val="0"/>
        </a:spcAft>
        <a:buChar char="•"/>
        <a:defRPr sz="2400" baseline="0">
          <a:solidFill>
            <a:schemeClr val="tx1"/>
          </a:solidFill>
          <a:latin typeface="Arial" pitchFamily="34" charset="0"/>
          <a:ea typeface="黑体" pitchFamily="49" charset="-122"/>
          <a:cs typeface="+mn-cs"/>
        </a:defRPr>
      </a:lvl1pPr>
      <a:lvl2pPr marL="742950" indent="-285750" algn="just" rtl="0" eaLnBrk="1" fontAlgn="base" hangingPunct="1">
        <a:spcBef>
          <a:spcPct val="20000"/>
        </a:spcBef>
        <a:spcAft>
          <a:spcPct val="0"/>
        </a:spcAft>
        <a:buChar char="–"/>
        <a:defRPr sz="2000" baseline="0">
          <a:solidFill>
            <a:schemeClr val="tx2"/>
          </a:solidFill>
          <a:latin typeface="Arial" pitchFamily="34" charset="0"/>
          <a:ea typeface="黑体" pitchFamily="49" charset="-122"/>
        </a:defRPr>
      </a:lvl2pPr>
      <a:lvl3pPr marL="1143000" indent="-228600" algn="just" rtl="0" eaLnBrk="1" fontAlgn="base" hangingPunct="1">
        <a:spcBef>
          <a:spcPct val="20000"/>
        </a:spcBef>
        <a:spcAft>
          <a:spcPct val="0"/>
        </a:spcAft>
        <a:buChar char="•"/>
        <a:defRPr baseline="0">
          <a:solidFill>
            <a:schemeClr val="tx1"/>
          </a:solidFill>
          <a:latin typeface="Arial" pitchFamily="34" charset="0"/>
          <a:ea typeface="黑体" pitchFamily="49" charset="-122"/>
        </a:defRPr>
      </a:lvl3pPr>
      <a:lvl4pPr marL="1600200" indent="-228600" algn="just" rtl="0" eaLnBrk="1" fontAlgn="base" hangingPunct="1">
        <a:spcBef>
          <a:spcPct val="20000"/>
        </a:spcBef>
        <a:spcAft>
          <a:spcPct val="0"/>
        </a:spcAft>
        <a:buChar char="–"/>
        <a:defRPr sz="1600" baseline="0">
          <a:solidFill>
            <a:schemeClr val="tx1"/>
          </a:solidFill>
          <a:latin typeface="Arial" pitchFamily="34" charset="0"/>
          <a:ea typeface="黑体" pitchFamily="49" charset="-122"/>
        </a:defRPr>
      </a:lvl4pPr>
      <a:lvl5pPr marL="2057400" indent="-228600" algn="just" rtl="0" eaLnBrk="1" fontAlgn="base" hangingPunct="1">
        <a:spcBef>
          <a:spcPct val="20000"/>
        </a:spcBef>
        <a:spcAft>
          <a:spcPct val="0"/>
        </a:spcAft>
        <a:buChar char="»"/>
        <a:defRPr sz="14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0" y="836712"/>
            <a:ext cx="9144000" cy="0"/>
          </a:xfrm>
          <a:prstGeom prst="line">
            <a:avLst/>
          </a:prstGeom>
          <a:ln>
            <a:solidFill>
              <a:schemeClr val="tx2">
                <a:lumMod val="50000"/>
              </a:schemeClr>
            </a:solidFill>
            <a:headEnd/>
            <a:tailEnd/>
          </a:ln>
        </p:spPr>
        <p:style>
          <a:lnRef idx="3">
            <a:schemeClr val="accent1"/>
          </a:lnRef>
          <a:fillRef idx="0">
            <a:schemeClr val="accent1"/>
          </a:fillRef>
          <a:effectRef idx="2">
            <a:schemeClr val="accent1"/>
          </a:effectRef>
          <a:fontRef idx="minor">
            <a:schemeClr val="tx1"/>
          </a:fontRef>
        </p:style>
        <p:txBody>
          <a:bodyPr wrap="none" lIns="0" tIns="0" rIns="0" bIns="0" anchor="ctr"/>
          <a:lstStyle/>
          <a:p>
            <a:pPr algn="ctr" eaLnBrk="0" hangingPunct="0">
              <a:defRPr/>
            </a:pPr>
            <a:endParaRPr lang="zh-CN" altLang="en-US"/>
          </a:p>
        </p:txBody>
      </p:sp>
      <p:sp>
        <p:nvSpPr>
          <p:cNvPr id="39942" name="Rectangle 5"/>
          <p:cNvSpPr>
            <a:spLocks noGrp="1" noChangeArrowheads="1"/>
          </p:cNvSpPr>
          <p:nvPr>
            <p:ph type="title"/>
          </p:nvPr>
        </p:nvSpPr>
        <p:spPr bwMode="auto">
          <a:xfrm>
            <a:off x="179388" y="1"/>
            <a:ext cx="8713092" cy="98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nl-NL" dirty="0"/>
              <a:t>单击此处编辑母版标题样式</a:t>
            </a:r>
          </a:p>
        </p:txBody>
      </p:sp>
      <p:sp>
        <p:nvSpPr>
          <p:cNvPr id="39943" name="Rectangle 6"/>
          <p:cNvSpPr>
            <a:spLocks noGrp="1" noChangeArrowheads="1"/>
          </p:cNvSpPr>
          <p:nvPr>
            <p:ph type="body" idx="1"/>
          </p:nvPr>
        </p:nvSpPr>
        <p:spPr bwMode="auto">
          <a:xfrm>
            <a:off x="381000" y="1052736"/>
            <a:ext cx="8382000"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nl-NL" dirty="0"/>
              <a:t>单击此处编辑母版文本样式</a:t>
            </a:r>
          </a:p>
          <a:p>
            <a:pPr lvl="1"/>
            <a:r>
              <a:rPr lang="zh-CN" altLang="nl-NL" dirty="0"/>
              <a:t>第二级</a:t>
            </a:r>
          </a:p>
          <a:p>
            <a:pPr lvl="2"/>
            <a:r>
              <a:rPr lang="zh-CN" altLang="nl-NL" dirty="0"/>
              <a:t>第三级</a:t>
            </a:r>
          </a:p>
          <a:p>
            <a:pPr lvl="3"/>
            <a:r>
              <a:rPr lang="zh-CN" altLang="nl-NL" dirty="0"/>
              <a:t>第四级</a:t>
            </a:r>
          </a:p>
          <a:p>
            <a:pPr lvl="4"/>
            <a:r>
              <a:rPr lang="zh-CN" altLang="nl-NL" dirty="0"/>
              <a:t>第五级</a:t>
            </a:r>
          </a:p>
        </p:txBody>
      </p:sp>
      <p:sp>
        <p:nvSpPr>
          <p:cNvPr id="4104" name="Rectangle 8"/>
          <p:cNvSpPr>
            <a:spLocks noChangeArrowheads="1"/>
          </p:cNvSpPr>
          <p:nvPr/>
        </p:nvSpPr>
        <p:spPr bwMode="auto">
          <a:xfrm>
            <a:off x="8548688" y="6699250"/>
            <a:ext cx="309592" cy="158750"/>
          </a:xfrm>
          <a:prstGeom prst="rect">
            <a:avLst/>
          </a:prstGeom>
          <a:noFill/>
          <a:ln w="9525">
            <a:noFill/>
            <a:miter lim="800000"/>
            <a:headEnd/>
            <a:tailEnd/>
          </a:ln>
          <a:effectLst/>
        </p:spPr>
        <p:txBody>
          <a:bodyPr lIns="0" tIns="0" rIns="0" bIns="0"/>
          <a:lstStyle/>
          <a:p>
            <a:pPr eaLnBrk="0" hangingPunct="0">
              <a:defRPr/>
            </a:pPr>
            <a:fld id="{B34EE6EB-0AA0-4D9C-AF6A-13D3F878F11D}" type="slidenum">
              <a:rPr kumimoji="1" lang="en-GB" sz="1000">
                <a:solidFill>
                  <a:srgbClr val="000000"/>
                </a:solidFill>
              </a:rPr>
              <a:pPr eaLnBrk="0" hangingPunct="0">
                <a:defRPr/>
              </a:pPr>
              <a:t>‹#›</a:t>
            </a:fld>
            <a:endParaRPr kumimoji="1" lang="en-GB" sz="1000" dirty="0">
              <a:solidFill>
                <a:srgbClr val="000000"/>
              </a:solidFill>
            </a:endParaRPr>
          </a:p>
        </p:txBody>
      </p:sp>
      <p:grpSp>
        <p:nvGrpSpPr>
          <p:cNvPr id="39945" name="Group 9"/>
          <p:cNvGrpSpPr>
            <a:grpSpLocks/>
          </p:cNvGrpSpPr>
          <p:nvPr/>
        </p:nvGrpSpPr>
        <p:grpSpPr bwMode="auto">
          <a:xfrm>
            <a:off x="-838200" y="-6350"/>
            <a:ext cx="10526713" cy="6864350"/>
            <a:chOff x="0" y="0"/>
            <a:chExt cx="6631" cy="4324"/>
          </a:xfrm>
        </p:grpSpPr>
        <p:sp>
          <p:nvSpPr>
            <p:cNvPr id="4106" name="Freeform 10"/>
            <p:cNvSpPr>
              <a:spLocks/>
            </p:cNvSpPr>
            <p:nvPr userDrawn="1"/>
          </p:nvSpPr>
          <p:spPr bwMode="auto">
            <a:xfrm>
              <a:off x="469" y="176"/>
              <a:ext cx="1710" cy="176"/>
            </a:xfrm>
            <a:custGeom>
              <a:avLst/>
              <a:gdLst/>
              <a:ahLst/>
              <a:cxnLst>
                <a:cxn ang="0">
                  <a:pos x="0" y="0"/>
                </a:cxn>
                <a:cxn ang="0">
                  <a:pos x="1710" y="0"/>
                </a:cxn>
                <a:cxn ang="0">
                  <a:pos x="1710" y="216"/>
                </a:cxn>
                <a:cxn ang="0">
                  <a:pos x="0" y="216"/>
                </a:cxn>
              </a:cxnLst>
              <a:rect l="0" t="0" r="r" b="b"/>
              <a:pathLst>
                <a:path w="1710" h="216">
                  <a:moveTo>
                    <a:pt x="0" y="0"/>
                  </a:moveTo>
                  <a:lnTo>
                    <a:pt x="1710" y="0"/>
                  </a:lnTo>
                  <a:lnTo>
                    <a:pt x="1710" y="216"/>
                  </a:lnTo>
                  <a:lnTo>
                    <a:pt x="0" y="216"/>
                  </a:lnTo>
                </a:path>
              </a:pathLst>
            </a:custGeom>
            <a:noFill/>
            <a:ln w="6350" cap="flat" cmpd="sng">
              <a:noFill/>
              <a:prstDash val="solid"/>
              <a:round/>
              <a:headEnd/>
              <a:tailEnd/>
            </a:ln>
            <a:effectLst/>
          </p:spPr>
          <p:txBody>
            <a:bodyPr lIns="0" tIns="0" rIns="0" bIns="0">
              <a:spAutoFit/>
            </a:bodyPr>
            <a:lstStyle/>
            <a:p>
              <a:pPr algn="ctr" eaLnBrk="0" hangingPunct="0">
                <a:defRPr/>
              </a:pPr>
              <a:endParaRPr lang="zh-CN" altLang="en-US"/>
            </a:p>
          </p:txBody>
        </p:sp>
        <p:grpSp>
          <p:nvGrpSpPr>
            <p:cNvPr id="39949" name="Group 11"/>
            <p:cNvGrpSpPr>
              <a:grpSpLocks/>
            </p:cNvGrpSpPr>
            <p:nvPr userDrawn="1"/>
          </p:nvGrpSpPr>
          <p:grpSpPr bwMode="auto">
            <a:xfrm>
              <a:off x="0" y="0"/>
              <a:ext cx="6631" cy="4324"/>
              <a:chOff x="0" y="0"/>
              <a:chExt cx="6631" cy="4324"/>
            </a:xfrm>
          </p:grpSpPr>
          <p:sp>
            <p:nvSpPr>
              <p:cNvPr id="4108" name="Line 12"/>
              <p:cNvSpPr>
                <a:spLocks noChangeShapeType="1"/>
              </p:cNvSpPr>
              <p:nvPr userDrawn="1"/>
            </p:nvSpPr>
            <p:spPr bwMode="auto">
              <a:xfrm>
                <a:off x="471" y="0"/>
                <a:ext cx="0" cy="4324"/>
              </a:xfrm>
              <a:prstGeom prst="line">
                <a:avLst/>
              </a:prstGeom>
              <a:noFill/>
              <a:ln w="19050">
                <a:noFill/>
                <a:prstDash val="sysDot"/>
                <a:round/>
                <a:headEnd/>
                <a:tailEnd/>
              </a:ln>
              <a:effectLst/>
            </p:spPr>
            <p:txBody>
              <a:bodyPr wrap="none"/>
              <a:lstStyle/>
              <a:p>
                <a:pPr algn="ctr" eaLnBrk="0" hangingPunct="0">
                  <a:defRPr/>
                </a:pPr>
                <a:endParaRPr lang="zh-CN" altLang="en-US"/>
              </a:p>
            </p:txBody>
          </p:sp>
          <p:sp>
            <p:nvSpPr>
              <p:cNvPr id="4" name="Line 13"/>
              <p:cNvSpPr>
                <a:spLocks noChangeShapeType="1"/>
              </p:cNvSpPr>
              <p:nvPr userDrawn="1"/>
            </p:nvSpPr>
            <p:spPr bwMode="auto">
              <a:xfrm flipH="1">
                <a:off x="0" y="4298"/>
                <a:ext cx="6240" cy="0"/>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0" name="Line 14"/>
              <p:cNvSpPr>
                <a:spLocks noChangeShapeType="1"/>
              </p:cNvSpPr>
              <p:nvPr userDrawn="1"/>
            </p:nvSpPr>
            <p:spPr bwMode="auto">
              <a:xfrm>
                <a:off x="0" y="659"/>
                <a:ext cx="6240" cy="0"/>
              </a:xfrm>
              <a:prstGeom prst="line">
                <a:avLst/>
              </a:prstGeom>
              <a:noFill/>
              <a:ln w="6350">
                <a:noFill/>
                <a:round/>
                <a:headEnd/>
                <a:tailEnd/>
              </a:ln>
              <a:effectLst/>
            </p:spPr>
            <p:txBody>
              <a:bodyPr wrap="none" lIns="0" tIns="0" rIns="0" bIns="0">
                <a:spAutoFit/>
              </a:bodyPr>
              <a:lstStyle/>
              <a:p>
                <a:pPr algn="ctr" eaLnBrk="0" hangingPunct="0">
                  <a:defRPr/>
                </a:pPr>
                <a:endParaRPr lang="zh-CN" altLang="en-US"/>
              </a:p>
            </p:txBody>
          </p:sp>
          <p:sp>
            <p:nvSpPr>
              <p:cNvPr id="4111" name="Line 15"/>
              <p:cNvSpPr>
                <a:spLocks noChangeShapeType="1"/>
              </p:cNvSpPr>
              <p:nvPr userDrawn="1"/>
            </p:nvSpPr>
            <p:spPr bwMode="auto">
              <a:xfrm>
                <a:off x="0" y="1248"/>
                <a:ext cx="6240" cy="0"/>
              </a:xfrm>
              <a:prstGeom prst="line">
                <a:avLst/>
              </a:prstGeom>
              <a:noFill/>
              <a:ln w="6350">
                <a:noFill/>
                <a:round/>
                <a:headEnd/>
                <a:tailEnd/>
              </a:ln>
              <a:effectLst/>
            </p:spPr>
            <p:txBody>
              <a:bodyPr wrap="none" lIns="0" tIns="0" rIns="0" bIns="0">
                <a:spAutoFit/>
              </a:bodyPr>
              <a:lstStyle/>
              <a:p>
                <a:pPr algn="ctr" eaLnBrk="0" hangingPunct="0">
                  <a:defRPr/>
                </a:pPr>
                <a:endParaRPr lang="zh-CN" altLang="en-US"/>
              </a:p>
            </p:txBody>
          </p:sp>
          <p:sp>
            <p:nvSpPr>
              <p:cNvPr id="4112" name="Line 16"/>
              <p:cNvSpPr>
                <a:spLocks noChangeShapeType="1"/>
              </p:cNvSpPr>
              <p:nvPr userDrawn="1"/>
            </p:nvSpPr>
            <p:spPr bwMode="auto">
              <a:xfrm>
                <a:off x="0" y="4041"/>
                <a:ext cx="6240" cy="0"/>
              </a:xfrm>
              <a:prstGeom prst="line">
                <a:avLst/>
              </a:prstGeom>
              <a:noFill/>
              <a:ln w="6350">
                <a:noFill/>
                <a:prstDash val="dash"/>
                <a:round/>
                <a:headEnd/>
                <a:tailEnd/>
              </a:ln>
              <a:effectLst/>
            </p:spPr>
            <p:txBody>
              <a:bodyPr wrap="none" lIns="0" tIns="0" rIns="0" bIns="0">
                <a:spAutoFit/>
              </a:bodyPr>
              <a:lstStyle/>
              <a:p>
                <a:pPr algn="ctr" eaLnBrk="0" hangingPunct="0">
                  <a:defRPr/>
                </a:pPr>
                <a:endParaRPr lang="zh-CN" altLang="en-US"/>
              </a:p>
            </p:txBody>
          </p:sp>
          <p:sp>
            <p:nvSpPr>
              <p:cNvPr id="4113" name="Line 17"/>
              <p:cNvSpPr>
                <a:spLocks noChangeShapeType="1"/>
              </p:cNvSpPr>
              <p:nvPr userDrawn="1"/>
            </p:nvSpPr>
            <p:spPr bwMode="auto">
              <a:xfrm>
                <a:off x="5840" y="4"/>
                <a:ext cx="0" cy="4320"/>
              </a:xfrm>
              <a:prstGeom prst="line">
                <a:avLst/>
              </a:prstGeom>
              <a:noFill/>
              <a:ln w="6350">
                <a:noFill/>
                <a:prstDash val="dash"/>
                <a:round/>
                <a:headEnd/>
                <a:tailEnd/>
              </a:ln>
              <a:effectLst/>
            </p:spPr>
            <p:txBody>
              <a:bodyPr wrap="none" lIns="0" tIns="0" rIns="0" bIns="0">
                <a:spAutoFit/>
              </a:bodyPr>
              <a:lstStyle/>
              <a:p>
                <a:pPr algn="ctr" eaLnBrk="0" hangingPunct="0">
                  <a:defRPr/>
                </a:pPr>
                <a:endParaRPr lang="zh-CN" altLang="en-US"/>
              </a:p>
            </p:txBody>
          </p:sp>
          <p:sp>
            <p:nvSpPr>
              <p:cNvPr id="4114" name="Line 18"/>
              <p:cNvSpPr>
                <a:spLocks noChangeShapeType="1"/>
              </p:cNvSpPr>
              <p:nvPr userDrawn="1"/>
            </p:nvSpPr>
            <p:spPr bwMode="auto">
              <a:xfrm>
                <a:off x="4888" y="4"/>
                <a:ext cx="0" cy="472"/>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5" name="Line 19"/>
              <p:cNvSpPr>
                <a:spLocks noChangeShapeType="1"/>
              </p:cNvSpPr>
              <p:nvPr userDrawn="1"/>
            </p:nvSpPr>
            <p:spPr bwMode="auto">
              <a:xfrm flipH="1">
                <a:off x="0" y="176"/>
                <a:ext cx="6240" cy="0"/>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6" name="Line 20"/>
              <p:cNvSpPr>
                <a:spLocks noChangeShapeType="1"/>
              </p:cNvSpPr>
              <p:nvPr userDrawn="1"/>
            </p:nvSpPr>
            <p:spPr bwMode="auto">
              <a:xfrm flipH="1">
                <a:off x="0" y="348"/>
                <a:ext cx="6240" cy="0"/>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7" name="Line 21"/>
              <p:cNvSpPr>
                <a:spLocks noChangeShapeType="1"/>
              </p:cNvSpPr>
              <p:nvPr userDrawn="1"/>
            </p:nvSpPr>
            <p:spPr bwMode="auto">
              <a:xfrm>
                <a:off x="5132" y="4"/>
                <a:ext cx="0" cy="472"/>
              </a:xfrm>
              <a:prstGeom prst="line">
                <a:avLst/>
              </a:prstGeom>
              <a:noFill/>
              <a:ln w="6350">
                <a:noFill/>
                <a:prstDash val="dash"/>
                <a:round/>
                <a:headEnd/>
                <a:tailEnd/>
              </a:ln>
              <a:effectLst/>
            </p:spPr>
            <p:txBody>
              <a:bodyPr lIns="0" tIns="0" rIns="0" bIns="0">
                <a:spAutoFit/>
              </a:bodyPr>
              <a:lstStyle/>
              <a:p>
                <a:pPr algn="ctr" eaLnBrk="0" hangingPunct="0">
                  <a:defRPr/>
                </a:pPr>
                <a:endParaRPr lang="zh-CN" altLang="en-US"/>
              </a:p>
            </p:txBody>
          </p:sp>
          <p:sp>
            <p:nvSpPr>
              <p:cNvPr id="4118" name="Rectangle 22"/>
              <p:cNvSpPr>
                <a:spLocks noChangeArrowheads="1"/>
              </p:cNvSpPr>
              <p:nvPr userDrawn="1"/>
            </p:nvSpPr>
            <p:spPr bwMode="auto">
              <a:xfrm>
                <a:off x="6382" y="0"/>
                <a:ext cx="249" cy="206"/>
              </a:xfrm>
              <a:prstGeom prst="rect">
                <a:avLst/>
              </a:prstGeom>
              <a:solidFill>
                <a:schemeClr val="bg1"/>
              </a:solidFill>
              <a:ln w="6350">
                <a:noFill/>
                <a:miter lim="800000"/>
                <a:headEnd/>
                <a:tailEnd/>
              </a:ln>
              <a:effectLst/>
            </p:spPr>
            <p:txBody>
              <a:bodyPr lIns="0" tIns="0" rIns="0" bIns="0" anchor="ctr">
                <a:spAutoFit/>
              </a:bodyPr>
              <a:lstStyle/>
              <a:p>
                <a:pPr algn="ctr" eaLnBrk="0" hangingPunct="0">
                  <a:defRPr/>
                </a:pPr>
                <a:endParaRPr lang="zh-CN" altLang="en-US"/>
              </a:p>
            </p:txBody>
          </p:sp>
          <p:sp>
            <p:nvSpPr>
              <p:cNvPr id="4119" name="Line 23"/>
              <p:cNvSpPr>
                <a:spLocks noChangeShapeType="1"/>
              </p:cNvSpPr>
              <p:nvPr userDrawn="1"/>
            </p:nvSpPr>
            <p:spPr bwMode="auto">
              <a:xfrm>
                <a:off x="849" y="0"/>
                <a:ext cx="0" cy="478"/>
              </a:xfrm>
              <a:prstGeom prst="line">
                <a:avLst/>
              </a:prstGeom>
              <a:noFill/>
              <a:ln w="6350">
                <a:noFill/>
                <a:prstDash val="dash"/>
                <a:round/>
                <a:headEnd/>
                <a:tailEnd/>
              </a:ln>
              <a:effectLst/>
            </p:spPr>
            <p:txBody>
              <a:bodyPr lIns="0" tIns="0" rIns="0" bIns="0" anchor="ctr">
                <a:spAutoFit/>
              </a:bodyPr>
              <a:lstStyle/>
              <a:p>
                <a:pPr algn="ctr" eaLnBrk="0" hangingPunct="0">
                  <a:defRPr/>
                </a:pPr>
                <a:endParaRPr lang="zh-CN" altLang="en-US"/>
              </a:p>
            </p:txBody>
          </p:sp>
        </p:grpSp>
      </p:grpSp>
      <p:sp>
        <p:nvSpPr>
          <p:cNvPr id="4120" name="Rectangle 24"/>
          <p:cNvSpPr>
            <a:spLocks noChangeArrowheads="1"/>
          </p:cNvSpPr>
          <p:nvPr/>
        </p:nvSpPr>
        <p:spPr bwMode="auto">
          <a:xfrm>
            <a:off x="3995936" y="6699250"/>
            <a:ext cx="4319389" cy="141064"/>
          </a:xfrm>
          <a:prstGeom prst="rect">
            <a:avLst/>
          </a:prstGeom>
          <a:noFill/>
          <a:ln w="6350">
            <a:noFill/>
            <a:miter lim="800000"/>
            <a:headEnd/>
            <a:tailEnd/>
          </a:ln>
          <a:effectLst/>
        </p:spPr>
        <p:txBody>
          <a:bodyPr wrap="square" lIns="0" tIns="0" rIns="0" bIns="0">
            <a:spAutoFit/>
          </a:bodyPr>
          <a:lstStyle/>
          <a:p>
            <a:pPr algn="r" eaLnBrk="0" hangingPunct="0">
              <a:lnSpc>
                <a:spcPts val="1100"/>
              </a:lnSpc>
              <a:spcBef>
                <a:spcPts val="100"/>
              </a:spcBef>
              <a:defRPr/>
            </a:pPr>
            <a:r>
              <a:rPr lang="zh-CN" altLang="en-US" sz="1000" b="0" dirty="0">
                <a:solidFill>
                  <a:schemeClr val="tx1"/>
                </a:solidFill>
              </a:rPr>
              <a:t>北京大学信息科学技术学院</a:t>
            </a:r>
            <a:r>
              <a:rPr lang="en-US" altLang="zh-CN" sz="1000" b="0" baseline="0" dirty="0">
                <a:solidFill>
                  <a:schemeClr val="tx1"/>
                </a:solidFill>
              </a:rPr>
              <a:t>    </a:t>
            </a:r>
            <a:r>
              <a:rPr lang="zh-CN" altLang="en-US" sz="1000" b="0" baseline="0" dirty="0">
                <a:solidFill>
                  <a:schemeClr val="tx1"/>
                </a:solidFill>
              </a:rPr>
              <a:t>北京大学微处理器研发中心</a:t>
            </a:r>
            <a:endParaRPr lang="de-DE" altLang="zh-CN" sz="1000" b="0" dirty="0">
              <a:solidFill>
                <a:schemeClr val="tx1"/>
              </a:solidFill>
            </a:endParaRPr>
          </a:p>
        </p:txBody>
      </p:sp>
      <p:sp>
        <p:nvSpPr>
          <p:cNvPr id="4121" name="Line 25"/>
          <p:cNvSpPr>
            <a:spLocks noChangeShapeType="1"/>
          </p:cNvSpPr>
          <p:nvPr/>
        </p:nvSpPr>
        <p:spPr bwMode="auto">
          <a:xfrm>
            <a:off x="8431213" y="6699250"/>
            <a:ext cx="0" cy="123825"/>
          </a:xfrm>
          <a:prstGeom prst="line">
            <a:avLst/>
          </a:prstGeom>
          <a:noFill/>
          <a:ln w="9525">
            <a:solidFill>
              <a:srgbClr val="172F37"/>
            </a:solidFill>
            <a:round/>
            <a:headEnd/>
            <a:tailEnd/>
          </a:ln>
          <a:effectLst/>
        </p:spPr>
        <p:txBody>
          <a:bodyPr wrap="none" lIns="0" tIns="0" rIns="0" bIns="0" anchor="ctr">
            <a:spAutoFit/>
          </a:bodyPr>
          <a:lstStyle/>
          <a:p>
            <a:pPr algn="ctr" eaLnBrk="0" hangingPunct="0">
              <a:defRPr/>
            </a:pPr>
            <a:endParaRPr lang="zh-CN" altLang="en-US" sz="2000"/>
          </a:p>
        </p:txBody>
      </p:sp>
    </p:spTree>
    <p:extLst>
      <p:ext uri="{BB962C8B-B14F-4D97-AF65-F5344CB8AC3E}">
        <p14:creationId xmlns:p14="http://schemas.microsoft.com/office/powerpoint/2010/main" val="3190717015"/>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Lst>
  <p:txStyles>
    <p:titleStyle>
      <a:lvl1pPr algn="l" rtl="0" eaLnBrk="0" fontAlgn="base" hangingPunct="0">
        <a:spcBef>
          <a:spcPct val="0"/>
        </a:spcBef>
        <a:spcAft>
          <a:spcPct val="0"/>
        </a:spcAft>
        <a:defRPr kumimoji="1" sz="3600" b="1" baseline="0">
          <a:solidFill>
            <a:srgbClr val="002060"/>
          </a:solidFill>
          <a:latin typeface="+mn-lt"/>
          <a:ea typeface="黑体" pitchFamily="49" charset="-122"/>
          <a:cs typeface="+mj-cs"/>
        </a:defRPr>
      </a:lvl1pPr>
      <a:lvl2pPr algn="l" rtl="0" eaLnBrk="0" fontAlgn="base" hangingPunct="0">
        <a:spcBef>
          <a:spcPct val="0"/>
        </a:spcBef>
        <a:spcAft>
          <a:spcPct val="0"/>
        </a:spcAft>
        <a:defRPr kumimoji="1" sz="2400" b="1">
          <a:solidFill>
            <a:srgbClr val="000000"/>
          </a:solidFill>
          <a:latin typeface="Arial" pitchFamily="34" charset="0"/>
          <a:ea typeface="宋体" pitchFamily="2" charset="-122"/>
        </a:defRPr>
      </a:lvl2pPr>
      <a:lvl3pPr algn="l" rtl="0" eaLnBrk="0" fontAlgn="base" hangingPunct="0">
        <a:spcBef>
          <a:spcPct val="0"/>
        </a:spcBef>
        <a:spcAft>
          <a:spcPct val="0"/>
        </a:spcAft>
        <a:defRPr kumimoji="1" sz="2400" b="1">
          <a:solidFill>
            <a:srgbClr val="000000"/>
          </a:solidFill>
          <a:latin typeface="Arial" pitchFamily="34" charset="0"/>
          <a:ea typeface="宋体" pitchFamily="2" charset="-122"/>
        </a:defRPr>
      </a:lvl3pPr>
      <a:lvl4pPr algn="l" rtl="0" eaLnBrk="0" fontAlgn="base" hangingPunct="0">
        <a:spcBef>
          <a:spcPct val="0"/>
        </a:spcBef>
        <a:spcAft>
          <a:spcPct val="0"/>
        </a:spcAft>
        <a:defRPr kumimoji="1" sz="2400" b="1">
          <a:solidFill>
            <a:srgbClr val="000000"/>
          </a:solidFill>
          <a:latin typeface="Arial" pitchFamily="34" charset="0"/>
          <a:ea typeface="宋体" pitchFamily="2" charset="-122"/>
        </a:defRPr>
      </a:lvl4pPr>
      <a:lvl5pPr algn="l" rtl="0" eaLnBrk="0" fontAlgn="base" hangingPunct="0">
        <a:spcBef>
          <a:spcPct val="0"/>
        </a:spcBef>
        <a:spcAft>
          <a:spcPct val="0"/>
        </a:spcAft>
        <a:defRPr kumimoji="1" sz="2400" b="1">
          <a:solidFill>
            <a:srgbClr val="000000"/>
          </a:solidFill>
          <a:latin typeface="Arial" pitchFamily="34" charset="0"/>
          <a:ea typeface="宋体" pitchFamily="2" charset="-122"/>
        </a:defRPr>
      </a:lvl5pPr>
      <a:lvl6pPr marL="457200" algn="l" rtl="0" eaLnBrk="1" fontAlgn="base" hangingPunct="1">
        <a:spcBef>
          <a:spcPct val="0"/>
        </a:spcBef>
        <a:spcAft>
          <a:spcPct val="0"/>
        </a:spcAft>
        <a:defRPr kumimoji="1" sz="2400" b="1">
          <a:solidFill>
            <a:srgbClr val="000000"/>
          </a:solidFill>
          <a:latin typeface="Arial" pitchFamily="34" charset="0"/>
          <a:ea typeface="宋体" pitchFamily="2" charset="-122"/>
        </a:defRPr>
      </a:lvl6pPr>
      <a:lvl7pPr marL="914400" algn="l" rtl="0" eaLnBrk="1" fontAlgn="base" hangingPunct="1">
        <a:spcBef>
          <a:spcPct val="0"/>
        </a:spcBef>
        <a:spcAft>
          <a:spcPct val="0"/>
        </a:spcAft>
        <a:defRPr kumimoji="1" sz="2400" b="1">
          <a:solidFill>
            <a:srgbClr val="000000"/>
          </a:solidFill>
          <a:latin typeface="Arial" pitchFamily="34" charset="0"/>
          <a:ea typeface="宋体" pitchFamily="2" charset="-122"/>
        </a:defRPr>
      </a:lvl7pPr>
      <a:lvl8pPr marL="1371600" algn="l" rtl="0" eaLnBrk="1" fontAlgn="base" hangingPunct="1">
        <a:spcBef>
          <a:spcPct val="0"/>
        </a:spcBef>
        <a:spcAft>
          <a:spcPct val="0"/>
        </a:spcAft>
        <a:defRPr kumimoji="1" sz="2400" b="1">
          <a:solidFill>
            <a:srgbClr val="000000"/>
          </a:solidFill>
          <a:latin typeface="Arial" pitchFamily="34" charset="0"/>
          <a:ea typeface="宋体" pitchFamily="2" charset="-122"/>
        </a:defRPr>
      </a:lvl8pPr>
      <a:lvl9pPr marL="1828800" algn="l" rtl="0" eaLnBrk="1" fontAlgn="base" hangingPunct="1">
        <a:spcBef>
          <a:spcPct val="0"/>
        </a:spcBef>
        <a:spcAft>
          <a:spcPct val="0"/>
        </a:spcAft>
        <a:defRPr kumimoji="1" sz="2400" b="1">
          <a:solidFill>
            <a:srgbClr val="000000"/>
          </a:solidFill>
          <a:latin typeface="Arial" pitchFamily="34" charset="0"/>
          <a:ea typeface="宋体" pitchFamily="2" charset="-122"/>
        </a:defRPr>
      </a:lvl9pPr>
    </p:titleStyle>
    <p:bodyStyle>
      <a:lvl1pPr marL="342900" indent="-342900" algn="just" rtl="0" eaLnBrk="1" fontAlgn="base" hangingPunct="1">
        <a:spcBef>
          <a:spcPct val="20000"/>
        </a:spcBef>
        <a:spcAft>
          <a:spcPct val="0"/>
        </a:spcAft>
        <a:buChar char="•"/>
        <a:defRPr sz="2400" baseline="0">
          <a:solidFill>
            <a:schemeClr val="tx1"/>
          </a:solidFill>
          <a:latin typeface="Arial" pitchFamily="34" charset="0"/>
          <a:ea typeface="黑体" pitchFamily="49" charset="-122"/>
          <a:cs typeface="+mn-cs"/>
        </a:defRPr>
      </a:lvl1pPr>
      <a:lvl2pPr marL="742950" indent="-285750" algn="just" rtl="0" eaLnBrk="1" fontAlgn="base" hangingPunct="1">
        <a:spcBef>
          <a:spcPct val="20000"/>
        </a:spcBef>
        <a:spcAft>
          <a:spcPct val="0"/>
        </a:spcAft>
        <a:buChar char="–"/>
        <a:defRPr sz="2000" baseline="0">
          <a:solidFill>
            <a:schemeClr val="tx2"/>
          </a:solidFill>
          <a:latin typeface="Arial" pitchFamily="34" charset="0"/>
          <a:ea typeface="黑体" pitchFamily="49" charset="-122"/>
        </a:defRPr>
      </a:lvl2pPr>
      <a:lvl3pPr marL="1143000" indent="-228600" algn="just" rtl="0" eaLnBrk="1" fontAlgn="base" hangingPunct="1">
        <a:spcBef>
          <a:spcPct val="20000"/>
        </a:spcBef>
        <a:spcAft>
          <a:spcPct val="0"/>
        </a:spcAft>
        <a:buChar char="•"/>
        <a:defRPr baseline="0">
          <a:solidFill>
            <a:schemeClr val="tx1"/>
          </a:solidFill>
          <a:latin typeface="Arial" pitchFamily="34" charset="0"/>
          <a:ea typeface="黑体" pitchFamily="49" charset="-122"/>
        </a:defRPr>
      </a:lvl3pPr>
      <a:lvl4pPr marL="1600200" indent="-228600" algn="just" rtl="0" eaLnBrk="1" fontAlgn="base" hangingPunct="1">
        <a:spcBef>
          <a:spcPct val="20000"/>
        </a:spcBef>
        <a:spcAft>
          <a:spcPct val="0"/>
        </a:spcAft>
        <a:buChar char="–"/>
        <a:defRPr sz="1600" baseline="0">
          <a:solidFill>
            <a:schemeClr val="tx1"/>
          </a:solidFill>
          <a:latin typeface="Arial" pitchFamily="34" charset="0"/>
          <a:ea typeface="黑体" pitchFamily="49" charset="-122"/>
        </a:defRPr>
      </a:lvl4pPr>
      <a:lvl5pPr marL="2057400" indent="-228600" algn="just" rtl="0" eaLnBrk="1" fontAlgn="base" hangingPunct="1">
        <a:spcBef>
          <a:spcPct val="20000"/>
        </a:spcBef>
        <a:spcAft>
          <a:spcPct val="0"/>
        </a:spcAft>
        <a:buChar char="»"/>
        <a:defRPr sz="14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14000"/>
          </a:schemeClr>
        </a:solidFill>
        <a:effectLst/>
      </p:bgPr>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251520" y="152400"/>
            <a:ext cx="8640960" cy="828328"/>
          </a:xfrm>
          <a:prstGeom prst="rect">
            <a:avLst/>
          </a:prstGeom>
        </p:spPr>
        <p:txBody>
          <a:bodyPr vert="horz" anchor="b" anchorCtr="0">
            <a:normAutofit/>
          </a:bodyPr>
          <a:lstStyle/>
          <a:p>
            <a:r>
              <a:rPr kumimoji="0" lang="zh-CN" altLang="en-US" dirty="0"/>
              <a:t>单击此处编辑母版标题样式</a:t>
            </a:r>
            <a:endParaRPr kumimoji="0" lang="en-US" dirty="0"/>
          </a:p>
        </p:txBody>
      </p:sp>
      <p:sp>
        <p:nvSpPr>
          <p:cNvPr id="13" name="文本占位符 12"/>
          <p:cNvSpPr>
            <a:spLocks noGrp="1"/>
          </p:cNvSpPr>
          <p:nvPr>
            <p:ph type="body" idx="1"/>
          </p:nvPr>
        </p:nvSpPr>
        <p:spPr>
          <a:xfrm>
            <a:off x="251520" y="1052736"/>
            <a:ext cx="8640960" cy="5256584"/>
          </a:xfrm>
          <a:prstGeom prst="rect">
            <a:avLst/>
          </a:prstGeom>
        </p:spPr>
        <p:txBody>
          <a:bodyPr vert="horz">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
        <p:nvSpPr>
          <p:cNvPr id="15" name="Slide Number Placeholder 5"/>
          <p:cNvSpPr>
            <a:spLocks noGrp="1"/>
          </p:cNvSpPr>
          <p:nvPr>
            <p:ph type="sldNum" sz="quarter" idx="4"/>
          </p:nvPr>
        </p:nvSpPr>
        <p:spPr>
          <a:xfrm>
            <a:off x="7981200" y="6501600"/>
            <a:ext cx="1162050" cy="365125"/>
          </a:xfrm>
          <a:prstGeom prst="rect">
            <a:avLst/>
          </a:prstGeom>
        </p:spPr>
        <p:txBody>
          <a:bodyPr/>
          <a:lstStyle>
            <a:lvl1pPr algn="ctr">
              <a:defRPr sz="1200">
                <a:latin typeface="微软雅黑 Light" panose="020B0502040204020203" pitchFamily="34" charset="-122"/>
                <a:ea typeface="微软雅黑 Light" panose="020B0502040204020203" pitchFamily="34" charset="-122"/>
                <a:cs typeface="Times New Roman" panose="02020603050405020304" pitchFamily="18" charset="0"/>
              </a:defRPr>
            </a:lvl1pPr>
          </a:lstStyle>
          <a:p>
            <a:fld id="{F7B54BD4-5486-4A33-9B83-769ED7785D49}" type="slidenum">
              <a:rPr lang="zh-CN" altLang="en-US" smtClean="0"/>
              <a:t>‹#›</a:t>
            </a:fld>
            <a:endParaRPr lang="en-US" altLang="zh-CN" dirty="0"/>
          </a:p>
        </p:txBody>
      </p:sp>
    </p:spTree>
    <p:extLst>
      <p:ext uri="{BB962C8B-B14F-4D97-AF65-F5344CB8AC3E}">
        <p14:creationId xmlns:p14="http://schemas.microsoft.com/office/powerpoint/2010/main" val="1886311089"/>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hdr="0" dt="0"/>
  <p:txStyles>
    <p:titleStyle>
      <a:lvl1pPr algn="ctr" rtl="0" eaLnBrk="1" latinLnBrk="0" hangingPunct="1">
        <a:spcBef>
          <a:spcPct val="0"/>
        </a:spcBef>
        <a:buNone/>
        <a:defRPr kumimoji="0" sz="4400" b="1" kern="1200">
          <a:solidFill>
            <a:srgbClr val="27378D"/>
          </a:solidFill>
          <a:latin typeface="微软雅黑 Light" panose="020B0502040204020203" pitchFamily="34" charset="-122"/>
          <a:ea typeface="微软雅黑 Light" panose="020B0502040204020203" pitchFamily="34" charset="-122"/>
          <a:cs typeface="Times New Roman" panose="02020603050405020304" pitchFamily="18" charset="0"/>
        </a:defRPr>
      </a:lvl1pPr>
    </p:titleStyle>
    <p:bodyStyle>
      <a:lvl1pPr marL="274320" indent="-274320" algn="l" rtl="0" eaLnBrk="1" latinLnBrk="0" hangingPunct="1">
        <a:lnSpc>
          <a:spcPct val="125000"/>
        </a:lnSpc>
        <a:spcBef>
          <a:spcPts val="600"/>
        </a:spcBef>
        <a:buClr>
          <a:schemeClr val="accent1"/>
        </a:buClr>
        <a:buSzPct val="76000"/>
        <a:buFont typeface="Wingdings 3" panose="05040102010807070707"/>
        <a:buChar char=""/>
        <a:defRPr kumimoji="0" sz="2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1pPr>
      <a:lvl2pPr marL="548640" indent="-274320" algn="l" rtl="0" eaLnBrk="1" latinLnBrk="0" hangingPunct="1">
        <a:lnSpc>
          <a:spcPct val="125000"/>
        </a:lnSpc>
        <a:spcBef>
          <a:spcPts val="500"/>
        </a:spcBef>
        <a:buClr>
          <a:schemeClr val="accent2"/>
        </a:buClr>
        <a:buSzPct val="76000"/>
        <a:buFont typeface="Wingdings 3" panose="05040102010807070707"/>
        <a:buChar char=""/>
        <a:defRPr kumimoji="0" sz="2300"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algn="l" rtl="0" eaLnBrk="1" latinLnBrk="0" hangingPunct="1">
        <a:lnSpc>
          <a:spcPct val="125000"/>
        </a:lnSpc>
        <a:spcBef>
          <a:spcPts val="500"/>
        </a:spcBef>
        <a:buClr>
          <a:schemeClr val="bg1">
            <a:shade val="50000"/>
          </a:schemeClr>
        </a:buClr>
        <a:buSzPct val="76000"/>
        <a:buFont typeface="Wingdings 3" panose="05040102010807070707"/>
        <a:buChar char=""/>
        <a:defRPr kumimoji="0" sz="20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algn="l" rtl="0" eaLnBrk="1" latinLnBrk="0" hangingPunct="1">
        <a:lnSpc>
          <a:spcPct val="125000"/>
        </a:lnSpc>
        <a:spcBef>
          <a:spcPts val="400"/>
        </a:spcBef>
        <a:buClr>
          <a:schemeClr val="accent2">
            <a:shade val="75000"/>
          </a:schemeClr>
        </a:buClr>
        <a:buSzPct val="70000"/>
        <a:buFont typeface="Wingdings" panose="05000000000000000000"/>
        <a:buChar char=""/>
        <a:defRPr kumimoji="0" sz="18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algn="l" rtl="0" eaLnBrk="1" latinLnBrk="0" hangingPunct="1">
        <a:lnSpc>
          <a:spcPct val="125000"/>
        </a:lnSpc>
        <a:spcBef>
          <a:spcPts val="300"/>
        </a:spcBef>
        <a:buClr>
          <a:schemeClr val="accent2"/>
        </a:buClr>
        <a:buSzPct val="70000"/>
        <a:buFont typeface="Wingdings" panose="05000000000000000000"/>
        <a:buChar char=""/>
        <a:defRPr kumimoji="0" sz="1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3.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image" Target="../media/image13.tmp"/><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image" Target="../media/image13.tmp"/><Relationship Id="rId2" Type="http://schemas.openxmlformats.org/officeDocument/2006/relationships/tags" Target="../tags/tag32.xml"/><Relationship Id="rId16"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slideLayout" Target="../slideLayouts/slideLayout7.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image" Target="../media/image13.tmp"/><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notesSlide" Target="../notesSlides/notesSlide27.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44.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image" Target="../media/image13.tmp"/><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4.xml"/><Relationship Id="rId4" Type="http://schemas.openxmlformats.org/officeDocument/2006/relationships/image" Target="../media/image37.emf"/></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0.png"/><Relationship Id="rId7" Type="http://schemas.openxmlformats.org/officeDocument/2006/relationships/diagramColors" Target="../diagrams/colors1.xml"/><Relationship Id="rId2" Type="http://schemas.openxmlformats.org/officeDocument/2006/relationships/image" Target="../media/image39.png"/><Relationship Id="rId1" Type="http://schemas.openxmlformats.org/officeDocument/2006/relationships/slideLayout" Target="../slideLayouts/slideLayout5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ucbrise.github.io/cs294-ai-sys-sp19/"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slideLayout" Target="../slideLayouts/slideLayout30.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 Type="http://schemas.openxmlformats.org/officeDocument/2006/relationships/tags" Target="../tags/tag77.xml"/><Relationship Id="rId16" Type="http://schemas.openxmlformats.org/officeDocument/2006/relationships/tags" Target="../tags/tag91.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tags" Target="../tags/tag90.xml"/><Relationship Id="rId10" Type="http://schemas.openxmlformats.org/officeDocument/2006/relationships/tags" Target="../tags/tag85.xml"/><Relationship Id="rId19" Type="http://schemas.openxmlformats.org/officeDocument/2006/relationships/image" Target="../media/image13.tmp"/><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12" Type="http://schemas.openxmlformats.org/officeDocument/2006/relationships/image" Target="../media/image70.jpe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png"/></Relationships>
</file>

<file path=ppt/slides/_rels/slide7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12" Type="http://schemas.openxmlformats.org/officeDocument/2006/relationships/image" Target="../media/image70.jpe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png"/></Relationships>
</file>

<file path=ppt/slides/_rels/slide7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12" Type="http://schemas.openxmlformats.org/officeDocument/2006/relationships/image" Target="../media/image70.jpe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png"/></Relationships>
</file>

<file path=ppt/slides/_rels/slide7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1.jpe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openxmlformats.org/officeDocument/2006/relationships/image" Target="../media/image64.jpeg"/><Relationship Id="rId11" Type="http://schemas.openxmlformats.org/officeDocument/2006/relationships/image" Target="../media/image70.jpeg"/><Relationship Id="rId5" Type="http://schemas.openxmlformats.org/officeDocument/2006/relationships/image" Target="../media/image63.jpeg"/><Relationship Id="rId10" Type="http://schemas.openxmlformats.org/officeDocument/2006/relationships/image" Target="../media/image69.jpeg"/><Relationship Id="rId4" Type="http://schemas.openxmlformats.org/officeDocument/2006/relationships/image" Target="../media/image62.jpeg"/><Relationship Id="rId9" Type="http://schemas.openxmlformats.org/officeDocument/2006/relationships/image" Target="../media/image68.jpeg"/></Relationships>
</file>

<file path=ppt/slides/_rels/slide7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1.jpe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3.jpeg"/><Relationship Id="rId10" Type="http://schemas.openxmlformats.org/officeDocument/2006/relationships/image" Target="../media/image70.jpeg"/><Relationship Id="rId4" Type="http://schemas.openxmlformats.org/officeDocument/2006/relationships/image" Target="../media/image62.jpeg"/><Relationship Id="rId9" Type="http://schemas.openxmlformats.org/officeDocument/2006/relationships/image" Target="../media/image6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slideLayout" Target="../slideLayouts/slideLayout3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 Type="http://schemas.openxmlformats.org/officeDocument/2006/relationships/tags" Target="../tags/tag94.xml"/><Relationship Id="rId16" Type="http://schemas.openxmlformats.org/officeDocument/2006/relationships/tags" Target="../tags/tag108.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tags" Target="../tags/tag107.xml"/><Relationship Id="rId10" Type="http://schemas.openxmlformats.org/officeDocument/2006/relationships/tags" Target="../tags/tag102.xml"/><Relationship Id="rId19" Type="http://schemas.openxmlformats.org/officeDocument/2006/relationships/image" Target="../media/image13.tmp"/><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s>
</file>

<file path=ppt/slides/_rels/slide8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0.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tiff"/><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2" Type="http://schemas.openxmlformats.org/officeDocument/2006/relationships/tags" Target="../tags/tag111.xml"/><Relationship Id="rId16" Type="http://schemas.openxmlformats.org/officeDocument/2006/relationships/image" Target="../media/image13.tmp"/><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notesSlide" Target="../notesSlides/notesSlide39.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tiff"/><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30"/>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8A7162A5-352B-284D-A023-D9048B74D716}" type="slidenum">
              <a:rPr lang="zh-CN" altLang="en-US" sz="1400">
                <a:latin typeface="Times New Roman" charset="0"/>
                <a:ea typeface="宋体" charset="-122"/>
              </a:rPr>
              <a:pPr>
                <a:spcBef>
                  <a:spcPct val="0"/>
                </a:spcBef>
                <a:buFontTx/>
                <a:buNone/>
              </a:pPr>
              <a:t>1</a:t>
            </a:fld>
            <a:endParaRPr lang="en-US" altLang="zh-CN" sz="1400">
              <a:latin typeface="Times New Roman" charset="0"/>
              <a:ea typeface="宋体" charset="-122"/>
            </a:endParaRPr>
          </a:p>
        </p:txBody>
      </p:sp>
      <p:sp>
        <p:nvSpPr>
          <p:cNvPr id="4099" name="Rectangle 2"/>
          <p:cNvSpPr>
            <a:spLocks noGrp="1" noChangeArrowheads="1"/>
          </p:cNvSpPr>
          <p:nvPr>
            <p:ph type="ctrTitle"/>
          </p:nvPr>
        </p:nvSpPr>
        <p:spPr>
          <a:xfrm>
            <a:off x="834340" y="1340768"/>
            <a:ext cx="7776260" cy="1828800"/>
          </a:xfrm>
        </p:spPr>
        <p:txBody>
          <a:bodyPr/>
          <a:lstStyle/>
          <a:p>
            <a:r>
              <a:rPr lang="zh-CN" altLang="en-US" sz="4400" dirty="0">
                <a:latin typeface="SimHei" charset="-122"/>
                <a:ea typeface="SimHei" charset="-122"/>
                <a:cs typeface="SimHei" charset="-122"/>
              </a:rPr>
              <a:t>计算机系统基础</a:t>
            </a:r>
            <a:br>
              <a:rPr lang="en-US" altLang="zh-CN" sz="4400" dirty="0">
                <a:latin typeface="SimHei" charset="-122"/>
                <a:ea typeface="SimHei" charset="-122"/>
                <a:cs typeface="SimHei" charset="-122"/>
              </a:rPr>
            </a:br>
            <a:r>
              <a:rPr lang="en-US" altLang="zh-CN" sz="4000" dirty="0">
                <a:latin typeface="Times New Roman" panose="02020603050405020304" pitchFamily="18" charset="0"/>
                <a:ea typeface="SimHei" charset="-122"/>
                <a:cs typeface="Times New Roman" panose="02020603050405020304" pitchFamily="18" charset="0"/>
              </a:rPr>
              <a:t>Introduction to Computer Systems</a:t>
            </a:r>
            <a:endParaRPr lang="en-US" altLang="zh-CN" sz="4400" dirty="0">
              <a:latin typeface="Times New Roman" panose="02020603050405020304" pitchFamily="18" charset="0"/>
              <a:ea typeface="SimHei" charset="-122"/>
              <a:cs typeface="Times New Roman" panose="02020603050405020304" pitchFamily="18" charset="0"/>
            </a:endParaRPr>
          </a:p>
        </p:txBody>
      </p:sp>
      <p:sp>
        <p:nvSpPr>
          <p:cNvPr id="2" name="矩形 1"/>
          <p:cNvSpPr/>
          <p:nvPr/>
        </p:nvSpPr>
        <p:spPr>
          <a:xfrm>
            <a:off x="2391756" y="3789040"/>
            <a:ext cx="4360489" cy="2238241"/>
          </a:xfrm>
          <a:prstGeom prst="rect">
            <a:avLst/>
          </a:prstGeom>
        </p:spPr>
        <p:txBody>
          <a:bodyPr wrap="none">
            <a:spAutoFit/>
          </a:bodyPr>
          <a:lstStyle/>
          <a:p>
            <a:pPr algn="ctr">
              <a:lnSpc>
                <a:spcPct val="15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王晶</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jwang@ruc.edu.cn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，信息楼</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124</a:t>
            </a:r>
          </a:p>
          <a:p>
            <a:pPr algn="ct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2023</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9</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月</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504173AB-E031-A045-9C6C-637DE352E924}" type="slidenum">
              <a:rPr lang="zh-CN" altLang="en-US" sz="1400">
                <a:latin typeface="Times New Roman" charset="0"/>
                <a:ea typeface="宋体" charset="-122"/>
              </a:rPr>
              <a:pPr>
                <a:spcBef>
                  <a:spcPct val="0"/>
                </a:spcBef>
                <a:buFontTx/>
                <a:buNone/>
              </a:pPr>
              <a:t>10</a:t>
            </a:fld>
            <a:endParaRPr lang="en-US" altLang="zh-CN" sz="1400">
              <a:latin typeface="Times New Roman" charset="0"/>
              <a:ea typeface="宋体" charset="-122"/>
            </a:endParaRPr>
          </a:p>
        </p:txBody>
      </p:sp>
      <p:sp>
        <p:nvSpPr>
          <p:cNvPr id="8195" name="Rectangle 2"/>
          <p:cNvSpPr>
            <a:spLocks noGrp="1" noChangeArrowheads="1"/>
          </p:cNvSpPr>
          <p:nvPr>
            <p:ph type="title"/>
          </p:nvPr>
        </p:nvSpPr>
        <p:spPr/>
        <p:txBody>
          <a:bodyPr/>
          <a:lstStyle/>
          <a:p>
            <a:r>
              <a:rPr lang="en-US" altLang="zh-CN" sz="3200" dirty="0">
                <a:ea typeface="宋体" charset="-122"/>
              </a:rPr>
              <a:t>2022-2023</a:t>
            </a:r>
            <a:r>
              <a:rPr lang="zh-CN" altLang="en-US" sz="3200" dirty="0">
                <a:ea typeface="宋体" charset="-122"/>
              </a:rPr>
              <a:t>助教</a:t>
            </a:r>
            <a:endParaRPr lang="en-US" altLang="zh-CN" sz="3200" dirty="0">
              <a:ea typeface="宋体" charset="-122"/>
            </a:endParaRPr>
          </a:p>
        </p:txBody>
      </p:sp>
      <p:sp>
        <p:nvSpPr>
          <p:cNvPr id="8196" name="Rectangle 3"/>
          <p:cNvSpPr>
            <a:spLocks noGrp="1" noChangeArrowheads="1"/>
          </p:cNvSpPr>
          <p:nvPr>
            <p:ph type="body" idx="1"/>
          </p:nvPr>
        </p:nvSpPr>
        <p:spPr>
          <a:xfrm>
            <a:off x="457200" y="5092789"/>
            <a:ext cx="5029200" cy="2129408"/>
          </a:xfrm>
        </p:spPr>
        <p:txBody>
          <a:bodyPr/>
          <a:lstStyle/>
          <a:p>
            <a:pPr marL="0" indent="0">
              <a:lnSpc>
                <a:spcPct val="150000"/>
              </a:lnSpc>
              <a:buFontTx/>
              <a:buNone/>
            </a:pPr>
            <a:r>
              <a:rPr lang="zh-CN" altLang="en-US" sz="3200" b="1" dirty="0">
                <a:latin typeface="楷体" charset="-122"/>
                <a:ea typeface="楷体" charset="-122"/>
              </a:rPr>
              <a:t>尹彦彬</a:t>
            </a:r>
          </a:p>
          <a:p>
            <a:pPr marL="0" indent="0">
              <a:lnSpc>
                <a:spcPct val="150000"/>
              </a:lnSpc>
              <a:buFontTx/>
              <a:buNone/>
            </a:pPr>
            <a:r>
              <a:rPr lang="en-US" altLang="zh-CN" sz="2400" dirty="0">
                <a:ea typeface="宋体" charset="-122"/>
              </a:rPr>
              <a:t>Email:</a:t>
            </a:r>
            <a:r>
              <a:rPr lang="zh-CN" altLang="en-US" sz="2400" dirty="0">
                <a:ea typeface="宋体" charset="-122"/>
              </a:rPr>
              <a:t> </a:t>
            </a:r>
            <a:r>
              <a:rPr lang="hr-HR" altLang="zh-CN" sz="2400" dirty="0"/>
              <a:t>2021201609@ruc.edu.cn</a:t>
            </a:r>
            <a:endParaRPr lang="en-US" altLang="zh-CN" sz="2400" dirty="0">
              <a:ea typeface="宋体" charset="-122"/>
            </a:endParaRPr>
          </a:p>
        </p:txBody>
      </p:sp>
      <p:sp>
        <p:nvSpPr>
          <p:cNvPr id="8199" name="Rectangle 3"/>
          <p:cNvSpPr txBox="1">
            <a:spLocks noChangeArrowheads="1"/>
          </p:cNvSpPr>
          <p:nvPr/>
        </p:nvSpPr>
        <p:spPr bwMode="auto">
          <a:xfrm>
            <a:off x="4283725" y="1435593"/>
            <a:ext cx="48602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eaLnBrk="1" hangingPunct="1">
              <a:lnSpc>
                <a:spcPct val="150000"/>
              </a:lnSpc>
              <a:spcBef>
                <a:spcPct val="0"/>
              </a:spcBef>
              <a:buFontTx/>
              <a:buNone/>
            </a:pPr>
            <a:r>
              <a:rPr lang="zh-CN" altLang="en-US" sz="3200" dirty="0">
                <a:latin typeface="楷体" charset="-122"/>
                <a:ea typeface="楷体" charset="-122"/>
              </a:rPr>
              <a:t>赵桐</a:t>
            </a:r>
            <a:endParaRPr lang="en-US" altLang="zh-CN" sz="3200" dirty="0">
              <a:latin typeface="楷体" charset="-122"/>
              <a:ea typeface="楷体" charset="-122"/>
            </a:endParaRPr>
          </a:p>
          <a:p>
            <a:pPr eaLnBrk="1" hangingPunct="1">
              <a:lnSpc>
                <a:spcPct val="150000"/>
              </a:lnSpc>
              <a:spcBef>
                <a:spcPct val="0"/>
              </a:spcBef>
              <a:buFontTx/>
              <a:buNone/>
            </a:pPr>
            <a:r>
              <a:rPr lang="en-US" altLang="zh-CN" sz="2400" b="0" dirty="0"/>
              <a:t>Email: 2021201517@ruc.edu.cn</a:t>
            </a:r>
            <a:endParaRPr lang="en-US" altLang="zh-CN" sz="2400" b="0" dirty="0">
              <a:sym typeface="Symbol" charset="2"/>
            </a:endParaRPr>
          </a:p>
        </p:txBody>
      </p:sp>
      <p:pic>
        <p:nvPicPr>
          <p:cNvPr id="5" name="图片 4">
            <a:extLst>
              <a:ext uri="{FF2B5EF4-FFF2-40B4-BE49-F238E27FC236}">
                <a16:creationId xmlns:a16="http://schemas.microsoft.com/office/drawing/2014/main" id="{1A89B4E3-66C7-61FF-B617-13DF84409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043" y="1435593"/>
            <a:ext cx="2421757" cy="3389047"/>
          </a:xfrm>
          <a:prstGeom prst="rect">
            <a:avLst/>
          </a:prstGeom>
        </p:spPr>
      </p:pic>
      <p:pic>
        <p:nvPicPr>
          <p:cNvPr id="7" name="图片 6">
            <a:extLst>
              <a:ext uri="{FF2B5EF4-FFF2-40B4-BE49-F238E27FC236}">
                <a16:creationId xmlns:a16="http://schemas.microsoft.com/office/drawing/2014/main" id="{B2495CE9-8714-37E5-D242-C2D3B88D2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595" y="2751150"/>
            <a:ext cx="2853805" cy="4000855"/>
          </a:xfrm>
          <a:prstGeom prst="rect">
            <a:avLst/>
          </a:prstGeom>
        </p:spPr>
      </p:pic>
    </p:spTree>
    <p:extLst>
      <p:ext uri="{BB962C8B-B14F-4D97-AF65-F5344CB8AC3E}">
        <p14:creationId xmlns:p14="http://schemas.microsoft.com/office/powerpoint/2010/main" val="2264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7AE6C042-D39D-314E-88D9-9F1965805FBF}" type="slidenum">
              <a:rPr lang="zh-CN" altLang="en-US" sz="1400">
                <a:latin typeface="Times New Roman" charset="0"/>
                <a:ea typeface="宋体" charset="-122"/>
              </a:rPr>
              <a:pPr>
                <a:spcBef>
                  <a:spcPct val="0"/>
                </a:spcBef>
                <a:buFontTx/>
                <a:buNone/>
              </a:pPr>
              <a:t>11</a:t>
            </a:fld>
            <a:endParaRPr lang="en-US" altLang="zh-CN" sz="1400">
              <a:latin typeface="Times New Roman" charset="0"/>
              <a:ea typeface="宋体" charset="-122"/>
            </a:endParaRPr>
          </a:p>
        </p:txBody>
      </p:sp>
      <p:sp>
        <p:nvSpPr>
          <p:cNvPr id="6147" name="Rectangle 2"/>
          <p:cNvSpPr>
            <a:spLocks noGrp="1" noChangeArrowheads="1"/>
          </p:cNvSpPr>
          <p:nvPr>
            <p:ph type="title"/>
          </p:nvPr>
        </p:nvSpPr>
        <p:spPr/>
        <p:txBody>
          <a:bodyPr/>
          <a:lstStyle/>
          <a:p>
            <a:r>
              <a:rPr lang="zh-CN" altLang="en-US" sz="3200" dirty="0">
                <a:ea typeface="宋体" charset="-122"/>
              </a:rPr>
              <a:t>目录</a:t>
            </a:r>
            <a:endParaRPr lang="en-US" altLang="zh-CN" sz="3200" dirty="0">
              <a:ea typeface="宋体" charset="-122"/>
            </a:endParaRPr>
          </a:p>
        </p:txBody>
      </p:sp>
      <p:sp>
        <p:nvSpPr>
          <p:cNvPr id="6148" name="Rectangle 3"/>
          <p:cNvSpPr>
            <a:spLocks noGrp="1" noChangeArrowheads="1"/>
          </p:cNvSpPr>
          <p:nvPr>
            <p:ph type="body" idx="1"/>
          </p:nvPr>
        </p:nvSpPr>
        <p:spPr>
          <a:xfrm>
            <a:off x="457200" y="1484784"/>
            <a:ext cx="8305800" cy="4419600"/>
          </a:xfrm>
        </p:spPr>
        <p:txBody>
          <a:bodyPr/>
          <a:lstStyle/>
          <a:p>
            <a:pPr>
              <a:lnSpc>
                <a:spcPct val="150000"/>
              </a:lnSpc>
            </a:pPr>
            <a:r>
              <a:rPr lang="zh-CN" altLang="en-US" b="1" dirty="0">
                <a:latin typeface="KaiTi" charset="-122"/>
                <a:ea typeface="KaiTi" charset="-122"/>
                <a:cs typeface="KaiTi" charset="-122"/>
              </a:rPr>
              <a:t>课程基本信息</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课程学习动机</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有趣的四个现实</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人工智能与系统</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计算机系统概述</a:t>
            </a:r>
            <a:endParaRPr lang="en-US" altLang="zh-CN" b="1" dirty="0">
              <a:latin typeface="KaiTi" charset="-122"/>
              <a:ea typeface="KaiTi" charset="-122"/>
              <a:cs typeface="KaiTi" charset="-122"/>
            </a:endParaRPr>
          </a:p>
        </p:txBody>
      </p:sp>
      <p:sp>
        <p:nvSpPr>
          <p:cNvPr id="2" name="箭头: 左 1">
            <a:extLst>
              <a:ext uri="{FF2B5EF4-FFF2-40B4-BE49-F238E27FC236}">
                <a16:creationId xmlns:a16="http://schemas.microsoft.com/office/drawing/2014/main" id="{1D7616E9-C663-8DA8-3A34-C37B11B99828}"/>
              </a:ext>
            </a:extLst>
          </p:cNvPr>
          <p:cNvSpPr/>
          <p:nvPr/>
        </p:nvSpPr>
        <p:spPr bwMode="auto">
          <a:xfrm>
            <a:off x="3635896" y="2492896"/>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latin typeface="Arial Narrow" pitchFamily="34" charset="0"/>
            </a:endParaRPr>
          </a:p>
        </p:txBody>
      </p:sp>
    </p:spTree>
    <p:extLst>
      <p:ext uri="{BB962C8B-B14F-4D97-AF65-F5344CB8AC3E}">
        <p14:creationId xmlns:p14="http://schemas.microsoft.com/office/powerpoint/2010/main" val="695456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57AED87-164F-3F33-6422-C8FF5AE43F6E}"/>
              </a:ext>
            </a:extLst>
          </p:cNvPr>
          <p:cNvSpPr txBox="1">
            <a:spLocks noChangeArrowheads="1"/>
          </p:cNvSpPr>
          <p:nvPr/>
        </p:nvSpPr>
        <p:spPr>
          <a:xfrm>
            <a:off x="283816" y="548680"/>
            <a:ext cx="8077200" cy="914400"/>
          </a:xfrm>
          <a:prstGeom prst="rect">
            <a:avLst/>
          </a:prstGeom>
        </p:spPr>
        <p:txBody>
          <a:bodyPr/>
          <a:lstStyle>
            <a:lvl1pPr algn="l" rtl="0" eaLnBrk="1" fontAlgn="base" hangingPunct="1">
              <a:spcBef>
                <a:spcPct val="0"/>
              </a:spcBef>
              <a:spcAft>
                <a:spcPct val="0"/>
              </a:spcAft>
              <a:defRPr sz="2800" b="1">
                <a:solidFill>
                  <a:schemeClr val="tx2"/>
                </a:solidFill>
                <a:latin typeface="+mj-lt"/>
                <a:ea typeface="+mj-ea"/>
                <a:cs typeface="+mj-cs"/>
              </a:defRPr>
            </a:lvl1pPr>
            <a:lvl2pPr algn="l" rtl="0" eaLnBrk="1" fontAlgn="base" hangingPunct="1">
              <a:spcBef>
                <a:spcPct val="0"/>
              </a:spcBef>
              <a:spcAft>
                <a:spcPct val="0"/>
              </a:spcAft>
              <a:defRPr sz="2800" b="1">
                <a:solidFill>
                  <a:schemeClr val="tx2"/>
                </a:solidFill>
                <a:latin typeface="Comic Sans MS" pitchFamily="66" charset="0"/>
              </a:defRPr>
            </a:lvl2pPr>
            <a:lvl3pPr algn="l" rtl="0" eaLnBrk="1" fontAlgn="base" hangingPunct="1">
              <a:spcBef>
                <a:spcPct val="0"/>
              </a:spcBef>
              <a:spcAft>
                <a:spcPct val="0"/>
              </a:spcAft>
              <a:defRPr sz="2800" b="1">
                <a:solidFill>
                  <a:schemeClr val="tx2"/>
                </a:solidFill>
                <a:latin typeface="Comic Sans MS" pitchFamily="66" charset="0"/>
              </a:defRPr>
            </a:lvl3pPr>
            <a:lvl4pPr algn="l" rtl="0" eaLnBrk="1" fontAlgn="base" hangingPunct="1">
              <a:spcBef>
                <a:spcPct val="0"/>
              </a:spcBef>
              <a:spcAft>
                <a:spcPct val="0"/>
              </a:spcAft>
              <a:defRPr sz="2800" b="1">
                <a:solidFill>
                  <a:schemeClr val="tx2"/>
                </a:solidFill>
                <a:latin typeface="Comic Sans MS" pitchFamily="66" charset="0"/>
              </a:defRPr>
            </a:lvl4pPr>
            <a:lvl5pPr algn="l" rtl="0" eaLnBrk="1" fontAlgn="base" hangingPunct="1">
              <a:spcBef>
                <a:spcPct val="0"/>
              </a:spcBef>
              <a:spcAft>
                <a:spcPct val="0"/>
              </a:spcAft>
              <a:defRPr sz="2800" b="1">
                <a:solidFill>
                  <a:schemeClr val="tx2"/>
                </a:solidFill>
                <a:latin typeface="Comic Sans MS" pitchFamily="66" charset="0"/>
              </a:defRPr>
            </a:lvl5pPr>
            <a:lvl6pPr marL="457200" algn="l" rtl="0" eaLnBrk="1" fontAlgn="base" hangingPunct="1">
              <a:spcBef>
                <a:spcPct val="0"/>
              </a:spcBef>
              <a:spcAft>
                <a:spcPct val="0"/>
              </a:spcAft>
              <a:defRPr sz="2800" b="1">
                <a:solidFill>
                  <a:schemeClr val="tx2"/>
                </a:solidFill>
                <a:latin typeface="Comic Sans MS" pitchFamily="66" charset="0"/>
              </a:defRPr>
            </a:lvl6pPr>
            <a:lvl7pPr marL="914400" algn="l" rtl="0" eaLnBrk="1" fontAlgn="base" hangingPunct="1">
              <a:spcBef>
                <a:spcPct val="0"/>
              </a:spcBef>
              <a:spcAft>
                <a:spcPct val="0"/>
              </a:spcAft>
              <a:defRPr sz="2800" b="1">
                <a:solidFill>
                  <a:schemeClr val="tx2"/>
                </a:solidFill>
                <a:latin typeface="Comic Sans MS" pitchFamily="66" charset="0"/>
              </a:defRPr>
            </a:lvl7pPr>
            <a:lvl8pPr marL="1371600" algn="l" rtl="0" eaLnBrk="1" fontAlgn="base" hangingPunct="1">
              <a:spcBef>
                <a:spcPct val="0"/>
              </a:spcBef>
              <a:spcAft>
                <a:spcPct val="0"/>
              </a:spcAft>
              <a:defRPr sz="2800" b="1">
                <a:solidFill>
                  <a:schemeClr val="tx2"/>
                </a:solidFill>
                <a:latin typeface="Comic Sans MS" pitchFamily="66" charset="0"/>
              </a:defRPr>
            </a:lvl8pPr>
            <a:lvl9pPr marL="1828800" algn="l" rtl="0" eaLnBrk="1" fontAlgn="base" hangingPunct="1">
              <a:spcBef>
                <a:spcPct val="0"/>
              </a:spcBef>
              <a:spcAft>
                <a:spcPct val="0"/>
              </a:spcAft>
              <a:defRPr sz="2800" b="1">
                <a:solidFill>
                  <a:schemeClr val="tx2"/>
                </a:solidFill>
                <a:latin typeface="Comic Sans MS" pitchFamily="66" charset="0"/>
              </a:defRPr>
            </a:lvl9pPr>
          </a:lstStyle>
          <a:p>
            <a:endParaRPr lang="en-US" altLang="zh-CN" sz="3200" kern="0" dirty="0">
              <a:ea typeface="宋体" charset="-122"/>
            </a:endParaRPr>
          </a:p>
        </p:txBody>
      </p:sp>
      <p:sp>
        <p:nvSpPr>
          <p:cNvPr id="3" name="Rectangle 3">
            <a:extLst>
              <a:ext uri="{FF2B5EF4-FFF2-40B4-BE49-F238E27FC236}">
                <a16:creationId xmlns:a16="http://schemas.microsoft.com/office/drawing/2014/main" id="{714BF353-993B-637A-D663-4177EF2A1EF2}"/>
              </a:ext>
            </a:extLst>
          </p:cNvPr>
          <p:cNvSpPr txBox="1">
            <a:spLocks noChangeArrowheads="1"/>
          </p:cNvSpPr>
          <p:nvPr/>
        </p:nvSpPr>
        <p:spPr>
          <a:xfrm>
            <a:off x="457200" y="1600200"/>
            <a:ext cx="8305800" cy="4419600"/>
          </a:xfrm>
          <a:prstGeom prst="rect">
            <a:avLst/>
          </a:prstGeom>
        </p:spPr>
        <p:txBody>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3600" kern="0" dirty="0">
                <a:ea typeface="宋体" charset="-122"/>
              </a:rPr>
              <a:t>为什么学习？学习什么？</a:t>
            </a:r>
            <a:endParaRPr lang="en-US" altLang="zh-CN" sz="3600" kern="0" dirty="0">
              <a:ea typeface="宋体" charset="-122"/>
            </a:endParaRPr>
          </a:p>
          <a:p>
            <a:r>
              <a:rPr lang="zh-CN" altLang="en-US" sz="3600" b="1" kern="0" dirty="0">
                <a:latin typeface="KaiTi" charset="-122"/>
                <a:ea typeface="KaiTi" charset="-122"/>
                <a:cs typeface="KaiTi" charset="-122"/>
              </a:rPr>
              <a:t>从课程题目</a:t>
            </a:r>
            <a:r>
              <a:rPr lang="en-US" altLang="zh-CN" sz="3600" b="1" kern="0" dirty="0">
                <a:latin typeface="KaiTi" charset="-122"/>
                <a:ea typeface="KaiTi" charset="-122"/>
                <a:cs typeface="KaiTi" charset="-122"/>
              </a:rPr>
              <a:t>《</a:t>
            </a:r>
            <a:r>
              <a:rPr lang="zh-CN" altLang="en-US" sz="3600" b="1" kern="0" dirty="0">
                <a:latin typeface="KaiTi" charset="-122"/>
                <a:ea typeface="KaiTi" charset="-122"/>
                <a:cs typeface="KaiTi" charset="-122"/>
              </a:rPr>
              <a:t>计算机系统基础</a:t>
            </a:r>
            <a:r>
              <a:rPr lang="en-US" altLang="zh-CN" sz="3600" b="1" kern="0" dirty="0">
                <a:latin typeface="KaiTi" charset="-122"/>
                <a:ea typeface="KaiTi" charset="-122"/>
                <a:cs typeface="KaiTi" charset="-122"/>
              </a:rPr>
              <a:t>》</a:t>
            </a:r>
            <a:r>
              <a:rPr lang="zh-CN" altLang="en-US" sz="3600" b="1" kern="0" dirty="0">
                <a:latin typeface="KaiTi" charset="-122"/>
                <a:ea typeface="KaiTi" charset="-122"/>
                <a:cs typeface="KaiTi" charset="-122"/>
              </a:rPr>
              <a:t>出发</a:t>
            </a:r>
            <a:endParaRPr lang="en-US" altLang="zh-CN" sz="3600" b="1" kern="0" dirty="0">
              <a:latin typeface="KaiTi" charset="-122"/>
              <a:ea typeface="KaiTi" charset="-122"/>
              <a:cs typeface="KaiTi" charset="-122"/>
            </a:endParaRPr>
          </a:p>
          <a:p>
            <a:pPr lvl="1"/>
            <a:r>
              <a:rPr lang="zh-CN" altLang="en-US" sz="3200" b="1" kern="0" dirty="0">
                <a:latin typeface="KaiTi" charset="-122"/>
                <a:ea typeface="KaiTi" charset="-122"/>
              </a:rPr>
              <a:t>计算机</a:t>
            </a:r>
            <a:endParaRPr lang="en-US" altLang="zh-CN" sz="3200" b="1" kern="0" dirty="0">
              <a:latin typeface="KaiTi" charset="-122"/>
              <a:ea typeface="KaiTi" charset="-122"/>
            </a:endParaRPr>
          </a:p>
          <a:p>
            <a:pPr lvl="2"/>
            <a:r>
              <a:rPr lang="zh-CN" altLang="en-US" sz="2800" b="1" dirty="0">
                <a:latin typeface="华文楷体" panose="02010600040101010101" pitchFamily="2" charset="-122"/>
                <a:ea typeface="华文楷体" panose="02010600040101010101" pitchFamily="2" charset="-122"/>
              </a:rPr>
              <a:t>你是否了解计算机的前世今生？</a:t>
            </a:r>
            <a:endParaRPr lang="en-US" altLang="zh-CN" sz="2800" b="1" dirty="0">
              <a:latin typeface="华文楷体" panose="02010600040101010101" pitchFamily="2" charset="-122"/>
              <a:ea typeface="华文楷体" panose="02010600040101010101" pitchFamily="2" charset="-122"/>
            </a:endParaRPr>
          </a:p>
          <a:p>
            <a:pPr lvl="2"/>
            <a:r>
              <a:rPr lang="zh-CN" altLang="en-US" sz="2800" b="1" dirty="0">
                <a:latin typeface="华文楷体" panose="02010600040101010101" pitchFamily="2" charset="-122"/>
                <a:ea typeface="华文楷体" panose="02010600040101010101" pitchFamily="2" charset="-122"/>
              </a:rPr>
              <a:t>你是否了解未来将要从事的这个行业的发展状况？</a:t>
            </a:r>
            <a:endParaRPr lang="en-US" altLang="zh-CN" sz="2800" b="1" kern="0" dirty="0">
              <a:latin typeface="KaiTi" charset="-122"/>
              <a:ea typeface="KaiTi" charset="-122"/>
            </a:endParaRPr>
          </a:p>
          <a:p>
            <a:pPr lvl="1"/>
            <a:r>
              <a:rPr lang="zh-CN" altLang="en-US" sz="3200" kern="0" dirty="0">
                <a:latin typeface="KaiTi" charset="-122"/>
                <a:ea typeface="KaiTi" charset="-122"/>
              </a:rPr>
              <a:t>计算机系统</a:t>
            </a:r>
            <a:endParaRPr lang="en-US" altLang="zh-CN" sz="3200" kern="0" dirty="0">
              <a:latin typeface="KaiTi" charset="-122"/>
              <a:ea typeface="KaiTi" charset="-122"/>
            </a:endParaRPr>
          </a:p>
          <a:p>
            <a:pPr lvl="2"/>
            <a:r>
              <a:rPr lang="zh-CN" altLang="en-US" sz="2800" dirty="0">
                <a:latin typeface="华文楷体" panose="02010600040101010101" pitchFamily="2" charset="-122"/>
                <a:ea typeface="华文楷体" panose="02010600040101010101" pitchFamily="2" charset="-122"/>
              </a:rPr>
              <a:t>什么是计算机系统</a:t>
            </a:r>
            <a:endParaRPr lang="en-US" altLang="zh-CN" sz="2800" dirty="0">
              <a:latin typeface="华文楷体" panose="02010600040101010101" pitchFamily="2" charset="-122"/>
              <a:ea typeface="华文楷体" panose="02010600040101010101" pitchFamily="2" charset="-122"/>
            </a:endParaRPr>
          </a:p>
          <a:p>
            <a:pPr lvl="2"/>
            <a:r>
              <a:rPr lang="zh-CN" altLang="en-US" sz="2800" dirty="0">
                <a:latin typeface="华文楷体" panose="02010600040101010101" pitchFamily="2" charset="-122"/>
                <a:ea typeface="华文楷体" panose="02010600040101010101" pitchFamily="2" charset="-122"/>
              </a:rPr>
              <a:t>计算机系统包括哪些内容</a:t>
            </a:r>
            <a:endParaRPr lang="en-US" altLang="zh-CN" sz="2800" dirty="0">
              <a:latin typeface="华文楷体" panose="02010600040101010101" pitchFamily="2" charset="-122"/>
              <a:ea typeface="华文楷体" panose="02010600040101010101" pitchFamily="2" charset="-122"/>
            </a:endParaRPr>
          </a:p>
        </p:txBody>
      </p:sp>
      <p:sp>
        <p:nvSpPr>
          <p:cNvPr id="4" name="Rectangle 2">
            <a:extLst>
              <a:ext uri="{FF2B5EF4-FFF2-40B4-BE49-F238E27FC236}">
                <a16:creationId xmlns:a16="http://schemas.microsoft.com/office/drawing/2014/main" id="{7EEC017E-6D6D-60E5-A2E8-F606858E5A60}"/>
              </a:ext>
            </a:extLst>
          </p:cNvPr>
          <p:cNvSpPr txBox="1">
            <a:spLocks noChangeArrowheads="1"/>
          </p:cNvSpPr>
          <p:nvPr/>
        </p:nvSpPr>
        <p:spPr>
          <a:xfrm>
            <a:off x="457200" y="457200"/>
            <a:ext cx="8077200" cy="914400"/>
          </a:xfrm>
          <a:prstGeom prst="rect">
            <a:avLst/>
          </a:prstGeom>
        </p:spPr>
        <p:txBody>
          <a:bodyPr/>
          <a:lstStyle>
            <a:lvl1pPr algn="l" rtl="0" eaLnBrk="1" fontAlgn="base" hangingPunct="1">
              <a:spcBef>
                <a:spcPct val="0"/>
              </a:spcBef>
              <a:spcAft>
                <a:spcPct val="0"/>
              </a:spcAft>
              <a:defRPr sz="2800" b="1">
                <a:solidFill>
                  <a:schemeClr val="tx2"/>
                </a:solidFill>
                <a:latin typeface="+mj-lt"/>
                <a:ea typeface="+mj-ea"/>
                <a:cs typeface="+mj-cs"/>
              </a:defRPr>
            </a:lvl1pPr>
            <a:lvl2pPr algn="l" rtl="0" eaLnBrk="1" fontAlgn="base" hangingPunct="1">
              <a:spcBef>
                <a:spcPct val="0"/>
              </a:spcBef>
              <a:spcAft>
                <a:spcPct val="0"/>
              </a:spcAft>
              <a:defRPr sz="2800" b="1">
                <a:solidFill>
                  <a:schemeClr val="tx2"/>
                </a:solidFill>
                <a:latin typeface="Comic Sans MS" pitchFamily="66" charset="0"/>
              </a:defRPr>
            </a:lvl2pPr>
            <a:lvl3pPr algn="l" rtl="0" eaLnBrk="1" fontAlgn="base" hangingPunct="1">
              <a:spcBef>
                <a:spcPct val="0"/>
              </a:spcBef>
              <a:spcAft>
                <a:spcPct val="0"/>
              </a:spcAft>
              <a:defRPr sz="2800" b="1">
                <a:solidFill>
                  <a:schemeClr val="tx2"/>
                </a:solidFill>
                <a:latin typeface="Comic Sans MS" pitchFamily="66" charset="0"/>
              </a:defRPr>
            </a:lvl3pPr>
            <a:lvl4pPr algn="l" rtl="0" eaLnBrk="1" fontAlgn="base" hangingPunct="1">
              <a:spcBef>
                <a:spcPct val="0"/>
              </a:spcBef>
              <a:spcAft>
                <a:spcPct val="0"/>
              </a:spcAft>
              <a:defRPr sz="2800" b="1">
                <a:solidFill>
                  <a:schemeClr val="tx2"/>
                </a:solidFill>
                <a:latin typeface="Comic Sans MS" pitchFamily="66" charset="0"/>
              </a:defRPr>
            </a:lvl4pPr>
            <a:lvl5pPr algn="l" rtl="0" eaLnBrk="1" fontAlgn="base" hangingPunct="1">
              <a:spcBef>
                <a:spcPct val="0"/>
              </a:spcBef>
              <a:spcAft>
                <a:spcPct val="0"/>
              </a:spcAft>
              <a:defRPr sz="2800" b="1">
                <a:solidFill>
                  <a:schemeClr val="tx2"/>
                </a:solidFill>
                <a:latin typeface="Comic Sans MS" pitchFamily="66" charset="0"/>
              </a:defRPr>
            </a:lvl5pPr>
            <a:lvl6pPr marL="457200" algn="l" rtl="0" eaLnBrk="1" fontAlgn="base" hangingPunct="1">
              <a:spcBef>
                <a:spcPct val="0"/>
              </a:spcBef>
              <a:spcAft>
                <a:spcPct val="0"/>
              </a:spcAft>
              <a:defRPr sz="2800" b="1">
                <a:solidFill>
                  <a:schemeClr val="tx2"/>
                </a:solidFill>
                <a:latin typeface="Comic Sans MS" pitchFamily="66" charset="0"/>
              </a:defRPr>
            </a:lvl6pPr>
            <a:lvl7pPr marL="914400" algn="l" rtl="0" eaLnBrk="1" fontAlgn="base" hangingPunct="1">
              <a:spcBef>
                <a:spcPct val="0"/>
              </a:spcBef>
              <a:spcAft>
                <a:spcPct val="0"/>
              </a:spcAft>
              <a:defRPr sz="2800" b="1">
                <a:solidFill>
                  <a:schemeClr val="tx2"/>
                </a:solidFill>
                <a:latin typeface="Comic Sans MS" pitchFamily="66" charset="0"/>
              </a:defRPr>
            </a:lvl7pPr>
            <a:lvl8pPr marL="1371600" algn="l" rtl="0" eaLnBrk="1" fontAlgn="base" hangingPunct="1">
              <a:spcBef>
                <a:spcPct val="0"/>
              </a:spcBef>
              <a:spcAft>
                <a:spcPct val="0"/>
              </a:spcAft>
              <a:defRPr sz="2800" b="1">
                <a:solidFill>
                  <a:schemeClr val="tx2"/>
                </a:solidFill>
                <a:latin typeface="Comic Sans MS" pitchFamily="66" charset="0"/>
              </a:defRPr>
            </a:lvl8pPr>
            <a:lvl9pPr marL="1828800" algn="l" rtl="0" eaLnBrk="1" fontAlgn="base" hangingPunct="1">
              <a:spcBef>
                <a:spcPct val="0"/>
              </a:spcBef>
              <a:spcAft>
                <a:spcPct val="0"/>
              </a:spcAft>
              <a:defRPr sz="2800" b="1">
                <a:solidFill>
                  <a:schemeClr val="tx2"/>
                </a:solidFill>
                <a:latin typeface="Comic Sans MS" pitchFamily="66" charset="0"/>
              </a:defRPr>
            </a:lvl9pPr>
          </a:lstStyle>
          <a:p>
            <a:r>
              <a:rPr lang="zh-CN" altLang="en-US" sz="3200" kern="0" dirty="0">
                <a:ea typeface="宋体" charset="-122"/>
              </a:rPr>
              <a:t>学习动机</a:t>
            </a:r>
            <a:endParaRPr lang="en-US" altLang="zh-CN" sz="3200" kern="0" dirty="0">
              <a:ea typeface="宋体"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EC1FC7-DE7E-0445-804D-3B2C82FD099F}"/>
              </a:ext>
            </a:extLst>
          </p:cNvPr>
          <p:cNvSpPr>
            <a:spLocks noGrp="1"/>
          </p:cNvSpPr>
          <p:nvPr>
            <p:ph type="sldNum" sz="quarter" idx="12"/>
          </p:nvPr>
        </p:nvSpPr>
        <p:spPr/>
        <p:txBody>
          <a:bodyPr/>
          <a:lstStyle/>
          <a:p>
            <a:pPr>
              <a:defRPr/>
            </a:pPr>
            <a:fld id="{3147538C-C752-6B40-B3C2-601536D5C3CA}" type="slidenum">
              <a:rPr lang="zh-CN" altLang="en-US" smtClean="0"/>
              <a:pPr>
                <a:defRPr/>
              </a:pPr>
              <a:t>13</a:t>
            </a:fld>
            <a:endParaRPr lang="en-US" altLang="zh-CN"/>
          </a:p>
        </p:txBody>
      </p:sp>
      <p:sp>
        <p:nvSpPr>
          <p:cNvPr id="5" name="文本框 4">
            <a:extLst>
              <a:ext uri="{FF2B5EF4-FFF2-40B4-BE49-F238E27FC236}">
                <a16:creationId xmlns:a16="http://schemas.microsoft.com/office/drawing/2014/main" id="{0B0B1540-BF4D-8EEC-A4F0-62A15539899F}"/>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世界上第一台电子计算机是？</a:t>
            </a:r>
          </a:p>
        </p:txBody>
      </p:sp>
      <p:sp>
        <p:nvSpPr>
          <p:cNvPr id="6" name="文本框 5">
            <a:extLst>
              <a:ext uri="{FF2B5EF4-FFF2-40B4-BE49-F238E27FC236}">
                <a16:creationId xmlns:a16="http://schemas.microsoft.com/office/drawing/2014/main" id="{265ED9E6-7D5B-D157-DB82-A67C172047A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ENIAC</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68CD050F-2632-0347-B763-C5DA2BB5EBB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ABC</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43F27662-41C7-68CD-B234-0F01EA50766E}"/>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都不是</a:t>
            </a:r>
          </a:p>
        </p:txBody>
      </p:sp>
      <p:sp>
        <p:nvSpPr>
          <p:cNvPr id="10" name="椭圆 9">
            <a:extLst>
              <a:ext uri="{FF2B5EF4-FFF2-40B4-BE49-F238E27FC236}">
                <a16:creationId xmlns:a16="http://schemas.microsoft.com/office/drawing/2014/main" id="{82CEA8BE-B5E2-1306-60EC-15649C7F8A8D}"/>
              </a:ext>
            </a:extLst>
          </p:cNvPr>
          <p:cNvSpPr>
            <a:spLocks noChangeAspect="1"/>
          </p:cNvSpPr>
          <p:nvPr>
            <p:custDataLst>
              <p:tags r:id="rId6"/>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705A4E4-9DED-7255-2A92-A75BE551022B}"/>
              </a:ext>
            </a:extLst>
          </p:cNvPr>
          <p:cNvSpPr>
            <a:spLocks noChangeAspect="1"/>
          </p:cNvSpPr>
          <p:nvPr>
            <p:custDataLst>
              <p:tags r:id="rId7"/>
            </p:custDataLst>
          </p:nvPr>
        </p:nvSpPr>
        <p:spPr bwMode="auto">
          <a:xfrm>
            <a:off x="1114425" y="370760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9163E93-B933-9EB6-F6F3-BFCA97BBE6EB}"/>
              </a:ext>
            </a:extLst>
          </p:cNvPr>
          <p:cNvSpPr>
            <a:spLocks noChangeAspect="1"/>
          </p:cNvSpPr>
          <p:nvPr>
            <p:custDataLst>
              <p:tags r:id="rId8"/>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24C68B1C-BDA9-A9C4-2352-F01BFEE770D3}"/>
              </a:ext>
            </a:extLst>
          </p:cNvPr>
          <p:cNvSpPr/>
          <p:nvPr>
            <p:custDataLst>
              <p:tags r:id="rId9"/>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文本框 19">
            <a:extLst>
              <a:ext uri="{FF2B5EF4-FFF2-40B4-BE49-F238E27FC236}">
                <a16:creationId xmlns:a16="http://schemas.microsoft.com/office/drawing/2014/main" id="{9FD4F192-2A3C-169D-4134-3B7395E17CE9}"/>
              </a:ext>
            </a:extLst>
          </p:cNvPr>
          <p:cNvSpPr txBox="1"/>
          <p:nvPr>
            <p:custDataLst>
              <p:tags r:id="rId10"/>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都是</a:t>
            </a:r>
          </a:p>
        </p:txBody>
      </p:sp>
      <p:sp>
        <p:nvSpPr>
          <p:cNvPr id="21" name="椭圆 20">
            <a:extLst>
              <a:ext uri="{FF2B5EF4-FFF2-40B4-BE49-F238E27FC236}">
                <a16:creationId xmlns:a16="http://schemas.microsoft.com/office/drawing/2014/main" id="{4F06E40F-2088-B91E-14E3-A40C07973AAB}"/>
              </a:ext>
            </a:extLst>
          </p:cNvPr>
          <p:cNvSpPr>
            <a:spLocks noChangeAspect="1"/>
          </p:cNvSpPr>
          <p:nvPr>
            <p:custDataLst>
              <p:tags r:id="rId11"/>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a:extLst>
              <a:ext uri="{FF2B5EF4-FFF2-40B4-BE49-F238E27FC236}">
                <a16:creationId xmlns:a16="http://schemas.microsoft.com/office/drawing/2014/main" id="{F1E1C16B-09BC-2B84-A7F9-ECB74BB1D554}"/>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5D386520-3679-A646-9357-B96D95DCA85E}"/>
                </a:ext>
              </a:extLst>
            </p:cNvPr>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6" name="ColorBlock">
              <a:extLst>
                <a:ext uri="{FF2B5EF4-FFF2-40B4-BE49-F238E27FC236}">
                  <a16:creationId xmlns:a16="http://schemas.microsoft.com/office/drawing/2014/main" id="{863DEEDE-A2F4-E610-79FC-DF09599B676C}"/>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7" name="TypeText">
              <a:extLst>
                <a:ext uri="{FF2B5EF4-FFF2-40B4-BE49-F238E27FC236}">
                  <a16:creationId xmlns:a16="http://schemas.microsoft.com/office/drawing/2014/main" id="{63787E31-1667-F06F-6643-C9FC4D1F0B9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a:extLst>
                <a:ext uri="{FF2B5EF4-FFF2-40B4-BE49-F238E27FC236}">
                  <a16:creationId xmlns:a16="http://schemas.microsoft.com/office/drawing/2014/main" id="{45BAAE5B-F84B-7916-7A28-50D18B03A8E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FCC87785-919B-C6EE-7D19-47F0E964E4D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6104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CF2839CD-9DEE-ACEB-6299-EE1DB6000762}"/>
              </a:ext>
            </a:extLst>
          </p:cNvPr>
          <p:cNvSpPr>
            <a:spLocks noGrp="1"/>
          </p:cNvSpPr>
          <p:nvPr>
            <p:ph type="title"/>
          </p:nvPr>
        </p:nvSpPr>
        <p:spPr>
          <a:xfrm>
            <a:off x="194469" y="452140"/>
            <a:ext cx="8713787" cy="576263"/>
          </a:xfrm>
        </p:spPr>
        <p:txBody>
          <a:bodyPr/>
          <a:lstStyle/>
          <a:p>
            <a:pPr eaLnBrk="1" hangingPunct="1">
              <a:defRPr/>
            </a:pPr>
            <a:r>
              <a:rPr kumimoji="1" lang="en-US" altLang="zh-CN" sz="3200" kern="1200" dirty="0">
                <a:latin typeface="Times New Roman" panose="02020603050405020304" pitchFamily="18" charset="0"/>
                <a:ea typeface="宋体" charset="-122"/>
                <a:cs typeface="Times New Roman" panose="02020603050405020304" pitchFamily="18" charset="0"/>
              </a:rPr>
              <a:t>ENIAC</a:t>
            </a:r>
            <a:r>
              <a:rPr kumimoji="1" lang="zh-CN" altLang="en-US" sz="3200" kern="1200" dirty="0">
                <a:latin typeface="Times New Roman" panose="02020603050405020304" pitchFamily="18" charset="0"/>
                <a:ea typeface="宋体" charset="-122"/>
                <a:cs typeface="Times New Roman" panose="02020603050405020304" pitchFamily="18" charset="0"/>
              </a:rPr>
              <a:t>：</a:t>
            </a:r>
            <a:r>
              <a:rPr kumimoji="1" lang="zh-CN" altLang="en-US" sz="3200" kern="1200" dirty="0">
                <a:ea typeface="宋体" charset="-122"/>
              </a:rPr>
              <a:t>世界上第一台电子计算机</a:t>
            </a:r>
          </a:p>
        </p:txBody>
      </p:sp>
      <p:sp>
        <p:nvSpPr>
          <p:cNvPr id="18435" name="内容占位符 4">
            <a:extLst>
              <a:ext uri="{FF2B5EF4-FFF2-40B4-BE49-F238E27FC236}">
                <a16:creationId xmlns:a16="http://schemas.microsoft.com/office/drawing/2014/main" id="{5ECB5863-8E60-18FB-C5F5-2DB1180498AF}"/>
              </a:ext>
            </a:extLst>
          </p:cNvPr>
          <p:cNvSpPr>
            <a:spLocks noGrp="1" noChangeArrowheads="1"/>
          </p:cNvSpPr>
          <p:nvPr>
            <p:ph idx="1"/>
          </p:nvPr>
        </p:nvSpPr>
        <p:spPr>
          <a:xfrm>
            <a:off x="194469" y="1844824"/>
            <a:ext cx="8382000" cy="5329237"/>
          </a:xfrm>
        </p:spPr>
        <p:txBody>
          <a:bodyPr/>
          <a:lstStyle/>
          <a:p>
            <a:pPr>
              <a:spcAft>
                <a:spcPts val="600"/>
              </a:spcAft>
            </a:pPr>
            <a:r>
              <a:rPr lang="zh-CN" altLang="en-US" sz="2800" dirty="0"/>
              <a:t>时间：</a:t>
            </a:r>
            <a:r>
              <a:rPr lang="en-US" altLang="zh-CN" sz="2800" dirty="0"/>
              <a:t>1946</a:t>
            </a:r>
            <a:r>
              <a:rPr lang="zh-CN" altLang="en-US" sz="2800" dirty="0"/>
              <a:t>年</a:t>
            </a:r>
            <a:r>
              <a:rPr lang="en-US" altLang="zh-CN" sz="2800" dirty="0"/>
              <a:t>2</a:t>
            </a:r>
            <a:r>
              <a:rPr lang="zh-CN" altLang="en-US" sz="2800" dirty="0"/>
              <a:t>月</a:t>
            </a:r>
            <a:r>
              <a:rPr lang="en-US" altLang="zh-CN" sz="2800" dirty="0"/>
              <a:t>14</a:t>
            </a:r>
            <a:r>
              <a:rPr lang="zh-CN" altLang="en-US" sz="2800" dirty="0"/>
              <a:t>日</a:t>
            </a:r>
            <a:endParaRPr lang="en-US" altLang="zh-CN" sz="2800" dirty="0"/>
          </a:p>
          <a:p>
            <a:pPr>
              <a:spcAft>
                <a:spcPts val="600"/>
              </a:spcAft>
            </a:pPr>
            <a:r>
              <a:rPr lang="zh-CN" altLang="en-US" sz="2800" dirty="0"/>
              <a:t>地点：宾夕法尼亚大学</a:t>
            </a:r>
            <a:endParaRPr lang="en-US" altLang="zh-CN" sz="2800" dirty="0"/>
          </a:p>
          <a:p>
            <a:pPr>
              <a:spcAft>
                <a:spcPts val="600"/>
              </a:spcAft>
            </a:pPr>
            <a:r>
              <a:rPr lang="zh-CN" altLang="en-US" sz="2800" dirty="0"/>
              <a:t>功率：</a:t>
            </a:r>
            <a:r>
              <a:rPr lang="en-US" altLang="zh-CN" sz="2800" dirty="0"/>
              <a:t>150</a:t>
            </a:r>
            <a:r>
              <a:rPr lang="zh-CN" altLang="en-US" sz="2800" dirty="0"/>
              <a:t>千瓦</a:t>
            </a:r>
            <a:endParaRPr lang="en-US" altLang="zh-CN" sz="2800" dirty="0"/>
          </a:p>
          <a:p>
            <a:pPr>
              <a:spcAft>
                <a:spcPts val="600"/>
              </a:spcAft>
            </a:pPr>
            <a:r>
              <a:rPr lang="zh-CN" altLang="en-US" sz="2800" dirty="0"/>
              <a:t>占地：</a:t>
            </a:r>
            <a:r>
              <a:rPr lang="en-US" altLang="zh-CN" sz="2800" dirty="0"/>
              <a:t>170</a:t>
            </a:r>
            <a:r>
              <a:rPr lang="zh-CN" altLang="en-US" sz="2800" dirty="0"/>
              <a:t>平方米</a:t>
            </a:r>
            <a:endParaRPr lang="en-US" altLang="zh-CN" sz="2800" dirty="0"/>
          </a:p>
          <a:p>
            <a:pPr>
              <a:spcAft>
                <a:spcPts val="600"/>
              </a:spcAft>
            </a:pPr>
            <a:r>
              <a:rPr lang="zh-CN" altLang="en-US" sz="2800" dirty="0"/>
              <a:t>重量：</a:t>
            </a:r>
            <a:r>
              <a:rPr lang="en-US" altLang="zh-CN" sz="2800" dirty="0"/>
              <a:t>30</a:t>
            </a:r>
            <a:r>
              <a:rPr lang="zh-CN" altLang="en-US" sz="2800" dirty="0"/>
              <a:t>吨</a:t>
            </a:r>
            <a:endParaRPr lang="en-US" altLang="zh-CN" sz="2800" dirty="0"/>
          </a:p>
          <a:p>
            <a:pPr>
              <a:spcAft>
                <a:spcPts val="600"/>
              </a:spcAft>
            </a:pPr>
            <a:r>
              <a:rPr lang="zh-CN" altLang="en-US" sz="2800" dirty="0"/>
              <a:t>成本：</a:t>
            </a:r>
            <a:r>
              <a:rPr lang="en-US" altLang="zh-CN" sz="2800" dirty="0"/>
              <a:t>40</a:t>
            </a:r>
            <a:r>
              <a:rPr lang="zh-CN" altLang="en-US" sz="2800" dirty="0"/>
              <a:t>万美元</a:t>
            </a:r>
          </a:p>
        </p:txBody>
      </p:sp>
      <p:pic>
        <p:nvPicPr>
          <p:cNvPr id="18436" name="图片 6">
            <a:extLst>
              <a:ext uri="{FF2B5EF4-FFF2-40B4-BE49-F238E27FC236}">
                <a16:creationId xmlns:a16="http://schemas.microsoft.com/office/drawing/2014/main" id="{F424AE7D-6195-4365-9DCD-1FBEFE7950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1362" y="4077816"/>
            <a:ext cx="45926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307987A-5C6F-8BE4-4A39-A8BA1082A6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1362" y="1484784"/>
            <a:ext cx="44577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064AE40-26EA-A675-9C59-52FE3AF169A2}"/>
              </a:ext>
            </a:extLst>
          </p:cNvPr>
          <p:cNvSpPr txBox="1">
            <a:spLocks/>
          </p:cNvSpPr>
          <p:nvPr/>
        </p:nvSpPr>
        <p:spPr bwMode="auto">
          <a:xfrm>
            <a:off x="351309" y="1370806"/>
            <a:ext cx="4919663"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buFont typeface="Wingdings" panose="05000000000000000000" pitchFamily="2" charset="2"/>
              <a:buChar char="Ø"/>
            </a:pPr>
            <a:r>
              <a:rPr lang="zh-CN" altLang="en-US" sz="2800" dirty="0"/>
              <a:t>需求：每天</a:t>
            </a:r>
            <a:r>
              <a:rPr lang="en-US" altLang="zh-CN" sz="2800" dirty="0"/>
              <a:t>6</a:t>
            </a:r>
            <a:r>
              <a:rPr lang="zh-CN" altLang="en-US" sz="2800" dirty="0"/>
              <a:t>张弹道表</a:t>
            </a:r>
            <a:endParaRPr lang="en-US" altLang="zh-CN" sz="2800" dirty="0"/>
          </a:p>
          <a:p>
            <a:pPr>
              <a:buFont typeface="Wingdings" panose="05000000000000000000" pitchFamily="2" charset="2"/>
              <a:buChar char="Ø"/>
            </a:pPr>
            <a:r>
              <a:rPr lang="zh-CN" altLang="en-US" sz="2800" dirty="0"/>
              <a:t>现实：</a:t>
            </a:r>
            <a:r>
              <a:rPr lang="en-US" altLang="zh-CN" sz="2800" dirty="0"/>
              <a:t>200</a:t>
            </a:r>
            <a:r>
              <a:rPr lang="zh-CN" altLang="en-US" sz="2800" dirty="0"/>
              <a:t>人</a:t>
            </a:r>
            <a:r>
              <a:rPr lang="en-US" altLang="zh-CN" sz="2800" dirty="0"/>
              <a:t>2</a:t>
            </a:r>
            <a:r>
              <a:rPr lang="zh-CN" altLang="en-US" sz="2800" dirty="0"/>
              <a:t>个月完成一张</a:t>
            </a:r>
          </a:p>
        </p:txBody>
      </p:sp>
      <p:pic>
        <p:nvPicPr>
          <p:cNvPr id="5" name="图片 4">
            <a:extLst>
              <a:ext uri="{FF2B5EF4-FFF2-40B4-BE49-F238E27FC236}">
                <a16:creationId xmlns:a16="http://schemas.microsoft.com/office/drawing/2014/main" id="{E51B022D-5C65-023D-95DD-36DD00ED9B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57438"/>
            <a:ext cx="4656138"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FFB40E2B-F6E2-3787-8957-8741EB881D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9000" y="1219200"/>
            <a:ext cx="2493963"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D3556759-C7BB-15E7-86D7-E7F80D2884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00663" y="4035425"/>
            <a:ext cx="359251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94CA07EF-C586-01E6-5264-43BAC870D4DF}"/>
              </a:ext>
            </a:extLst>
          </p:cNvPr>
          <p:cNvSpPr txBox="1">
            <a:spLocks/>
          </p:cNvSpPr>
          <p:nvPr/>
        </p:nvSpPr>
        <p:spPr bwMode="auto">
          <a:xfrm>
            <a:off x="107504" y="490537"/>
            <a:ext cx="8713787" cy="576263"/>
          </a:xfrm>
          <a:prstGeom prst="rect">
            <a:avLst/>
          </a:prstGeom>
          <a:noFill/>
          <a:ln>
            <a:noFill/>
          </a:ln>
        </p:spPr>
        <p:txBody>
          <a:bodyPr anchor="ctr"/>
          <a:lstStyle>
            <a:lvl1pPr algn="l" rtl="0" eaLnBrk="0" fontAlgn="base" hangingPunct="0">
              <a:spcBef>
                <a:spcPct val="0"/>
              </a:spcBef>
              <a:spcAft>
                <a:spcPct val="0"/>
              </a:spcAft>
              <a:defRPr kumimoji="1" sz="3600" b="1">
                <a:solidFill>
                  <a:srgbClr val="002060"/>
                </a:solidFill>
                <a:latin typeface="+mn-lt"/>
                <a:ea typeface="黑体" pitchFamily="49" charset="-122"/>
                <a:cs typeface="+mj-cs"/>
              </a:defRPr>
            </a:lvl1pPr>
            <a:lvl2pPr algn="l" rtl="0" eaLnBrk="0" fontAlgn="base" hangingPunct="0">
              <a:spcBef>
                <a:spcPct val="0"/>
              </a:spcBef>
              <a:spcAft>
                <a:spcPct val="0"/>
              </a:spcAft>
              <a:defRPr kumimoji="1" sz="3600" b="1">
                <a:solidFill>
                  <a:srgbClr val="002060"/>
                </a:solidFill>
                <a:latin typeface="Arial" pitchFamily="34" charset="0"/>
                <a:ea typeface="黑体" pitchFamily="2" charset="-122"/>
              </a:defRPr>
            </a:lvl2pPr>
            <a:lvl3pPr algn="l" rtl="0" eaLnBrk="0" fontAlgn="base" hangingPunct="0">
              <a:spcBef>
                <a:spcPct val="0"/>
              </a:spcBef>
              <a:spcAft>
                <a:spcPct val="0"/>
              </a:spcAft>
              <a:defRPr kumimoji="1" sz="3600" b="1">
                <a:solidFill>
                  <a:srgbClr val="002060"/>
                </a:solidFill>
                <a:latin typeface="Arial" pitchFamily="34" charset="0"/>
                <a:ea typeface="黑体" pitchFamily="2" charset="-122"/>
              </a:defRPr>
            </a:lvl3pPr>
            <a:lvl4pPr algn="l" rtl="0" eaLnBrk="0" fontAlgn="base" hangingPunct="0">
              <a:spcBef>
                <a:spcPct val="0"/>
              </a:spcBef>
              <a:spcAft>
                <a:spcPct val="0"/>
              </a:spcAft>
              <a:defRPr kumimoji="1" sz="3600" b="1">
                <a:solidFill>
                  <a:srgbClr val="002060"/>
                </a:solidFill>
                <a:latin typeface="Arial" pitchFamily="34" charset="0"/>
                <a:ea typeface="黑体" pitchFamily="2" charset="-122"/>
              </a:defRPr>
            </a:lvl4pPr>
            <a:lvl5pPr algn="l" rtl="0" eaLnBrk="0" fontAlgn="base" hangingPunct="0">
              <a:spcBef>
                <a:spcPct val="0"/>
              </a:spcBef>
              <a:spcAft>
                <a:spcPct val="0"/>
              </a:spcAft>
              <a:defRPr kumimoji="1" sz="3600" b="1">
                <a:solidFill>
                  <a:srgbClr val="002060"/>
                </a:solidFill>
                <a:latin typeface="Arial" pitchFamily="34" charset="0"/>
                <a:ea typeface="黑体" pitchFamily="2" charset="-122"/>
              </a:defRPr>
            </a:lvl5pPr>
            <a:lvl6pPr marL="457200" algn="l" rtl="0" eaLnBrk="1" fontAlgn="base" hangingPunct="1">
              <a:spcBef>
                <a:spcPct val="0"/>
              </a:spcBef>
              <a:spcAft>
                <a:spcPct val="0"/>
              </a:spcAft>
              <a:defRPr kumimoji="1" sz="2400" b="1">
                <a:solidFill>
                  <a:srgbClr val="000000"/>
                </a:solidFill>
                <a:latin typeface="Arial" pitchFamily="34" charset="0"/>
                <a:ea typeface="宋体" pitchFamily="2" charset="-122"/>
              </a:defRPr>
            </a:lvl6pPr>
            <a:lvl7pPr marL="914400" algn="l" rtl="0" eaLnBrk="1" fontAlgn="base" hangingPunct="1">
              <a:spcBef>
                <a:spcPct val="0"/>
              </a:spcBef>
              <a:spcAft>
                <a:spcPct val="0"/>
              </a:spcAft>
              <a:defRPr kumimoji="1" sz="2400" b="1">
                <a:solidFill>
                  <a:srgbClr val="000000"/>
                </a:solidFill>
                <a:latin typeface="Arial" pitchFamily="34" charset="0"/>
                <a:ea typeface="宋体" pitchFamily="2" charset="-122"/>
              </a:defRPr>
            </a:lvl7pPr>
            <a:lvl8pPr marL="1371600" algn="l" rtl="0" eaLnBrk="1" fontAlgn="base" hangingPunct="1">
              <a:spcBef>
                <a:spcPct val="0"/>
              </a:spcBef>
              <a:spcAft>
                <a:spcPct val="0"/>
              </a:spcAft>
              <a:defRPr kumimoji="1" sz="2400" b="1">
                <a:solidFill>
                  <a:srgbClr val="000000"/>
                </a:solidFill>
                <a:latin typeface="Arial" pitchFamily="34" charset="0"/>
                <a:ea typeface="宋体" pitchFamily="2" charset="-122"/>
              </a:defRPr>
            </a:lvl8pPr>
            <a:lvl9pPr marL="1828800" algn="l" rtl="0" eaLnBrk="1" fontAlgn="base" hangingPunct="1">
              <a:spcBef>
                <a:spcPct val="0"/>
              </a:spcBef>
              <a:spcAft>
                <a:spcPct val="0"/>
              </a:spcAft>
              <a:defRPr kumimoji="1" sz="2400" b="1">
                <a:solidFill>
                  <a:srgbClr val="000000"/>
                </a:solidFill>
                <a:latin typeface="Arial" pitchFamily="34" charset="0"/>
                <a:ea typeface="宋体" pitchFamily="2" charset="-122"/>
              </a:defRPr>
            </a:lvl9pPr>
          </a:lstStyle>
          <a:p>
            <a:pPr eaLnBrk="1" hangingPunct="1">
              <a:defRPr/>
            </a:pPr>
            <a:r>
              <a:rPr lang="en-US" altLang="zh-CN" sz="3200" dirty="0">
                <a:solidFill>
                  <a:schemeClr val="tx2"/>
                </a:solidFill>
                <a:latin typeface="Times New Roman" panose="02020603050405020304" pitchFamily="18" charset="0"/>
                <a:ea typeface="宋体" charset="-122"/>
                <a:cs typeface="Times New Roman" panose="02020603050405020304" pitchFamily="18" charset="0"/>
              </a:rPr>
              <a:t>ENIAC</a:t>
            </a:r>
            <a:r>
              <a:rPr lang="zh-CN" altLang="en-US" sz="3200" dirty="0">
                <a:solidFill>
                  <a:schemeClr val="tx2"/>
                </a:solidFill>
                <a:latin typeface="+mj-lt"/>
                <a:ea typeface="宋体" charset="-122"/>
              </a:rPr>
              <a:t>的研制背景：第二次世界大战</a:t>
            </a:r>
          </a:p>
        </p:txBody>
      </p:sp>
      <p:pic>
        <p:nvPicPr>
          <p:cNvPr id="2" name="图片 1">
            <a:extLst>
              <a:ext uri="{FF2B5EF4-FFF2-40B4-BE49-F238E27FC236}">
                <a16:creationId xmlns:a16="http://schemas.microsoft.com/office/drawing/2014/main" id="{020F91B9-E64B-388C-338A-C5951FD972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3111500"/>
            <a:ext cx="4956175"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188A9-DA06-A4CA-5E1D-8FC4AA3D537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ENIAC</a:t>
            </a:r>
            <a:r>
              <a:rPr lang="zh-CN" altLang="en-US" dirty="0"/>
              <a:t>的主要设计者</a:t>
            </a:r>
          </a:p>
        </p:txBody>
      </p:sp>
      <p:sp>
        <p:nvSpPr>
          <p:cNvPr id="3" name="内容占位符 2">
            <a:extLst>
              <a:ext uri="{FF2B5EF4-FFF2-40B4-BE49-F238E27FC236}">
                <a16:creationId xmlns:a16="http://schemas.microsoft.com/office/drawing/2014/main" id="{DFD18046-30BE-942B-BE11-CEFD0C1D4544}"/>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1AE2F82F-F8D5-D0A9-5FFB-BDEF2CEF2945}"/>
              </a:ext>
            </a:extLst>
          </p:cNvPr>
          <p:cNvSpPr>
            <a:spLocks noGrp="1"/>
          </p:cNvSpPr>
          <p:nvPr>
            <p:ph type="sldNum" sz="quarter" idx="12"/>
          </p:nvPr>
        </p:nvSpPr>
        <p:spPr/>
        <p:txBody>
          <a:bodyPr/>
          <a:lstStyle/>
          <a:p>
            <a:pPr>
              <a:defRPr/>
            </a:pPr>
            <a:fld id="{DDAD91F6-5AB5-B94C-BB10-0596DE29299F}" type="slidenum">
              <a:rPr lang="zh-CN" altLang="en-US" smtClean="0"/>
              <a:pPr>
                <a:defRPr/>
              </a:pPr>
              <a:t>16</a:t>
            </a:fld>
            <a:endParaRPr lang="en-US" altLang="zh-CN"/>
          </a:p>
        </p:txBody>
      </p:sp>
      <p:pic>
        <p:nvPicPr>
          <p:cNvPr id="6" name="图片 5">
            <a:extLst>
              <a:ext uri="{FF2B5EF4-FFF2-40B4-BE49-F238E27FC236}">
                <a16:creationId xmlns:a16="http://schemas.microsoft.com/office/drawing/2014/main" id="{C72A45F8-714E-6C66-9D2B-9D1ACB85DA48}"/>
              </a:ext>
            </a:extLst>
          </p:cNvPr>
          <p:cNvPicPr>
            <a:picLocks noChangeAspect="1"/>
          </p:cNvPicPr>
          <p:nvPr/>
        </p:nvPicPr>
        <p:blipFill>
          <a:blip r:embed="rId2"/>
          <a:stretch>
            <a:fillRect/>
          </a:stretch>
        </p:blipFill>
        <p:spPr>
          <a:xfrm>
            <a:off x="251520" y="1700808"/>
            <a:ext cx="2978331" cy="3052354"/>
          </a:xfrm>
          <a:prstGeom prst="rect">
            <a:avLst/>
          </a:prstGeom>
        </p:spPr>
      </p:pic>
      <p:pic>
        <p:nvPicPr>
          <p:cNvPr id="8" name="图片 7">
            <a:extLst>
              <a:ext uri="{FF2B5EF4-FFF2-40B4-BE49-F238E27FC236}">
                <a16:creationId xmlns:a16="http://schemas.microsoft.com/office/drawing/2014/main" id="{1C470D62-AE9C-F0B0-1749-3353C5C80D80}"/>
              </a:ext>
            </a:extLst>
          </p:cNvPr>
          <p:cNvPicPr>
            <a:picLocks noChangeAspect="1"/>
          </p:cNvPicPr>
          <p:nvPr/>
        </p:nvPicPr>
        <p:blipFill>
          <a:blip r:embed="rId3"/>
          <a:stretch>
            <a:fillRect/>
          </a:stretch>
        </p:blipFill>
        <p:spPr>
          <a:xfrm>
            <a:off x="251520" y="1600200"/>
            <a:ext cx="8342811" cy="3792583"/>
          </a:xfrm>
          <a:prstGeom prst="rect">
            <a:avLst/>
          </a:prstGeom>
        </p:spPr>
      </p:pic>
    </p:spTree>
    <p:extLst>
      <p:ext uri="{BB962C8B-B14F-4D97-AF65-F5344CB8AC3E}">
        <p14:creationId xmlns:p14="http://schemas.microsoft.com/office/powerpoint/2010/main" val="3728552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52CF4-A254-74A2-87B0-F2D0D0669058}"/>
              </a:ext>
            </a:extLst>
          </p:cNvPr>
          <p:cNvSpPr>
            <a:spLocks noGrp="1"/>
          </p:cNvSpPr>
          <p:nvPr>
            <p:ph type="title"/>
          </p:nvPr>
        </p:nvSpPr>
        <p:spPr/>
        <p:txBody>
          <a:bodyPr/>
          <a:lstStyle/>
          <a:p>
            <a:r>
              <a:rPr lang="zh-CN" altLang="en-US" dirty="0"/>
              <a:t>第一台电子计算机之争</a:t>
            </a:r>
          </a:p>
        </p:txBody>
      </p:sp>
      <p:sp>
        <p:nvSpPr>
          <p:cNvPr id="4" name="灯片编号占位符 3">
            <a:extLst>
              <a:ext uri="{FF2B5EF4-FFF2-40B4-BE49-F238E27FC236}">
                <a16:creationId xmlns:a16="http://schemas.microsoft.com/office/drawing/2014/main" id="{D93739D4-205A-9043-4453-3631E3B9642C}"/>
              </a:ext>
            </a:extLst>
          </p:cNvPr>
          <p:cNvSpPr>
            <a:spLocks noGrp="1"/>
          </p:cNvSpPr>
          <p:nvPr>
            <p:ph type="sldNum" sz="quarter" idx="12"/>
          </p:nvPr>
        </p:nvSpPr>
        <p:spPr/>
        <p:txBody>
          <a:bodyPr/>
          <a:lstStyle/>
          <a:p>
            <a:pPr>
              <a:defRPr/>
            </a:pPr>
            <a:fld id="{DDAD91F6-5AB5-B94C-BB10-0596DE29299F}" type="slidenum">
              <a:rPr lang="zh-CN" altLang="en-US" smtClean="0"/>
              <a:pPr>
                <a:defRPr/>
              </a:pPr>
              <a:t>17</a:t>
            </a:fld>
            <a:endParaRPr lang="en-US" altLang="zh-CN"/>
          </a:p>
        </p:txBody>
      </p:sp>
      <p:pic>
        <p:nvPicPr>
          <p:cNvPr id="6" name="图片 5">
            <a:extLst>
              <a:ext uri="{FF2B5EF4-FFF2-40B4-BE49-F238E27FC236}">
                <a16:creationId xmlns:a16="http://schemas.microsoft.com/office/drawing/2014/main" id="{57331145-7D8A-B405-6324-82EFC582B1C3}"/>
              </a:ext>
            </a:extLst>
          </p:cNvPr>
          <p:cNvPicPr>
            <a:picLocks noChangeAspect="1"/>
          </p:cNvPicPr>
          <p:nvPr/>
        </p:nvPicPr>
        <p:blipFill>
          <a:blip r:embed="rId2"/>
          <a:stretch>
            <a:fillRect/>
          </a:stretch>
        </p:blipFill>
        <p:spPr>
          <a:xfrm>
            <a:off x="411480" y="2564904"/>
            <a:ext cx="8168640" cy="4171406"/>
          </a:xfrm>
          <a:prstGeom prst="rect">
            <a:avLst/>
          </a:prstGeom>
        </p:spPr>
      </p:pic>
      <p:sp>
        <p:nvSpPr>
          <p:cNvPr id="7" name="内容占位符 2">
            <a:extLst>
              <a:ext uri="{FF2B5EF4-FFF2-40B4-BE49-F238E27FC236}">
                <a16:creationId xmlns:a16="http://schemas.microsoft.com/office/drawing/2014/main" id="{D7BA9C2D-2F34-BB07-E8F1-AB6DA1EE3144}"/>
              </a:ext>
            </a:extLst>
          </p:cNvPr>
          <p:cNvSpPr txBox="1">
            <a:spLocks/>
          </p:cNvSpPr>
          <p:nvPr/>
        </p:nvSpPr>
        <p:spPr bwMode="auto">
          <a:xfrm>
            <a:off x="351309" y="1370806"/>
            <a:ext cx="8792691"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buFont typeface="Wingdings" panose="05000000000000000000" pitchFamily="2" charset="2"/>
              <a:buChar char="Ø"/>
            </a:pPr>
            <a:r>
              <a:rPr lang="en-US" altLang="zh-CN" dirty="0"/>
              <a:t>1967</a:t>
            </a:r>
            <a:r>
              <a:rPr lang="zh-CN" altLang="en-US" dirty="0"/>
              <a:t>年，</a:t>
            </a:r>
            <a:r>
              <a:rPr lang="en-US" altLang="zh-CN" dirty="0"/>
              <a:t>Honeywell</a:t>
            </a:r>
            <a:r>
              <a:rPr lang="zh-CN" altLang="en-US" dirty="0"/>
              <a:t>公司起诉</a:t>
            </a:r>
            <a:r>
              <a:rPr lang="en-US" altLang="zh-CN" dirty="0"/>
              <a:t>Sperry Rand</a:t>
            </a:r>
            <a:r>
              <a:rPr lang="zh-CN" altLang="en-US" dirty="0"/>
              <a:t>公司专利违法</a:t>
            </a:r>
            <a:endParaRPr lang="en-US" altLang="zh-CN" dirty="0"/>
          </a:p>
          <a:p>
            <a:pPr>
              <a:buFont typeface="Wingdings" panose="05000000000000000000" pitchFamily="2" charset="2"/>
              <a:buChar char="Ø"/>
            </a:pPr>
            <a:r>
              <a:rPr lang="en-US" altLang="zh-CN" dirty="0"/>
              <a:t>1973</a:t>
            </a:r>
            <a:r>
              <a:rPr lang="zh-CN" altLang="en-US" dirty="0"/>
              <a:t>年，美国明尼苏达州法院裁定</a:t>
            </a:r>
            <a:r>
              <a:rPr lang="en-US" altLang="zh-CN" dirty="0"/>
              <a:t>ENIAC</a:t>
            </a:r>
            <a:r>
              <a:rPr lang="zh-CN" altLang="en-US" dirty="0"/>
              <a:t>专利无效</a:t>
            </a:r>
          </a:p>
        </p:txBody>
      </p:sp>
    </p:spTree>
    <p:extLst>
      <p:ext uri="{BB962C8B-B14F-4D97-AF65-F5344CB8AC3E}">
        <p14:creationId xmlns:p14="http://schemas.microsoft.com/office/powerpoint/2010/main" val="404363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030CB899-2E2B-90D3-81FD-626D2944AD10}"/>
              </a:ext>
            </a:extLst>
          </p:cNvPr>
          <p:cNvSpPr>
            <a:spLocks noGrp="1" noChangeArrowheads="1"/>
          </p:cNvSpPr>
          <p:nvPr>
            <p:ph type="title"/>
          </p:nvPr>
        </p:nvSpPr>
        <p:spPr>
          <a:xfrm>
            <a:off x="60325" y="188913"/>
            <a:ext cx="6203950" cy="409575"/>
          </a:xfrm>
        </p:spPr>
        <p:txBody>
          <a:bodyPr/>
          <a:lstStyle/>
          <a:p>
            <a:r>
              <a:rPr lang="zh-CN" altLang="en-US"/>
              <a:t>全球企业股票市值（</a:t>
            </a:r>
            <a:r>
              <a:rPr lang="en-US" altLang="zh-CN"/>
              <a:t>2014.2</a:t>
            </a:r>
            <a:r>
              <a:rPr lang="zh-CN" altLang="en-US"/>
              <a:t>）</a:t>
            </a:r>
          </a:p>
        </p:txBody>
      </p:sp>
      <p:pic>
        <p:nvPicPr>
          <p:cNvPr id="18435" name="Picture 2">
            <a:extLst>
              <a:ext uri="{FF2B5EF4-FFF2-40B4-BE49-F238E27FC236}">
                <a16:creationId xmlns:a16="http://schemas.microsoft.com/office/drawing/2014/main" id="{2872B253-F0C4-9722-E186-5C32B60EA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903288"/>
            <a:ext cx="832485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436" name="矩形 3">
            <a:extLst>
              <a:ext uri="{FF2B5EF4-FFF2-40B4-BE49-F238E27FC236}">
                <a16:creationId xmlns:a16="http://schemas.microsoft.com/office/drawing/2014/main" id="{44089B23-D40A-47D2-1A44-6EC1C589A7DB}"/>
              </a:ext>
            </a:extLst>
          </p:cNvPr>
          <p:cNvSpPr>
            <a:spLocks noChangeArrowheads="1"/>
          </p:cNvSpPr>
          <p:nvPr/>
        </p:nvSpPr>
        <p:spPr bwMode="auto">
          <a:xfrm>
            <a:off x="1187450" y="5626100"/>
            <a:ext cx="72009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0000" tIns="46800" rIns="90000" bIns="46800"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endParaRPr lang="zh-CN" altLang="en-US" sz="1800">
              <a:ea typeface="华文楷体" panose="02010600040101010101" pitchFamily="2" charset="-122"/>
            </a:endParaRPr>
          </a:p>
        </p:txBody>
      </p:sp>
      <p:sp>
        <p:nvSpPr>
          <p:cNvPr id="3" name="内容占位符 2">
            <a:extLst>
              <a:ext uri="{FF2B5EF4-FFF2-40B4-BE49-F238E27FC236}">
                <a16:creationId xmlns:a16="http://schemas.microsoft.com/office/drawing/2014/main" id="{BF085883-7379-BE7F-3A8C-96DB63CE4DCE}"/>
              </a:ext>
            </a:extLst>
          </p:cNvPr>
          <p:cNvSpPr>
            <a:spLocks noGrp="1"/>
          </p:cNvSpPr>
          <p:nvPr>
            <p:ph idx="1"/>
          </p:nvPr>
        </p:nvSpPr>
        <p:spPr>
          <a:xfrm>
            <a:off x="468313" y="5626100"/>
            <a:ext cx="8229600" cy="401638"/>
          </a:xfrm>
          <a:solidFill>
            <a:srgbClr val="FFC000"/>
          </a:solidFill>
          <a:ln>
            <a:solidFill>
              <a:srgbClr val="FFC000"/>
            </a:solidFill>
            <a:miter lim="800000"/>
            <a:headEnd/>
            <a:tailEnd/>
          </a:ln>
        </p:spPr>
        <p:txBody>
          <a:bodyPr/>
          <a:lstStyle/>
          <a:p>
            <a:pPr marL="0" indent="0">
              <a:buFontTx/>
              <a:buNone/>
            </a:pPr>
            <a:r>
              <a:rPr lang="en-US" altLang="zh-CN" sz="2000" b="1">
                <a:latin typeface="宋体" panose="02010600030101010101" pitchFamily="2" charset="-122"/>
                <a:ea typeface="宋体" panose="02010600030101010101" pitchFamily="2" charset="-122"/>
              </a:rPr>
              <a:t>  36 Alibaba                   1680.00              </a:t>
            </a:r>
            <a:r>
              <a:rPr lang="zh-CN" altLang="en-US" sz="2000" b="1">
                <a:latin typeface="宋体" panose="02010600030101010101" pitchFamily="2" charset="-122"/>
                <a:ea typeface="宋体" panose="02010600030101010101" pitchFamily="2" charset="-122"/>
              </a:rPr>
              <a:t>中国</a:t>
            </a:r>
            <a:r>
              <a:rPr lang="en-US" altLang="zh-CN" sz="2000" b="1">
                <a:latin typeface="宋体" panose="02010600030101010101" pitchFamily="2" charset="-122"/>
                <a:ea typeface="宋体" panose="02010600030101010101" pitchFamily="2" charset="-122"/>
              </a:rPr>
              <a:t>         </a:t>
            </a:r>
            <a:endParaRPr lang="zh-CN" altLang="en-US" sz="2000" b="1">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135D0594-8F39-F59B-2392-2BC5027D6B6D}"/>
              </a:ext>
            </a:extLst>
          </p:cNvPr>
          <p:cNvSpPr>
            <a:spLocks noGrp="1" noChangeArrowheads="1"/>
          </p:cNvSpPr>
          <p:nvPr>
            <p:ph type="title"/>
          </p:nvPr>
        </p:nvSpPr>
        <p:spPr>
          <a:xfrm>
            <a:off x="60325" y="188913"/>
            <a:ext cx="6203950" cy="409575"/>
          </a:xfrm>
        </p:spPr>
        <p:txBody>
          <a:bodyPr/>
          <a:lstStyle/>
          <a:p>
            <a:r>
              <a:rPr lang="zh-CN" altLang="en-US" dirty="0"/>
              <a:t>全球企业股票市值</a:t>
            </a:r>
            <a:r>
              <a:rPr lang="en-US" altLang="zh-CN" dirty="0"/>
              <a:t>(2024.4)</a:t>
            </a:r>
            <a:endParaRPr lang="zh-CN" altLang="en-US" dirty="0"/>
          </a:p>
        </p:txBody>
      </p:sp>
      <p:sp>
        <p:nvSpPr>
          <p:cNvPr id="20483" name="矩形 3">
            <a:extLst>
              <a:ext uri="{FF2B5EF4-FFF2-40B4-BE49-F238E27FC236}">
                <a16:creationId xmlns:a16="http://schemas.microsoft.com/office/drawing/2014/main" id="{594E473F-3F3F-E725-11E8-12EE0DE7BC05}"/>
              </a:ext>
            </a:extLst>
          </p:cNvPr>
          <p:cNvSpPr>
            <a:spLocks noChangeArrowheads="1"/>
          </p:cNvSpPr>
          <p:nvPr/>
        </p:nvSpPr>
        <p:spPr bwMode="auto">
          <a:xfrm>
            <a:off x="1187450" y="5589588"/>
            <a:ext cx="72009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0000" tIns="46800" rIns="90000" bIns="46800"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endParaRPr lang="zh-CN" altLang="en-US" sz="1800">
              <a:ea typeface="华文楷体" panose="02010600040101010101" pitchFamily="2" charset="-122"/>
            </a:endParaRPr>
          </a:p>
        </p:txBody>
      </p:sp>
      <p:graphicFrame>
        <p:nvGraphicFramePr>
          <p:cNvPr id="7" name="表格 7">
            <a:extLst>
              <a:ext uri="{FF2B5EF4-FFF2-40B4-BE49-F238E27FC236}">
                <a16:creationId xmlns:a16="http://schemas.microsoft.com/office/drawing/2014/main" id="{291305E4-B0F7-4FB9-EE2B-BD7898F58C45}"/>
              </a:ext>
            </a:extLst>
          </p:cNvPr>
          <p:cNvGraphicFramePr>
            <a:graphicFrameLocks noGrp="1"/>
          </p:cNvGraphicFramePr>
          <p:nvPr>
            <p:ph idx="1"/>
            <p:extLst>
              <p:ext uri="{D42A27DB-BD31-4B8C-83A1-F6EECF244321}">
                <p14:modId xmlns:p14="http://schemas.microsoft.com/office/powerpoint/2010/main" val="2659746930"/>
              </p:ext>
            </p:extLst>
          </p:nvPr>
        </p:nvGraphicFramePr>
        <p:xfrm>
          <a:off x="381000" y="1011114"/>
          <a:ext cx="8382000" cy="5794382"/>
        </p:xfrm>
        <a:graphic>
          <a:graphicData uri="http://schemas.openxmlformats.org/drawingml/2006/table">
            <a:tbl>
              <a:tblPr firstRow="1" bandRow="1">
                <a:tableStyleId>{7E9639D4-E3E2-4D34-9284-5A2195B3D0D7}</a:tableStyleId>
              </a:tblPr>
              <a:tblGrid>
                <a:gridCol w="740134">
                  <a:extLst>
                    <a:ext uri="{9D8B030D-6E8A-4147-A177-3AD203B41FA5}">
                      <a16:colId xmlns:a16="http://schemas.microsoft.com/office/drawing/2014/main" val="20000"/>
                    </a:ext>
                  </a:extLst>
                </a:gridCol>
                <a:gridCol w="3450866">
                  <a:extLst>
                    <a:ext uri="{9D8B030D-6E8A-4147-A177-3AD203B41FA5}">
                      <a16:colId xmlns:a16="http://schemas.microsoft.com/office/drawing/2014/main" val="20001"/>
                    </a:ext>
                  </a:extLst>
                </a:gridCol>
                <a:gridCol w="2210463">
                  <a:extLst>
                    <a:ext uri="{9D8B030D-6E8A-4147-A177-3AD203B41FA5}">
                      <a16:colId xmlns:a16="http://schemas.microsoft.com/office/drawing/2014/main" val="20002"/>
                    </a:ext>
                  </a:extLst>
                </a:gridCol>
                <a:gridCol w="1980537">
                  <a:extLst>
                    <a:ext uri="{9D8B030D-6E8A-4147-A177-3AD203B41FA5}">
                      <a16:colId xmlns:a16="http://schemas.microsoft.com/office/drawing/2014/main" val="20003"/>
                    </a:ext>
                  </a:extLst>
                </a:gridCol>
              </a:tblGrid>
              <a:tr h="370834">
                <a:tc>
                  <a:txBody>
                    <a:bodyPr/>
                    <a:lstStyle/>
                    <a:p>
                      <a:r>
                        <a:rPr lang="zh-CN" altLang="en-US" sz="1800" b="1" dirty="0"/>
                        <a:t>排行</a:t>
                      </a:r>
                    </a:p>
                  </a:txBody>
                  <a:tcPr/>
                </a:tc>
                <a:tc>
                  <a:txBody>
                    <a:bodyPr/>
                    <a:lstStyle/>
                    <a:p>
                      <a:r>
                        <a:rPr lang="zh-CN" altLang="en-US" sz="1800" b="1" dirty="0"/>
                        <a:t>公司名称</a:t>
                      </a:r>
                    </a:p>
                  </a:txBody>
                  <a:tcPr/>
                </a:tc>
                <a:tc>
                  <a:txBody>
                    <a:bodyPr/>
                    <a:lstStyle/>
                    <a:p>
                      <a:r>
                        <a:rPr lang="zh-CN" altLang="en-US" sz="1800" b="1" dirty="0"/>
                        <a:t>行业</a:t>
                      </a:r>
                    </a:p>
                  </a:txBody>
                  <a:tcPr/>
                </a:tc>
                <a:tc>
                  <a:txBody>
                    <a:bodyPr/>
                    <a:lstStyle/>
                    <a:p>
                      <a:r>
                        <a:rPr lang="zh-CN" altLang="en-US" sz="1800" b="1" dirty="0"/>
                        <a:t>市值（亿美元）</a:t>
                      </a:r>
                    </a:p>
                  </a:txBody>
                  <a:tcPr/>
                </a:tc>
                <a:extLst>
                  <a:ext uri="{0D108BD9-81ED-4DB2-BD59-A6C34878D82A}">
                    <a16:rowId xmlns:a16="http://schemas.microsoft.com/office/drawing/2014/main" val="10000"/>
                  </a:ext>
                </a:extLst>
              </a:tr>
              <a:tr h="417195">
                <a:tc>
                  <a:txBody>
                    <a:bodyPr/>
                    <a:lstStyle/>
                    <a:p>
                      <a:r>
                        <a:rPr lang="en-US" altLang="zh-CN" sz="1800" b="1"/>
                        <a:t>1</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effectLst/>
                          <a:latin typeface="Times New Roman" panose="02020603050405020304" pitchFamily="18" charset="0"/>
                          <a:cs typeface="Times New Roman" panose="02020603050405020304" pitchFamily="18" charset="0"/>
                        </a:rPr>
                        <a:t>微软</a:t>
                      </a:r>
                      <a:endParaRPr lang="en-US" altLang="zh-CN" sz="1800" b="1" kern="1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软件</a:t>
                      </a:r>
                    </a:p>
                  </a:txBody>
                  <a:tcPr marL="14288" marR="14288" marT="71438" marB="71438" anchor="ctr"/>
                </a:tc>
                <a:tc>
                  <a:txBody>
                    <a:bodyPr/>
                    <a:lstStyle/>
                    <a:p>
                      <a:r>
                        <a:rPr lang="en-US" altLang="zh-CN" sz="1800" b="1" dirty="0"/>
                        <a:t>31300</a:t>
                      </a:r>
                      <a:endParaRPr lang="zh-CN" altLang="en-US" sz="1800" b="1" dirty="0"/>
                    </a:p>
                  </a:txBody>
                  <a:tcPr/>
                </a:tc>
                <a:extLst>
                  <a:ext uri="{0D108BD9-81ED-4DB2-BD59-A6C34878D82A}">
                    <a16:rowId xmlns:a16="http://schemas.microsoft.com/office/drawing/2014/main" val="10001"/>
                  </a:ext>
                </a:extLst>
              </a:tr>
              <a:tr h="417195">
                <a:tc>
                  <a:txBody>
                    <a:bodyPr/>
                    <a:lstStyle/>
                    <a:p>
                      <a:r>
                        <a:rPr lang="en-US" altLang="zh-CN" sz="1800" b="1" dirty="0"/>
                        <a:t>2</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effectLst/>
                          <a:latin typeface="Times New Roman" panose="02020603050405020304" pitchFamily="18" charset="0"/>
                          <a:ea typeface="+mn-ea"/>
                          <a:cs typeface="Times New Roman" panose="02020603050405020304" pitchFamily="18" charset="0"/>
                        </a:rPr>
                        <a:t>苹果</a:t>
                      </a:r>
                      <a:endParaRPr lang="en-US" altLang="zh-CN" sz="18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科技</a:t>
                      </a:r>
                    </a:p>
                  </a:txBody>
                  <a:tcPr marL="14288" marR="14288" marT="71438" marB="71438" anchor="ctr"/>
                </a:tc>
                <a:tc>
                  <a:txBody>
                    <a:bodyPr/>
                    <a:lstStyle/>
                    <a:p>
                      <a:r>
                        <a:rPr lang="en-US" altLang="zh-CN" sz="1800" b="1" dirty="0"/>
                        <a:t>26500</a:t>
                      </a:r>
                      <a:endParaRPr lang="zh-CN" altLang="en-US" sz="1800" b="1" dirty="0"/>
                    </a:p>
                  </a:txBody>
                  <a:tcPr/>
                </a:tc>
                <a:extLst>
                  <a:ext uri="{0D108BD9-81ED-4DB2-BD59-A6C34878D82A}">
                    <a16:rowId xmlns:a16="http://schemas.microsoft.com/office/drawing/2014/main" val="10002"/>
                  </a:ext>
                </a:extLst>
              </a:tr>
              <a:tr h="417195">
                <a:tc>
                  <a:txBody>
                    <a:bodyPr/>
                    <a:lstStyle/>
                    <a:p>
                      <a:r>
                        <a:rPr lang="en-US" altLang="zh-CN" sz="1800" b="1" dirty="0"/>
                        <a:t>3</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effectLst/>
                          <a:latin typeface="Times New Roman" panose="02020603050405020304" pitchFamily="18" charset="0"/>
                          <a:ea typeface="+mn-ea"/>
                          <a:cs typeface="Times New Roman" panose="02020603050405020304" pitchFamily="18" charset="0"/>
                        </a:rPr>
                        <a:t>英伟达</a:t>
                      </a:r>
                      <a:endParaRPr lang="en-US" altLang="zh-CN" sz="18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半导体</a:t>
                      </a:r>
                    </a:p>
                  </a:txBody>
                  <a:tcPr marL="14288" marR="14288" marT="71438" marB="71438" anchor="ctr"/>
                </a:tc>
                <a:tc>
                  <a:txBody>
                    <a:bodyPr/>
                    <a:lstStyle/>
                    <a:p>
                      <a:r>
                        <a:rPr lang="en-US" altLang="zh-CN" sz="1800" b="1" dirty="0"/>
                        <a:t>22600</a:t>
                      </a:r>
                      <a:endParaRPr lang="zh-CN" altLang="en-US" sz="1800" b="1" dirty="0"/>
                    </a:p>
                  </a:txBody>
                  <a:tcPr/>
                </a:tc>
                <a:extLst>
                  <a:ext uri="{0D108BD9-81ED-4DB2-BD59-A6C34878D82A}">
                    <a16:rowId xmlns:a16="http://schemas.microsoft.com/office/drawing/2014/main" val="10003"/>
                  </a:ext>
                </a:extLst>
              </a:tr>
              <a:tr h="417195">
                <a:tc>
                  <a:txBody>
                    <a:bodyPr/>
                    <a:lstStyle/>
                    <a:p>
                      <a:r>
                        <a:rPr lang="en-US" altLang="zh-CN" sz="1800" b="1" dirty="0"/>
                        <a:t>4</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rgbClr val="FF0000"/>
                          </a:solidFill>
                          <a:effectLst/>
                          <a:latin typeface="Times New Roman" panose="02020603050405020304" pitchFamily="18" charset="0"/>
                          <a:ea typeface="+mn-ea"/>
                          <a:cs typeface="Times New Roman" panose="02020603050405020304" pitchFamily="18" charset="0"/>
                        </a:rPr>
                        <a:t>沙特阿美</a:t>
                      </a:r>
                    </a:p>
                  </a:txBody>
                  <a:tcPr marL="14288" marR="14288" marT="71438" marB="71438" anchor="ctr"/>
                </a:tc>
                <a:tc>
                  <a:txBody>
                    <a:bodyPr/>
                    <a:lstStyle/>
                    <a:p>
                      <a:pPr marL="0" algn="l" defTabSz="914400" rtl="0" eaLnBrk="1" latinLnBrk="0" hangingPunct="1"/>
                      <a:r>
                        <a:rPr lang="zh-CN" altLang="en-US" sz="1800" b="1" kern="1200" dirty="0">
                          <a:solidFill>
                            <a:srgbClr val="FF0000"/>
                          </a:solidFill>
                          <a:effectLst/>
                          <a:latin typeface="+mn-lt"/>
                          <a:ea typeface="+mn-ea"/>
                          <a:cs typeface="+mn-cs"/>
                        </a:rPr>
                        <a:t>能源</a:t>
                      </a:r>
                    </a:p>
                  </a:txBody>
                  <a:tcPr marL="14288" marR="14288" marT="71438" marB="71438" anchor="ctr"/>
                </a:tc>
                <a:tc>
                  <a:txBody>
                    <a:bodyPr/>
                    <a:lstStyle/>
                    <a:p>
                      <a:r>
                        <a:rPr lang="en-US" altLang="zh-CN" sz="1800" b="1" dirty="0"/>
                        <a:t>19820</a:t>
                      </a:r>
                      <a:endParaRPr lang="zh-CN" altLang="en-US" sz="1800" b="1" dirty="0"/>
                    </a:p>
                  </a:txBody>
                  <a:tcPr/>
                </a:tc>
                <a:extLst>
                  <a:ext uri="{0D108BD9-81ED-4DB2-BD59-A6C34878D82A}">
                    <a16:rowId xmlns:a16="http://schemas.microsoft.com/office/drawing/2014/main" val="10004"/>
                  </a:ext>
                </a:extLst>
              </a:tr>
              <a:tr h="417195">
                <a:tc>
                  <a:txBody>
                    <a:bodyPr/>
                    <a:lstStyle/>
                    <a:p>
                      <a:r>
                        <a:rPr lang="en-US" altLang="zh-CN" sz="1800" b="1" dirty="0"/>
                        <a:t>5</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effectLst/>
                          <a:latin typeface="Times New Roman" panose="02020603050405020304" pitchFamily="18" charset="0"/>
                          <a:ea typeface="+mn-ea"/>
                          <a:cs typeface="Times New Roman" panose="02020603050405020304" pitchFamily="18" charset="0"/>
                        </a:rPr>
                        <a:t>谷歌</a:t>
                      </a:r>
                      <a:endParaRPr lang="en-US" altLang="zh-CN" sz="18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互联网</a:t>
                      </a:r>
                    </a:p>
                  </a:txBody>
                  <a:tcPr marL="14288" marR="14288" marT="71438" marB="71438" anchor="ctr"/>
                </a:tc>
                <a:tc>
                  <a:txBody>
                    <a:bodyPr/>
                    <a:lstStyle/>
                    <a:p>
                      <a:r>
                        <a:rPr lang="en-US" altLang="zh-CN" sz="1800" b="1" dirty="0"/>
                        <a:t>16590</a:t>
                      </a:r>
                      <a:endParaRPr lang="zh-CN" altLang="en-US" sz="1800" b="1" dirty="0"/>
                    </a:p>
                  </a:txBody>
                  <a:tcPr/>
                </a:tc>
                <a:extLst>
                  <a:ext uri="{0D108BD9-81ED-4DB2-BD59-A6C34878D82A}">
                    <a16:rowId xmlns:a16="http://schemas.microsoft.com/office/drawing/2014/main" val="10005"/>
                  </a:ext>
                </a:extLst>
              </a:tr>
              <a:tr h="417195">
                <a:tc>
                  <a:txBody>
                    <a:bodyPr/>
                    <a:lstStyle/>
                    <a:p>
                      <a:r>
                        <a:rPr lang="en-US" altLang="zh-CN" sz="1800" b="1" dirty="0"/>
                        <a:t>6</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effectLst/>
                          <a:latin typeface="Times New Roman" panose="02020603050405020304" pitchFamily="18" charset="0"/>
                          <a:ea typeface="+mn-ea"/>
                          <a:cs typeface="Times New Roman" panose="02020603050405020304" pitchFamily="18" charset="0"/>
                        </a:rPr>
                        <a:t>亚马逊</a:t>
                      </a: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电子商务</a:t>
                      </a:r>
                    </a:p>
                  </a:txBody>
                  <a:tcPr marL="14288" marR="14288" marT="71438" marB="71438" anchor="ctr"/>
                </a:tc>
                <a:tc>
                  <a:txBody>
                    <a:bodyPr/>
                    <a:lstStyle/>
                    <a:p>
                      <a:r>
                        <a:rPr lang="en-US" altLang="zh-CN" sz="1800" b="1" dirty="0"/>
                        <a:t>6850</a:t>
                      </a:r>
                      <a:endParaRPr lang="zh-CN" altLang="en-US" sz="1800" b="1" dirty="0"/>
                    </a:p>
                  </a:txBody>
                  <a:tcPr/>
                </a:tc>
                <a:extLst>
                  <a:ext uri="{0D108BD9-81ED-4DB2-BD59-A6C34878D82A}">
                    <a16:rowId xmlns:a16="http://schemas.microsoft.com/office/drawing/2014/main" val="10006"/>
                  </a:ext>
                </a:extLst>
              </a:tr>
              <a:tr h="417195">
                <a:tc>
                  <a:txBody>
                    <a:bodyPr/>
                    <a:lstStyle/>
                    <a:p>
                      <a:r>
                        <a:rPr lang="en-US" altLang="zh-CN" sz="1800" b="1" dirty="0"/>
                        <a:t>7</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effectLst/>
                          <a:latin typeface="Times New Roman" panose="02020603050405020304" pitchFamily="18" charset="0"/>
                          <a:ea typeface="+mn-ea"/>
                          <a:cs typeface="Times New Roman" panose="02020603050405020304" pitchFamily="18" charset="0"/>
                        </a:rPr>
                        <a:t>脸书</a:t>
                      </a:r>
                      <a:endParaRPr lang="en-US" altLang="zh-CN" sz="18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互联网</a:t>
                      </a:r>
                    </a:p>
                  </a:txBody>
                  <a:tcPr marL="14288" marR="14288" marT="71438" marB="71438" anchor="ctr"/>
                </a:tc>
                <a:tc>
                  <a:txBody>
                    <a:bodyPr/>
                    <a:lstStyle/>
                    <a:p>
                      <a:r>
                        <a:rPr lang="en-US" altLang="zh-CN" sz="1800" b="1" dirty="0"/>
                        <a:t>7800</a:t>
                      </a:r>
                      <a:endParaRPr lang="zh-CN" altLang="en-US" sz="1800" b="1" dirty="0"/>
                    </a:p>
                  </a:txBody>
                  <a:tcPr/>
                </a:tc>
                <a:extLst>
                  <a:ext uri="{0D108BD9-81ED-4DB2-BD59-A6C34878D82A}">
                    <a16:rowId xmlns:a16="http://schemas.microsoft.com/office/drawing/2014/main" val="10007"/>
                  </a:ext>
                </a:extLst>
              </a:tr>
              <a:tr h="417195">
                <a:tc>
                  <a:txBody>
                    <a:bodyPr/>
                    <a:lstStyle/>
                    <a:p>
                      <a:r>
                        <a:rPr lang="en-US" altLang="zh-CN" sz="1800" b="1" dirty="0"/>
                        <a:t>8</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rgbClr val="FF0000"/>
                          </a:solidFill>
                          <a:effectLst/>
                          <a:latin typeface="Times New Roman" panose="02020603050405020304" pitchFamily="18" charset="0"/>
                          <a:ea typeface="+mn-ea"/>
                          <a:cs typeface="Times New Roman" panose="02020603050405020304" pitchFamily="18" charset="0"/>
                        </a:rPr>
                        <a:t>伯克希尔哈撒韦公司</a:t>
                      </a:r>
                      <a:endParaRPr lang="en-US" alt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rgbClr val="FF0000"/>
                          </a:solidFill>
                          <a:effectLst/>
                          <a:latin typeface="+mn-lt"/>
                          <a:ea typeface="+mn-ea"/>
                          <a:cs typeface="+mn-cs"/>
                        </a:rPr>
                        <a:t>投资</a:t>
                      </a:r>
                    </a:p>
                  </a:txBody>
                  <a:tcPr marL="14288" marR="14288" marT="71438" marB="71438" anchor="ctr"/>
                </a:tc>
                <a:tc>
                  <a:txBody>
                    <a:bodyPr/>
                    <a:lstStyle/>
                    <a:p>
                      <a:r>
                        <a:rPr lang="en-US" altLang="zh-CN" sz="1800" b="1" dirty="0"/>
                        <a:t>11400</a:t>
                      </a:r>
                      <a:endParaRPr lang="zh-CN" altLang="en-US" sz="1800" b="1" dirty="0"/>
                    </a:p>
                  </a:txBody>
                  <a:tcPr/>
                </a:tc>
                <a:extLst>
                  <a:ext uri="{0D108BD9-81ED-4DB2-BD59-A6C34878D82A}">
                    <a16:rowId xmlns:a16="http://schemas.microsoft.com/office/drawing/2014/main" val="10008"/>
                  </a:ext>
                </a:extLst>
              </a:tr>
              <a:tr h="417195">
                <a:tc>
                  <a:txBody>
                    <a:bodyPr/>
                    <a:lstStyle/>
                    <a:p>
                      <a:r>
                        <a:rPr lang="en-US" altLang="zh-CN" sz="1800" b="1" dirty="0"/>
                        <a:t>9</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rgbClr val="FF0000"/>
                          </a:solidFill>
                          <a:effectLst/>
                          <a:latin typeface="Times New Roman" panose="02020603050405020304" pitchFamily="18" charset="0"/>
                          <a:ea typeface="+mn-ea"/>
                          <a:cs typeface="Times New Roman" panose="02020603050405020304" pitchFamily="18" charset="0"/>
                        </a:rPr>
                        <a:t>礼来</a:t>
                      </a:r>
                      <a:endParaRPr lang="en-US" altLang="zh-CN" sz="18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rgbClr val="FF0000"/>
                          </a:solidFill>
                          <a:effectLst/>
                          <a:latin typeface="+mn-lt"/>
                          <a:ea typeface="+mn-ea"/>
                          <a:cs typeface="+mn-cs"/>
                        </a:rPr>
                        <a:t>制药</a:t>
                      </a:r>
                    </a:p>
                  </a:txBody>
                  <a:tcPr marL="14288" marR="14288" marT="71438" marB="71438" anchor="ctr"/>
                </a:tc>
                <a:tc>
                  <a:txBody>
                    <a:bodyPr/>
                    <a:lstStyle/>
                    <a:p>
                      <a:r>
                        <a:rPr lang="en-US" altLang="zh-CN" sz="1800" b="1" dirty="0"/>
                        <a:t>6050</a:t>
                      </a:r>
                      <a:endParaRPr lang="zh-CN" altLang="en-US" sz="1800" b="1" dirty="0"/>
                    </a:p>
                  </a:txBody>
                  <a:tcPr/>
                </a:tc>
                <a:extLst>
                  <a:ext uri="{0D108BD9-81ED-4DB2-BD59-A6C34878D82A}">
                    <a16:rowId xmlns:a16="http://schemas.microsoft.com/office/drawing/2014/main" val="10009"/>
                  </a:ext>
                </a:extLst>
              </a:tr>
              <a:tr h="417195">
                <a:tc>
                  <a:txBody>
                    <a:bodyPr/>
                    <a:lstStyle/>
                    <a:p>
                      <a:r>
                        <a:rPr lang="en-US" altLang="zh-CN" sz="1800" b="1" dirty="0"/>
                        <a:t>10</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effectLst/>
                          <a:latin typeface="Times New Roman" panose="02020603050405020304" pitchFamily="18" charset="0"/>
                          <a:ea typeface="+mn-ea"/>
                          <a:cs typeface="Times New Roman" panose="02020603050405020304" pitchFamily="18" charset="0"/>
                        </a:rPr>
                        <a:t>台积电</a:t>
                      </a: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半导体</a:t>
                      </a:r>
                    </a:p>
                  </a:txBody>
                  <a:tcPr marL="14288" marR="14288" marT="71438" marB="71438" anchor="ctr"/>
                </a:tc>
                <a:tc>
                  <a:txBody>
                    <a:bodyPr/>
                    <a:lstStyle/>
                    <a:p>
                      <a:r>
                        <a:rPr lang="en-US" altLang="zh-CN" sz="1800" b="1" dirty="0"/>
                        <a:t>4590</a:t>
                      </a:r>
                      <a:endParaRPr lang="zh-CN" altLang="en-US" sz="1800" b="1" dirty="0"/>
                    </a:p>
                  </a:txBody>
                  <a:tcPr/>
                </a:tc>
                <a:extLst>
                  <a:ext uri="{0D108BD9-81ED-4DB2-BD59-A6C34878D82A}">
                    <a16:rowId xmlns:a16="http://schemas.microsoft.com/office/drawing/2014/main" val="10010"/>
                  </a:ext>
                </a:extLst>
              </a:tr>
              <a:tr h="417195">
                <a:tc>
                  <a:txBody>
                    <a:bodyPr/>
                    <a:lstStyle/>
                    <a:p>
                      <a:r>
                        <a:rPr lang="en-US" altLang="zh-CN" sz="1800" b="1" dirty="0"/>
                        <a:t>11</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effectLst/>
                          <a:latin typeface="Times New Roman" panose="02020603050405020304" pitchFamily="18" charset="0"/>
                          <a:ea typeface="+mn-ea"/>
                          <a:cs typeface="Times New Roman" panose="02020603050405020304" pitchFamily="18" charset="0"/>
                        </a:rPr>
                        <a:t>博通</a:t>
                      </a: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半导体</a:t>
                      </a:r>
                    </a:p>
                  </a:txBody>
                  <a:tcPr marL="14288" marR="14288" marT="71438" marB="71438" anchor="ctr"/>
                </a:tc>
                <a:tc>
                  <a:txBody>
                    <a:bodyPr/>
                    <a:lstStyle/>
                    <a:p>
                      <a:r>
                        <a:rPr lang="en-US" altLang="zh-CN" sz="1800" b="1" dirty="0"/>
                        <a:t>5410</a:t>
                      </a:r>
                      <a:endParaRPr lang="zh-CN" altLang="en-US" sz="1800" b="1" dirty="0"/>
                    </a:p>
                  </a:txBody>
                  <a:tcPr/>
                </a:tc>
                <a:extLst>
                  <a:ext uri="{0D108BD9-81ED-4DB2-BD59-A6C34878D82A}">
                    <a16:rowId xmlns:a16="http://schemas.microsoft.com/office/drawing/2014/main" val="10011"/>
                  </a:ext>
                </a:extLst>
              </a:tr>
              <a:tr h="194199">
                <a:tc>
                  <a:txBody>
                    <a:bodyPr/>
                    <a:lstStyle/>
                    <a:p>
                      <a:r>
                        <a:rPr lang="en-US" altLang="zh-CN" sz="1800" b="1" dirty="0"/>
                        <a:t>21</a:t>
                      </a:r>
                      <a:endParaRPr lang="zh-CN" alt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effectLst/>
                          <a:latin typeface="Times New Roman" panose="02020603050405020304" pitchFamily="18" charset="0"/>
                          <a:ea typeface="+mn-ea"/>
                          <a:cs typeface="Times New Roman" panose="02020603050405020304" pitchFamily="18" charset="0"/>
                        </a:rPr>
                        <a:t>三星</a:t>
                      </a: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韩国</a:t>
                      </a:r>
                    </a:p>
                  </a:txBody>
                  <a:tcPr marL="14288" marR="14288" marT="71438" marB="71438" anchor="ctr"/>
                </a:tc>
                <a:tc>
                  <a:txBody>
                    <a:bodyPr/>
                    <a:lstStyle/>
                    <a:p>
                      <a:r>
                        <a:rPr lang="en-US" altLang="zh-CN" sz="1800" b="1" dirty="0"/>
                        <a:t>3420</a:t>
                      </a:r>
                      <a:endParaRPr lang="zh-CN" altLang="en-US" sz="1800" b="1" dirty="0"/>
                    </a:p>
                  </a:txBody>
                  <a:tcPr/>
                </a:tc>
                <a:extLst>
                  <a:ext uri="{0D108BD9-81ED-4DB2-BD59-A6C34878D82A}">
                    <a16:rowId xmlns:a16="http://schemas.microsoft.com/office/drawing/2014/main" val="10012"/>
                  </a:ext>
                </a:extLst>
              </a:tr>
              <a:tr h="281060">
                <a:tc>
                  <a:txBody>
                    <a:bodyPr/>
                    <a:lstStyle/>
                    <a:p>
                      <a:r>
                        <a:rPr lang="en-US" altLang="zh-CN" sz="1800" b="1" dirty="0"/>
                        <a:t>26</a:t>
                      </a:r>
                      <a:endParaRPr lang="zh-CN" altLang="en-US" sz="1800" b="1" dirty="0"/>
                    </a:p>
                  </a:txBody>
                  <a:tcPr/>
                </a:tc>
                <a:tc>
                  <a:txBody>
                    <a:bodyPr/>
                    <a:lstStyle/>
                    <a:p>
                      <a:pPr marL="0" algn="l" defTabSz="914400" rtl="0" eaLnBrk="1" latinLnBrk="0" hangingPunct="1"/>
                      <a:r>
                        <a:rPr lang="zh-CN" altLang="en-US" sz="1800" b="1" kern="1200" dirty="0">
                          <a:solidFill>
                            <a:schemeClr val="tx1"/>
                          </a:solidFill>
                          <a:effectLst/>
                          <a:latin typeface="Times New Roman" panose="02020603050405020304" pitchFamily="18" charset="0"/>
                          <a:ea typeface="+mn-ea"/>
                          <a:cs typeface="Times New Roman" panose="02020603050405020304" pitchFamily="18" charset="0"/>
                        </a:rPr>
                        <a:t>腾讯</a:t>
                      </a:r>
                      <a:endParaRPr lang="en-US" sz="18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14288" marR="14288" marT="71438" marB="71438" anchor="ctr"/>
                </a:tc>
                <a:tc>
                  <a:txBody>
                    <a:bodyPr/>
                    <a:lstStyle/>
                    <a:p>
                      <a:pPr marL="0" algn="l" defTabSz="914400" rtl="0" eaLnBrk="1" latinLnBrk="0" hangingPunct="1"/>
                      <a:r>
                        <a:rPr lang="zh-CN" altLang="en-US" sz="1800" b="1" kern="1200" dirty="0">
                          <a:solidFill>
                            <a:schemeClr val="tx1"/>
                          </a:solidFill>
                          <a:effectLst/>
                          <a:latin typeface="+mn-lt"/>
                          <a:ea typeface="+mn-ea"/>
                          <a:cs typeface="+mn-cs"/>
                        </a:rPr>
                        <a:t>中国</a:t>
                      </a:r>
                    </a:p>
                  </a:txBody>
                  <a:tcPr marL="14288" marR="14288" marT="71438" marB="71438" anchor="ctr"/>
                </a:tc>
                <a:tc>
                  <a:txBody>
                    <a:bodyPr/>
                    <a:lstStyle/>
                    <a:p>
                      <a:r>
                        <a:rPr lang="en-US" altLang="zh-CN" sz="1800" b="1" dirty="0"/>
                        <a:t>2950</a:t>
                      </a:r>
                      <a:endParaRPr lang="zh-CN" altLang="en-US" sz="1800" b="1" dirty="0"/>
                    </a:p>
                  </a:txBody>
                  <a:tcPr/>
                </a:tc>
                <a:extLst>
                  <a:ext uri="{0D108BD9-81ED-4DB2-BD59-A6C34878D82A}">
                    <a16:rowId xmlns:a16="http://schemas.microsoft.com/office/drawing/2014/main" val="1001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7AE6C042-D39D-314E-88D9-9F1965805FBF}" type="slidenum">
              <a:rPr lang="zh-CN" altLang="en-US" sz="1400">
                <a:latin typeface="Times New Roman" charset="0"/>
                <a:ea typeface="宋体" charset="-122"/>
              </a:rPr>
              <a:pPr>
                <a:spcBef>
                  <a:spcPct val="0"/>
                </a:spcBef>
                <a:buFontTx/>
                <a:buNone/>
              </a:pPr>
              <a:t>2</a:t>
            </a:fld>
            <a:endParaRPr lang="en-US" altLang="zh-CN" sz="1400">
              <a:latin typeface="Times New Roman" charset="0"/>
              <a:ea typeface="宋体" charset="-122"/>
            </a:endParaRPr>
          </a:p>
        </p:txBody>
      </p:sp>
      <p:sp>
        <p:nvSpPr>
          <p:cNvPr id="6147" name="Rectangle 2"/>
          <p:cNvSpPr>
            <a:spLocks noGrp="1" noChangeArrowheads="1"/>
          </p:cNvSpPr>
          <p:nvPr>
            <p:ph type="title"/>
          </p:nvPr>
        </p:nvSpPr>
        <p:spPr/>
        <p:txBody>
          <a:bodyPr/>
          <a:lstStyle/>
          <a:p>
            <a:r>
              <a:rPr lang="zh-CN" altLang="en-US" sz="3200" dirty="0">
                <a:ea typeface="宋体" charset="-122"/>
              </a:rPr>
              <a:t>目录</a:t>
            </a:r>
            <a:endParaRPr lang="en-US" altLang="zh-CN" sz="3200" dirty="0">
              <a:ea typeface="宋体" charset="-122"/>
            </a:endParaRPr>
          </a:p>
        </p:txBody>
      </p:sp>
      <p:sp>
        <p:nvSpPr>
          <p:cNvPr id="6148" name="Rectangle 3"/>
          <p:cNvSpPr>
            <a:spLocks noGrp="1" noChangeArrowheads="1"/>
          </p:cNvSpPr>
          <p:nvPr>
            <p:ph type="body" idx="1"/>
          </p:nvPr>
        </p:nvSpPr>
        <p:spPr/>
        <p:txBody>
          <a:bodyPr/>
          <a:lstStyle/>
          <a:p>
            <a:pPr>
              <a:lnSpc>
                <a:spcPct val="150000"/>
              </a:lnSpc>
            </a:pPr>
            <a:r>
              <a:rPr lang="zh-CN" altLang="en-US" b="1" dirty="0">
                <a:latin typeface="KaiTi" charset="-122"/>
                <a:ea typeface="KaiTi" charset="-122"/>
                <a:cs typeface="KaiTi" charset="-122"/>
              </a:rPr>
              <a:t>课程基本信息</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课程学习动机</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有趣的四个现实</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人工智能与系统</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计算机系统概述</a:t>
            </a:r>
            <a:endParaRPr lang="en-US" altLang="zh-CN" b="1" dirty="0">
              <a:latin typeface="KaiTi" charset="-122"/>
              <a:ea typeface="KaiTi" charset="-122"/>
              <a:cs typeface="KaiTi" charset="-122"/>
            </a:endParaRPr>
          </a:p>
        </p:txBody>
      </p:sp>
      <p:sp>
        <p:nvSpPr>
          <p:cNvPr id="2" name="箭头: 左 1">
            <a:extLst>
              <a:ext uri="{FF2B5EF4-FFF2-40B4-BE49-F238E27FC236}">
                <a16:creationId xmlns:a16="http://schemas.microsoft.com/office/drawing/2014/main" id="{1D7616E9-C663-8DA8-3A34-C37B11B99828}"/>
              </a:ext>
            </a:extLst>
          </p:cNvPr>
          <p:cNvSpPr/>
          <p:nvPr/>
        </p:nvSpPr>
        <p:spPr bwMode="auto">
          <a:xfrm>
            <a:off x="3707904" y="1772816"/>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latin typeface="Arial Narrow" pitchFamily="34" charset="0"/>
            </a:endParaRPr>
          </a:p>
        </p:txBody>
      </p:sp>
    </p:spTree>
    <p:extLst>
      <p:ext uri="{BB962C8B-B14F-4D97-AF65-F5344CB8AC3E}">
        <p14:creationId xmlns:p14="http://schemas.microsoft.com/office/powerpoint/2010/main" val="160722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7AE6C042-D39D-314E-88D9-9F1965805FBF}" type="slidenum">
              <a:rPr lang="zh-CN" altLang="en-US" sz="1400">
                <a:latin typeface="Times New Roman" charset="0"/>
                <a:ea typeface="宋体" charset="-122"/>
              </a:rPr>
              <a:pPr>
                <a:spcBef>
                  <a:spcPct val="0"/>
                </a:spcBef>
                <a:buFontTx/>
                <a:buNone/>
              </a:pPr>
              <a:t>20</a:t>
            </a:fld>
            <a:endParaRPr lang="en-US" altLang="zh-CN" sz="1400">
              <a:latin typeface="Times New Roman" charset="0"/>
              <a:ea typeface="宋体" charset="-122"/>
            </a:endParaRPr>
          </a:p>
        </p:txBody>
      </p:sp>
      <p:sp>
        <p:nvSpPr>
          <p:cNvPr id="6147" name="Rectangle 2"/>
          <p:cNvSpPr>
            <a:spLocks noGrp="1" noChangeArrowheads="1"/>
          </p:cNvSpPr>
          <p:nvPr>
            <p:ph type="title"/>
          </p:nvPr>
        </p:nvSpPr>
        <p:spPr/>
        <p:txBody>
          <a:bodyPr/>
          <a:lstStyle/>
          <a:p>
            <a:r>
              <a:rPr lang="zh-CN" altLang="en-US" sz="3200" dirty="0">
                <a:ea typeface="宋体" charset="-122"/>
              </a:rPr>
              <a:t>目录</a:t>
            </a:r>
            <a:endParaRPr lang="en-US" altLang="zh-CN" sz="3200" dirty="0">
              <a:ea typeface="宋体" charset="-122"/>
            </a:endParaRPr>
          </a:p>
        </p:txBody>
      </p:sp>
      <p:sp>
        <p:nvSpPr>
          <p:cNvPr id="6148" name="Rectangle 3"/>
          <p:cNvSpPr>
            <a:spLocks noGrp="1" noChangeArrowheads="1"/>
          </p:cNvSpPr>
          <p:nvPr>
            <p:ph type="body" idx="1"/>
          </p:nvPr>
        </p:nvSpPr>
        <p:spPr/>
        <p:txBody>
          <a:bodyPr/>
          <a:lstStyle/>
          <a:p>
            <a:pPr>
              <a:lnSpc>
                <a:spcPct val="150000"/>
              </a:lnSpc>
            </a:pPr>
            <a:r>
              <a:rPr lang="zh-CN" altLang="en-US" b="1" dirty="0">
                <a:latin typeface="KaiTi" charset="-122"/>
                <a:ea typeface="KaiTi" charset="-122"/>
                <a:cs typeface="KaiTi" charset="-122"/>
              </a:rPr>
              <a:t>课程基本信息</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课程学习动机</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有趣的四个现实</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人工智能与系统</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计算机系统概述</a:t>
            </a:r>
            <a:endParaRPr lang="en-US" altLang="zh-CN" b="1" dirty="0">
              <a:latin typeface="KaiTi" charset="-122"/>
              <a:ea typeface="KaiTi" charset="-122"/>
              <a:cs typeface="KaiTi" charset="-122"/>
            </a:endParaRPr>
          </a:p>
        </p:txBody>
      </p:sp>
      <p:sp>
        <p:nvSpPr>
          <p:cNvPr id="2" name="箭头: 左 1">
            <a:extLst>
              <a:ext uri="{FF2B5EF4-FFF2-40B4-BE49-F238E27FC236}">
                <a16:creationId xmlns:a16="http://schemas.microsoft.com/office/drawing/2014/main" id="{1D7616E9-C663-8DA8-3A34-C37B11B99828}"/>
              </a:ext>
            </a:extLst>
          </p:cNvPr>
          <p:cNvSpPr/>
          <p:nvPr/>
        </p:nvSpPr>
        <p:spPr bwMode="auto">
          <a:xfrm>
            <a:off x="3707904" y="3200400"/>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latin typeface="Arial Narrow" pitchFamily="34" charset="0"/>
            </a:endParaRPr>
          </a:p>
        </p:txBody>
      </p:sp>
    </p:spTree>
    <p:extLst>
      <p:ext uri="{BB962C8B-B14F-4D97-AF65-F5344CB8AC3E}">
        <p14:creationId xmlns:p14="http://schemas.microsoft.com/office/powerpoint/2010/main" val="4276522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200" dirty="0"/>
              <a:t>为什么要学习计算机系统？</a:t>
            </a:r>
          </a:p>
        </p:txBody>
      </p:sp>
      <p:sp>
        <p:nvSpPr>
          <p:cNvPr id="3" name="内容占位符 2"/>
          <p:cNvSpPr>
            <a:spLocks noGrp="1"/>
          </p:cNvSpPr>
          <p:nvPr>
            <p:ph idx="1"/>
          </p:nvPr>
        </p:nvSpPr>
        <p:spPr>
          <a:xfrm>
            <a:off x="288247" y="1562100"/>
            <a:ext cx="8867328" cy="4419600"/>
          </a:xfrm>
        </p:spPr>
        <p:txBody>
          <a:bodyPr/>
          <a:lstStyle/>
          <a:p>
            <a:r>
              <a:rPr kumimoji="1" lang="zh-CN" altLang="en-US" dirty="0"/>
              <a:t>从</a:t>
            </a:r>
            <a:r>
              <a:rPr kumimoji="1" lang="en-US" altLang="zh-CN" dirty="0"/>
              <a:t>Programmer</a:t>
            </a:r>
            <a:r>
              <a:rPr kumimoji="1" lang="zh-CN" altLang="en-US" dirty="0"/>
              <a:t>角度看</a:t>
            </a:r>
            <a:endParaRPr kumimoji="1" lang="en-US" altLang="zh-CN" dirty="0"/>
          </a:p>
          <a:p>
            <a:pPr lvl="1"/>
            <a:r>
              <a:rPr kumimoji="1" lang="zh-CN" altLang="en-US" dirty="0"/>
              <a:t>计算机是一个黑盒，接受指令（</a:t>
            </a:r>
            <a:r>
              <a:rPr kumimoji="1" lang="en-US" altLang="zh-CN" dirty="0"/>
              <a:t>C, Java, Python, </a:t>
            </a:r>
            <a:r>
              <a:rPr kumimoji="1" lang="mr-IN" altLang="zh-CN" dirty="0"/>
              <a:t>…</a:t>
            </a:r>
            <a:r>
              <a:rPr kumimoji="1" lang="zh-CN" altLang="en-US" dirty="0"/>
              <a:t>）</a:t>
            </a:r>
            <a:endParaRPr kumimoji="1" lang="en-US" altLang="zh-CN" dirty="0"/>
          </a:p>
          <a:p>
            <a:pPr lvl="1"/>
            <a:r>
              <a:rPr kumimoji="1" lang="zh-CN" altLang="en-US" dirty="0"/>
              <a:t>学会编程和算法就可以了，有些公司面试也只考这些</a:t>
            </a:r>
            <a:r>
              <a:rPr kumimoji="1" lang="en-US" altLang="zh-CN" dirty="0"/>
              <a:t>(</a:t>
            </a:r>
            <a:r>
              <a:rPr kumimoji="1" lang="zh-CN" altLang="en-US" dirty="0"/>
              <a:t>软工</a:t>
            </a:r>
            <a:r>
              <a:rPr kumimoji="1" lang="en-US" altLang="zh-CN" dirty="0"/>
              <a:t>)</a:t>
            </a:r>
          </a:p>
          <a:p>
            <a:pPr lvl="1"/>
            <a:r>
              <a:rPr kumimoji="1" lang="zh-CN" altLang="en-US" dirty="0"/>
              <a:t>以上认识建立在一个假设基础上：</a:t>
            </a:r>
            <a:endParaRPr kumimoji="1" lang="en-US" altLang="zh-CN" dirty="0"/>
          </a:p>
          <a:p>
            <a:pPr lvl="2"/>
            <a:r>
              <a:rPr kumimoji="1" lang="zh-CN" altLang="en-US" dirty="0"/>
              <a:t>计算机黑盒是完美的，高性能、很智能、不出错</a:t>
            </a:r>
            <a:endParaRPr kumimoji="1" lang="en-US" altLang="zh-CN" dirty="0"/>
          </a:p>
          <a:p>
            <a:r>
              <a:rPr kumimoji="1" lang="zh-CN" altLang="en-US" dirty="0"/>
              <a:t>但实际上计算机系统并不完美（</a:t>
            </a:r>
            <a:r>
              <a:rPr lang="en-US" altLang="zh-CN" dirty="0"/>
              <a:t>Abstraction Is Good But Don’t Forget Reality</a:t>
            </a:r>
            <a:r>
              <a:rPr kumimoji="1" lang="zh-CN" altLang="en-US" dirty="0"/>
              <a:t>）</a:t>
            </a:r>
            <a:endParaRPr kumimoji="1" lang="en-US" altLang="zh-CN" dirty="0"/>
          </a:p>
          <a:p>
            <a:pPr lvl="1"/>
            <a:r>
              <a:rPr kumimoji="1" lang="zh-CN" altLang="en-US" dirty="0"/>
              <a:t>学习计算机系统课程，主要是要了解其局限性（程序出</a:t>
            </a:r>
            <a:r>
              <a:rPr kumimoji="1" lang="en-US" altLang="zh-CN" dirty="0"/>
              <a:t>Bug</a:t>
            </a:r>
            <a:r>
              <a:rPr kumimoji="1" lang="zh-CN" altLang="en-US" dirty="0"/>
              <a:t>、性能出问题等）</a:t>
            </a:r>
            <a:endParaRPr kumimoji="1" lang="en-US" altLang="zh-CN" dirty="0"/>
          </a:p>
          <a:p>
            <a:pPr lvl="1"/>
            <a:r>
              <a:rPr kumimoji="1" lang="zh-CN" altLang="en-US" dirty="0"/>
              <a:t>成为更好的</a:t>
            </a:r>
            <a:r>
              <a:rPr kumimoji="1" lang="en-US" altLang="zh-CN" dirty="0"/>
              <a:t>Programmer</a:t>
            </a:r>
          </a:p>
          <a:p>
            <a:pPr lvl="1"/>
            <a:r>
              <a:rPr kumimoji="1" lang="en-US" altLang="zh-CN" b="1" dirty="0">
                <a:solidFill>
                  <a:srgbClr val="FF0000"/>
                </a:solidFill>
              </a:rPr>
              <a:t>4</a:t>
            </a:r>
            <a:r>
              <a:rPr kumimoji="1" lang="zh-CN" altLang="en-US" b="1" dirty="0">
                <a:solidFill>
                  <a:srgbClr val="FF0000"/>
                </a:solidFill>
              </a:rPr>
              <a:t>个有趣的现实问题</a:t>
            </a:r>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21</a:t>
            </a:fld>
            <a:endParaRPr lang="en-US" altLang="zh-CN" dirty="0"/>
          </a:p>
        </p:txBody>
      </p:sp>
    </p:spTree>
    <p:extLst>
      <p:ext uri="{BB962C8B-B14F-4D97-AF65-F5344CB8AC3E}">
        <p14:creationId xmlns:p14="http://schemas.microsoft.com/office/powerpoint/2010/main" val="35060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linds(horizontal)">
                                      <p:cBhvr>
                                        <p:cTn id="13" dur="500"/>
                                        <p:tgtEl>
                                          <p:spTgt spid="3">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linds(horizontal)">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FEDEE73-5181-7D33-20EF-3944E2111F59}"/>
              </a:ext>
            </a:extLst>
          </p:cNvPr>
          <p:cNvSpPr>
            <a:spLocks noGrp="1"/>
          </p:cNvSpPr>
          <p:nvPr>
            <p:ph type="sldNum" sz="quarter" idx="12"/>
          </p:nvPr>
        </p:nvSpPr>
        <p:spPr/>
        <p:txBody>
          <a:bodyPr/>
          <a:lstStyle/>
          <a:p>
            <a:pPr>
              <a:defRPr/>
            </a:pPr>
            <a:fld id="{DDAD91F6-5AB5-B94C-BB10-0596DE29299F}" type="slidenum">
              <a:rPr lang="zh-CN" altLang="en-US" smtClean="0"/>
              <a:pPr>
                <a:defRPr/>
              </a:pPr>
              <a:t>22</a:t>
            </a:fld>
            <a:endParaRPr lang="en-US" altLang="zh-CN"/>
          </a:p>
        </p:txBody>
      </p:sp>
      <p:sp>
        <p:nvSpPr>
          <p:cNvPr id="7" name="Rectangle 3">
            <a:extLst>
              <a:ext uri="{FF2B5EF4-FFF2-40B4-BE49-F238E27FC236}">
                <a16:creationId xmlns:a16="http://schemas.microsoft.com/office/drawing/2014/main" id="{284422CB-77DC-61FA-1B32-FBA3AEDAE43A}"/>
              </a:ext>
            </a:extLst>
          </p:cNvPr>
          <p:cNvSpPr>
            <a:spLocks noGrp="1" noChangeArrowheads="1"/>
          </p:cNvSpPr>
          <p:nvPr>
            <p:ph type="title"/>
          </p:nvPr>
        </p:nvSpPr>
        <p:spPr>
          <a:xfrm>
            <a:off x="107504" y="254000"/>
            <a:ext cx="9036496" cy="1143000"/>
          </a:xfrm>
          <a:ln/>
        </p:spPr>
        <p:txBody>
          <a:bodyPr/>
          <a:lstStyle/>
          <a:p>
            <a:pPr marL="119063" indent="-119063"/>
            <a:r>
              <a:rPr lang="zh-CN" altLang="en-US" sz="3200" b="1" dirty="0"/>
              <a:t> 问题</a:t>
            </a:r>
            <a:r>
              <a:rPr lang="en-US" altLang="zh-CN" sz="3200" b="1" dirty="0"/>
              <a:t>1</a:t>
            </a:r>
            <a:r>
              <a:rPr lang="zh-CN" altLang="en-US" sz="3200" dirty="0"/>
              <a:t>：整型不是整数，浮点型不是实数</a:t>
            </a:r>
            <a:br>
              <a:rPr lang="en-US" altLang="zh-CN" sz="3200" dirty="0"/>
            </a:br>
            <a:r>
              <a:rPr lang="en-US" sz="3200" b="1" dirty="0" err="1"/>
              <a:t>Ints</a:t>
            </a:r>
            <a:r>
              <a:rPr lang="en-US" sz="3200" b="1" dirty="0"/>
              <a:t> are not Integers, Floats are not </a:t>
            </a:r>
            <a:r>
              <a:rPr lang="en-US" sz="3200" b="1" dirty="0" err="1"/>
              <a:t>Reals</a:t>
            </a:r>
            <a:endParaRPr lang="en-US" sz="3200" b="1" dirty="0"/>
          </a:p>
        </p:txBody>
      </p:sp>
      <p:sp>
        <p:nvSpPr>
          <p:cNvPr id="8" name="Rectangle 4">
            <a:extLst>
              <a:ext uri="{FF2B5EF4-FFF2-40B4-BE49-F238E27FC236}">
                <a16:creationId xmlns:a16="http://schemas.microsoft.com/office/drawing/2014/main" id="{1D7C0BB8-D0F4-44EA-F6E2-9B5EED36E504}"/>
              </a:ext>
            </a:extLst>
          </p:cNvPr>
          <p:cNvSpPr txBox="1">
            <a:spLocks noChangeArrowheads="1"/>
          </p:cNvSpPr>
          <p:nvPr/>
        </p:nvSpPr>
        <p:spPr bwMode="auto">
          <a:xfrm>
            <a:off x="251247" y="1530234"/>
            <a:ext cx="8927653"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600" b="1" kern="0" dirty="0"/>
              <a:t>例</a:t>
            </a:r>
            <a:r>
              <a:rPr lang="en-US" altLang="zh-CN" sz="2600" b="1" kern="0" dirty="0"/>
              <a:t>1.1</a:t>
            </a:r>
            <a:r>
              <a:rPr lang="zh-CN" altLang="en-US" sz="2600" b="1" kern="0" dirty="0"/>
              <a:t>：</a:t>
            </a:r>
            <a:r>
              <a:rPr lang="en-US" sz="2600" b="1" kern="0" dirty="0"/>
              <a:t>x</a:t>
            </a:r>
            <a:r>
              <a:rPr lang="en-US" sz="2600" b="1" kern="0" baseline="32000" dirty="0"/>
              <a:t>2</a:t>
            </a:r>
            <a:r>
              <a:rPr lang="en-US" sz="2600" b="1" kern="0" dirty="0"/>
              <a:t> ≥ 0</a:t>
            </a:r>
            <a:r>
              <a:rPr lang="zh-CN" altLang="en-US" sz="2600" b="0" kern="0" dirty="0"/>
              <a:t>永远成立吗</a:t>
            </a:r>
            <a:r>
              <a:rPr lang="en-US" sz="2600" b="1" kern="0" dirty="0"/>
              <a:t>?</a:t>
            </a:r>
          </a:p>
          <a:p>
            <a:pPr marL="552450" lvl="1">
              <a:spcBef>
                <a:spcPts val="1600"/>
              </a:spcBef>
            </a:pPr>
            <a:r>
              <a:rPr lang="zh-CN" altLang="en-US" b="0" kern="0" dirty="0"/>
              <a:t>如果 </a:t>
            </a:r>
            <a:r>
              <a:rPr lang="en-US" altLang="zh-CN" b="0" kern="0" dirty="0"/>
              <a:t>x </a:t>
            </a:r>
            <a:r>
              <a:rPr lang="zh-CN" altLang="en-US" b="0" kern="0" dirty="0"/>
              <a:t>是浮点型，成立</a:t>
            </a:r>
            <a:endParaRPr lang="en-US" altLang="zh-CN" b="0" kern="0" dirty="0"/>
          </a:p>
          <a:p>
            <a:pPr marL="552450" lvl="1">
              <a:spcBef>
                <a:spcPts val="1600"/>
              </a:spcBef>
            </a:pPr>
            <a:r>
              <a:rPr lang="zh-CN" altLang="en-US" b="0" kern="0" dirty="0"/>
              <a:t>如果 </a:t>
            </a:r>
            <a:r>
              <a:rPr lang="en-US" altLang="zh-CN" b="0" kern="0" dirty="0"/>
              <a:t>x </a:t>
            </a:r>
            <a:r>
              <a:rPr lang="zh-CN" altLang="en-US" b="0" kern="0" dirty="0"/>
              <a:t>是整型</a:t>
            </a:r>
            <a:endParaRPr lang="en-US" altLang="zh-CN" b="0" kern="0" dirty="0"/>
          </a:p>
          <a:p>
            <a:pPr marL="838200" lvl="2"/>
            <a:r>
              <a:rPr lang="en-US" b="0" kern="0" dirty="0">
                <a:ea typeface="Zapf Dingbats" charset="2"/>
                <a:cs typeface="Zapf Dingbats" charset="2"/>
              </a:rPr>
              <a:t> 40000 * 40000  </a:t>
            </a:r>
            <a:r>
              <a:rPr lang="en-US" b="0" kern="0" dirty="0">
                <a:ea typeface="Zapf Dingbats" charset="2"/>
                <a:cs typeface="Zapf Dingbats" charset="2"/>
                <a:sym typeface="Wingdings" pitchFamily="2" charset="2"/>
              </a:rPr>
              <a:t></a:t>
            </a:r>
            <a:r>
              <a:rPr lang="en-US" b="0" kern="0" dirty="0">
                <a:ea typeface="Zapf Dingbats" charset="2"/>
                <a:cs typeface="Zapf Dingbats" charset="2"/>
              </a:rPr>
              <a:t> 1600000000</a:t>
            </a:r>
            <a:endParaRPr lang="en-US" b="0" kern="0" dirty="0"/>
          </a:p>
          <a:p>
            <a:pPr marL="838200" lvl="2"/>
            <a:r>
              <a:rPr lang="en-US" b="0" kern="0" dirty="0">
                <a:ea typeface="Zapf Dingbats" charset="2"/>
                <a:cs typeface="Zapf Dingbats" charset="2"/>
              </a:rPr>
              <a:t> 50000 * 50000  </a:t>
            </a:r>
            <a:r>
              <a:rPr lang="en-US" b="0" kern="0" dirty="0">
                <a:ea typeface="Zapf Dingbats" charset="2"/>
                <a:cs typeface="Zapf Dingbats" charset="2"/>
                <a:sym typeface="Wingdings" pitchFamily="2" charset="2"/>
              </a:rPr>
              <a:t></a:t>
            </a:r>
            <a:r>
              <a:rPr lang="zh-CN" altLang="en-US" b="1" kern="0" dirty="0">
                <a:solidFill>
                  <a:srgbClr val="FF0000"/>
                </a:solidFill>
                <a:ea typeface="Zapf Dingbats" charset="2"/>
                <a:cs typeface="Zapf Dingbats" charset="2"/>
              </a:rPr>
              <a:t> </a:t>
            </a:r>
            <a:r>
              <a:rPr lang="zh-CN" altLang="en-US" b="1" kern="0" dirty="0">
                <a:solidFill>
                  <a:srgbClr val="FF0000"/>
                </a:solidFill>
              </a:rPr>
              <a:t>负数</a:t>
            </a:r>
            <a:r>
              <a:rPr lang="zh-CN" altLang="en-US" b="0" kern="0" dirty="0"/>
              <a:t>，因为整型有上界溢出</a:t>
            </a:r>
            <a:endParaRPr lang="en-US" b="0" kern="0" dirty="0"/>
          </a:p>
          <a:p>
            <a:endParaRPr lang="en-US" b="1" kern="0" dirty="0"/>
          </a:p>
          <a:p>
            <a:r>
              <a:rPr lang="zh-CN" altLang="en-US" sz="2600" b="0" kern="0" dirty="0"/>
              <a:t>例</a:t>
            </a:r>
            <a:r>
              <a:rPr lang="en-US" altLang="zh-CN" sz="2600" b="0" kern="0" dirty="0"/>
              <a:t>1.2</a:t>
            </a:r>
            <a:r>
              <a:rPr lang="zh-CN" altLang="en-US" sz="2600" b="0" kern="0" dirty="0"/>
              <a:t>：是否满足结合律 </a:t>
            </a:r>
            <a:r>
              <a:rPr lang="en-US" sz="2600" b="1" kern="0" dirty="0"/>
              <a:t>(x + y) + z  =  x + (y + z)?</a:t>
            </a:r>
          </a:p>
          <a:p>
            <a:pPr marL="552450" lvl="1"/>
            <a:r>
              <a:rPr lang="zh-CN" altLang="en-US" b="0" kern="0" dirty="0"/>
              <a:t>如果</a:t>
            </a:r>
            <a:r>
              <a:rPr lang="en-US" altLang="zh-CN" b="0" kern="0" dirty="0"/>
              <a:t>x, y, z</a:t>
            </a:r>
            <a:r>
              <a:rPr lang="zh-CN" altLang="en-US" b="0" kern="0" dirty="0"/>
              <a:t>是整型，满足结合律</a:t>
            </a:r>
            <a:endParaRPr lang="en-US" b="0" kern="0" dirty="0"/>
          </a:p>
          <a:p>
            <a:pPr marL="552450" lvl="1"/>
            <a:r>
              <a:rPr lang="zh-CN" altLang="en-US" b="0" kern="0" dirty="0"/>
              <a:t>如果</a:t>
            </a:r>
            <a:r>
              <a:rPr lang="en-US" altLang="zh-CN" b="0" kern="0" dirty="0"/>
              <a:t>x, y, z</a:t>
            </a:r>
            <a:r>
              <a:rPr lang="zh-CN" altLang="en-US" b="0" kern="0" dirty="0"/>
              <a:t>是浮点型</a:t>
            </a:r>
            <a:endParaRPr lang="en-US" b="0" kern="0" dirty="0"/>
          </a:p>
          <a:p>
            <a:pPr marL="838200" lvl="2"/>
            <a:r>
              <a:rPr lang="en-US" b="0" kern="0" dirty="0"/>
              <a:t> (1e20 + -1e20) + 3.14 </a:t>
            </a:r>
            <a:r>
              <a:rPr lang="en-US" b="0" kern="0" dirty="0">
                <a:sym typeface="Wingdings" pitchFamily="2" charset="2"/>
              </a:rPr>
              <a:t></a:t>
            </a:r>
            <a:r>
              <a:rPr lang="en-US" b="0" kern="0" dirty="0"/>
              <a:t> 3.14</a:t>
            </a:r>
          </a:p>
          <a:p>
            <a:pPr marL="838200" lvl="2"/>
            <a:r>
              <a:rPr lang="en-US" b="0" kern="0" dirty="0"/>
              <a:t> 1e20 + (-1e20 + 3.14) </a:t>
            </a:r>
            <a:r>
              <a:rPr lang="en-US" b="0" kern="0" dirty="0">
                <a:sym typeface="Wingdings" pitchFamily="2" charset="2"/>
              </a:rPr>
              <a:t></a:t>
            </a:r>
            <a:r>
              <a:rPr lang="en-US" b="0" kern="0" dirty="0"/>
              <a:t> </a:t>
            </a:r>
            <a:r>
              <a:rPr lang="en-US" altLang="zh-CN" b="1" kern="0" dirty="0">
                <a:solidFill>
                  <a:srgbClr val="FF0000"/>
                </a:solidFill>
              </a:rPr>
              <a:t>0</a:t>
            </a:r>
            <a:r>
              <a:rPr lang="zh-CN" altLang="en-US" b="0" kern="0" dirty="0"/>
              <a:t>，因为浮点数精度不同不满足结合律</a:t>
            </a:r>
            <a:endParaRPr lang="en-US" b="1" kern="0" dirty="0">
              <a:solidFill>
                <a:srgbClr val="FF0000"/>
              </a:solidFill>
              <a:effectLst>
                <a:outerShdw blurRad="38100" dist="38100" dir="2700000" algn="tl">
                  <a:srgbClr val="000000">
                    <a:alpha val="43137"/>
                  </a:srgbClr>
                </a:outerShdw>
              </a:effectLst>
            </a:endParaRPr>
          </a:p>
        </p:txBody>
      </p:sp>
      <p:pic>
        <p:nvPicPr>
          <p:cNvPr id="9" name="Picture 5">
            <a:extLst>
              <a:ext uri="{FF2B5EF4-FFF2-40B4-BE49-F238E27FC236}">
                <a16:creationId xmlns:a16="http://schemas.microsoft.com/office/drawing/2014/main" id="{7F52BD8B-11F6-9ECD-D436-4121DEF5A93C}"/>
              </a:ext>
            </a:extLst>
          </p:cNvPr>
          <p:cNvPicPr>
            <a:picLocks noChangeAspect="1" noChangeArrowheads="1"/>
          </p:cNvPicPr>
          <p:nvPr/>
        </p:nvPicPr>
        <p:blipFill>
          <a:blip r:embed="rId2"/>
          <a:srcRect/>
          <a:stretch>
            <a:fillRect/>
          </a:stretch>
        </p:blipFill>
        <p:spPr bwMode="auto">
          <a:xfrm>
            <a:off x="4695328" y="1499137"/>
            <a:ext cx="4413176" cy="1454572"/>
          </a:xfrm>
          <a:prstGeom prst="rect">
            <a:avLst/>
          </a:prstGeom>
          <a:noFill/>
          <a:ln w="12700" cap="flat">
            <a:noFill/>
            <a:miter lim="800000"/>
            <a:headEnd/>
            <a:tailEnd/>
          </a:ln>
        </p:spPr>
      </p:pic>
    </p:spTree>
    <p:extLst>
      <p:ext uri="{BB962C8B-B14F-4D97-AF65-F5344CB8AC3E}">
        <p14:creationId xmlns:p14="http://schemas.microsoft.com/office/powerpoint/2010/main" val="27001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357018" y="435678"/>
            <a:ext cx="8329782" cy="762000"/>
          </a:xfrm>
        </p:spPr>
        <p:txBody>
          <a:bodyPr/>
          <a:lstStyle/>
          <a:p>
            <a:r>
              <a:rPr lang="zh-CN" altLang="en-US" sz="3200" dirty="0"/>
              <a:t>计算机系统中的算术 </a:t>
            </a:r>
            <a:r>
              <a:rPr lang="zh-CN" altLang="en-US" sz="3200" dirty="0">
                <a:solidFill>
                  <a:srgbClr val="FF0000"/>
                </a:solidFill>
                <a:latin typeface="Arial"/>
                <a:cs typeface="Arial"/>
              </a:rPr>
              <a:t>≠ </a:t>
            </a:r>
            <a:r>
              <a:rPr lang="zh-CN" altLang="en-US" sz="3200" dirty="0"/>
              <a:t>数学中的算术</a:t>
            </a:r>
            <a:r>
              <a:rPr lang="en-US" altLang="zh-CN" sz="3200" dirty="0"/>
              <a:t>(1/2)</a:t>
            </a:r>
            <a:endParaRPr lang="en-US" sz="3200" b="1" dirty="0"/>
          </a:p>
        </p:txBody>
      </p:sp>
      <p:sp>
        <p:nvSpPr>
          <p:cNvPr id="11268" name="Rectangle 4"/>
          <p:cNvSpPr>
            <a:spLocks noGrp="1" noChangeArrowheads="1"/>
          </p:cNvSpPr>
          <p:nvPr>
            <p:ph type="body" idx="1"/>
          </p:nvPr>
        </p:nvSpPr>
        <p:spPr/>
        <p:txBody>
          <a:bodyPr/>
          <a:lstStyle/>
          <a:p>
            <a:r>
              <a:rPr lang="zh-CN" altLang="en-US" sz="2600" dirty="0"/>
              <a:t>整数性质</a:t>
            </a:r>
            <a:endParaRPr lang="en-US" sz="2600" dirty="0"/>
          </a:p>
          <a:p>
            <a:pPr lvl="1"/>
            <a:r>
              <a:rPr lang="zh-CN" altLang="en-US" sz="2200" dirty="0"/>
              <a:t>交换律</a:t>
            </a:r>
            <a:r>
              <a:rPr lang="en-US" altLang="zh-CN" sz="2200" dirty="0"/>
              <a:t>: </a:t>
            </a:r>
            <a:r>
              <a:rPr lang="en-US" altLang="zh-CN" sz="2200" dirty="0" err="1"/>
              <a:t>a+b</a:t>
            </a:r>
            <a:r>
              <a:rPr lang="en-US" altLang="zh-CN" sz="2200" dirty="0"/>
              <a:t> = </a:t>
            </a:r>
            <a:r>
              <a:rPr lang="en-US" altLang="zh-CN" sz="2200" dirty="0" err="1"/>
              <a:t>b+a</a:t>
            </a:r>
            <a:endParaRPr lang="en-US" altLang="zh-CN" sz="2200" dirty="0"/>
          </a:p>
          <a:p>
            <a:pPr lvl="1"/>
            <a:r>
              <a:rPr lang="zh-CN" altLang="en-US" sz="2200" dirty="0"/>
              <a:t>结合律</a:t>
            </a:r>
            <a:r>
              <a:rPr lang="en-US" altLang="zh-CN" sz="2200" dirty="0"/>
              <a:t>: </a:t>
            </a:r>
            <a:r>
              <a:rPr lang="en-US" sz="2200" dirty="0"/>
              <a:t>(</a:t>
            </a:r>
            <a:r>
              <a:rPr lang="en-US" sz="2200" dirty="0" err="1"/>
              <a:t>a+b</a:t>
            </a:r>
            <a:r>
              <a:rPr lang="en-US" sz="2200" dirty="0"/>
              <a:t>)+c=a+(</a:t>
            </a:r>
            <a:r>
              <a:rPr lang="en-US" sz="2200" dirty="0" err="1"/>
              <a:t>b+c</a:t>
            </a:r>
            <a:r>
              <a:rPr lang="en-US" sz="2200" dirty="0"/>
              <a:t>)</a:t>
            </a:r>
            <a:endParaRPr lang="en-US" altLang="zh-CN" sz="2200" dirty="0"/>
          </a:p>
          <a:p>
            <a:pPr lvl="1"/>
            <a:r>
              <a:rPr lang="zh-CN" altLang="en-US" sz="2200" dirty="0"/>
              <a:t>分配律</a:t>
            </a:r>
            <a:r>
              <a:rPr lang="en-US" altLang="zh-CN" sz="2200" dirty="0"/>
              <a:t>: </a:t>
            </a:r>
            <a:r>
              <a:rPr lang="en-US" sz="2200" dirty="0"/>
              <a:t>a</a:t>
            </a:r>
            <a:r>
              <a:rPr lang="en-US" sz="2200" dirty="0">
                <a:latin typeface="Arial"/>
                <a:cs typeface="Arial"/>
              </a:rPr>
              <a:t>∙</a:t>
            </a:r>
            <a:r>
              <a:rPr lang="en-US" sz="2200" dirty="0"/>
              <a:t>(</a:t>
            </a:r>
            <a:r>
              <a:rPr lang="en-US" sz="2200" dirty="0" err="1"/>
              <a:t>b+c</a:t>
            </a:r>
            <a:r>
              <a:rPr lang="en-US" sz="2200" dirty="0"/>
              <a:t>)=</a:t>
            </a:r>
            <a:r>
              <a:rPr lang="en-US" sz="2200" dirty="0" err="1"/>
              <a:t>a</a:t>
            </a:r>
            <a:r>
              <a:rPr lang="en-US" sz="2200" dirty="0" err="1">
                <a:latin typeface="Arial"/>
                <a:cs typeface="Arial"/>
              </a:rPr>
              <a:t>∙b</a:t>
            </a:r>
            <a:r>
              <a:rPr lang="en-US" sz="2200" dirty="0">
                <a:latin typeface="Arial"/>
                <a:cs typeface="Arial"/>
              </a:rPr>
              <a:t> </a:t>
            </a:r>
            <a:r>
              <a:rPr lang="en-US" sz="2200" dirty="0"/>
              <a:t>+ </a:t>
            </a:r>
            <a:r>
              <a:rPr lang="en-US" sz="2200" dirty="0" err="1"/>
              <a:t>a</a:t>
            </a:r>
            <a:r>
              <a:rPr lang="en-US" sz="2200" dirty="0" err="1">
                <a:latin typeface="Arial"/>
                <a:cs typeface="Arial"/>
              </a:rPr>
              <a:t>∙</a:t>
            </a:r>
            <a:r>
              <a:rPr lang="en-US" sz="2200" dirty="0" err="1"/>
              <a:t>c</a:t>
            </a:r>
            <a:endParaRPr lang="en-US" sz="2200" dirty="0"/>
          </a:p>
          <a:p>
            <a:pPr lvl="1"/>
            <a:r>
              <a:rPr lang="zh-CN" altLang="en-US" sz="2200" dirty="0"/>
              <a:t>整型运算满足以上性质</a:t>
            </a:r>
            <a:endParaRPr lang="en-US" altLang="zh-CN" sz="2200" dirty="0"/>
          </a:p>
          <a:p>
            <a:endParaRPr lang="en-US" altLang="zh-CN" sz="2600" dirty="0"/>
          </a:p>
          <a:p>
            <a:r>
              <a:rPr lang="zh-CN" altLang="en-US" sz="2600" dirty="0"/>
              <a:t>实数性质</a:t>
            </a:r>
            <a:endParaRPr lang="en-US" sz="2600" dirty="0"/>
          </a:p>
          <a:p>
            <a:pPr lvl="1"/>
            <a:r>
              <a:rPr lang="zh-CN" altLang="en-US" sz="2200" dirty="0"/>
              <a:t>单调性：</a:t>
            </a:r>
            <a:r>
              <a:rPr lang="en-US" altLang="zh-CN" sz="2200" dirty="0"/>
              <a:t>if a </a:t>
            </a:r>
            <a:r>
              <a:rPr lang="en-US" altLang="zh-CN" sz="2200" dirty="0">
                <a:latin typeface="Arial"/>
                <a:cs typeface="Arial"/>
              </a:rPr>
              <a:t>≥ </a:t>
            </a:r>
            <a:r>
              <a:rPr lang="en-US" altLang="zh-CN" sz="2200" dirty="0"/>
              <a:t>b, c </a:t>
            </a:r>
            <a:r>
              <a:rPr lang="en-US" altLang="zh-CN" sz="2200" dirty="0">
                <a:latin typeface="Arial"/>
                <a:cs typeface="Arial"/>
              </a:rPr>
              <a:t>≥ </a:t>
            </a:r>
            <a:r>
              <a:rPr lang="en-US" altLang="zh-CN" sz="2200" dirty="0"/>
              <a:t>0, then (</a:t>
            </a:r>
            <a:r>
              <a:rPr lang="en-US" altLang="zh-CN" sz="2200" dirty="0" err="1"/>
              <a:t>a+c</a:t>
            </a:r>
            <a:r>
              <a:rPr lang="en-US" altLang="zh-CN" sz="2200" dirty="0"/>
              <a:t>) </a:t>
            </a:r>
            <a:r>
              <a:rPr lang="en-US" altLang="zh-CN" sz="2200" dirty="0">
                <a:latin typeface="Arial"/>
                <a:cs typeface="Arial"/>
              </a:rPr>
              <a:t>≥ </a:t>
            </a:r>
            <a:r>
              <a:rPr lang="en-US" altLang="zh-CN" sz="2200" dirty="0"/>
              <a:t>(</a:t>
            </a:r>
            <a:r>
              <a:rPr lang="en-US" altLang="zh-CN" sz="2200" dirty="0" err="1"/>
              <a:t>b+c</a:t>
            </a:r>
            <a:r>
              <a:rPr lang="en-US" altLang="zh-CN" sz="2200" dirty="0"/>
              <a:t>)</a:t>
            </a:r>
          </a:p>
          <a:p>
            <a:pPr lvl="1"/>
            <a:r>
              <a:rPr lang="zh-CN" altLang="en-US" sz="2200" dirty="0"/>
              <a:t>浮点型运算满足单调性</a:t>
            </a:r>
            <a:endParaRPr lang="en-US" altLang="zh-CN" sz="2200" dirty="0"/>
          </a:p>
          <a:p>
            <a:pPr lvl="1"/>
            <a:endParaRPr lang="en-US" altLang="zh-CN" sz="2200" dirty="0"/>
          </a:p>
          <a:p>
            <a:pPr lvl="1"/>
            <a:endParaRPr lang="en-US" altLang="zh-CN" sz="2200" dirty="0"/>
          </a:p>
        </p:txBody>
      </p:sp>
    </p:spTree>
    <p:extLst>
      <p:ext uri="{BB962C8B-B14F-4D97-AF65-F5344CB8AC3E}">
        <p14:creationId xmlns:p14="http://schemas.microsoft.com/office/powerpoint/2010/main" val="395441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xfrm>
            <a:off x="357018" y="435678"/>
            <a:ext cx="8329782" cy="762000"/>
          </a:xfrm>
        </p:spPr>
        <p:txBody>
          <a:bodyPr/>
          <a:lstStyle/>
          <a:p>
            <a:r>
              <a:rPr lang="zh-CN" altLang="en-US" sz="3200" dirty="0"/>
              <a:t>计算机系统中的算术 </a:t>
            </a:r>
            <a:r>
              <a:rPr lang="zh-CN" altLang="en-US" sz="3200" dirty="0">
                <a:solidFill>
                  <a:srgbClr val="FF0000"/>
                </a:solidFill>
                <a:latin typeface="Arial"/>
                <a:cs typeface="Arial"/>
              </a:rPr>
              <a:t>≠ </a:t>
            </a:r>
            <a:r>
              <a:rPr lang="zh-CN" altLang="en-US" sz="3200" dirty="0"/>
              <a:t>数学中的算术</a:t>
            </a:r>
            <a:r>
              <a:rPr lang="en-US" altLang="zh-CN" sz="3200" dirty="0"/>
              <a:t>(2/2)</a:t>
            </a:r>
            <a:endParaRPr lang="en-US" sz="3200" b="1" dirty="0"/>
          </a:p>
        </p:txBody>
      </p:sp>
      <p:sp>
        <p:nvSpPr>
          <p:cNvPr id="11268" name="Rectangle 4"/>
          <p:cNvSpPr>
            <a:spLocks noGrp="1" noChangeArrowheads="1"/>
          </p:cNvSpPr>
          <p:nvPr>
            <p:ph type="body" idx="1"/>
          </p:nvPr>
        </p:nvSpPr>
        <p:spPr>
          <a:xfrm>
            <a:off x="396875" y="1362075"/>
            <a:ext cx="8670925" cy="4972050"/>
          </a:xfrm>
        </p:spPr>
        <p:txBody>
          <a:bodyPr/>
          <a:lstStyle/>
          <a:p>
            <a:r>
              <a:rPr lang="zh-CN" altLang="en-US" dirty="0"/>
              <a:t>有些性质在计算机系统中并不成立</a:t>
            </a:r>
            <a:endParaRPr lang="en-US" b="1" dirty="0"/>
          </a:p>
          <a:p>
            <a:pPr lvl="1"/>
            <a:r>
              <a:rPr lang="zh-CN" altLang="en-US" dirty="0"/>
              <a:t>计算机系统只能表示“</a:t>
            </a:r>
            <a:r>
              <a:rPr lang="zh-CN" altLang="en-US" b="1" dirty="0">
                <a:solidFill>
                  <a:srgbClr val="FF0000"/>
                </a:solidFill>
              </a:rPr>
              <a:t>有限大小的数</a:t>
            </a:r>
            <a:r>
              <a:rPr lang="zh-CN" altLang="en-US" dirty="0"/>
              <a:t>”：溢出问题</a:t>
            </a:r>
            <a:r>
              <a:rPr lang="zh-CN" altLang="en-US" sz="1800" dirty="0"/>
              <a:t>（例</a:t>
            </a:r>
            <a:r>
              <a:rPr lang="en-US" altLang="zh-CN" sz="1800" dirty="0"/>
              <a:t>1.1</a:t>
            </a:r>
            <a:r>
              <a:rPr lang="zh-CN" altLang="en-US" sz="1800" dirty="0"/>
              <a:t>）</a:t>
            </a:r>
            <a:endParaRPr lang="en-US" altLang="zh-CN" sz="1800" dirty="0"/>
          </a:p>
          <a:p>
            <a:pPr lvl="1"/>
            <a:r>
              <a:rPr lang="zh-CN" altLang="en-US" dirty="0"/>
              <a:t>浮点型不满足结合律：</a:t>
            </a:r>
            <a:r>
              <a:rPr lang="zh-CN" altLang="en-US" b="1" dirty="0">
                <a:solidFill>
                  <a:srgbClr val="FF0000"/>
                </a:solidFill>
              </a:rPr>
              <a:t>舍入操作会造成精度误差</a:t>
            </a:r>
            <a:r>
              <a:rPr lang="zh-CN" altLang="en-US" sz="1800" dirty="0"/>
              <a:t>（例</a:t>
            </a:r>
            <a:r>
              <a:rPr lang="en-US" altLang="zh-CN" sz="1800" dirty="0"/>
              <a:t>1.2</a:t>
            </a:r>
            <a:r>
              <a:rPr lang="zh-CN" altLang="en-US" sz="1800" dirty="0"/>
              <a:t>）</a:t>
            </a:r>
            <a:endParaRPr lang="en-US" sz="1800" dirty="0"/>
          </a:p>
          <a:p>
            <a:pPr lvl="1"/>
            <a:r>
              <a:rPr lang="zh-CN" altLang="en-US" dirty="0"/>
              <a:t>需要记住计算机中不同数据类型所满足的数学性质</a:t>
            </a:r>
            <a:endParaRPr lang="en-US" altLang="zh-CN" dirty="0"/>
          </a:p>
          <a:p>
            <a:pPr lvl="1"/>
            <a:r>
              <a:rPr lang="zh-CN" altLang="en-US" dirty="0"/>
              <a:t>对编译器和</a:t>
            </a:r>
            <a:r>
              <a:rPr lang="zh-CN" altLang="en-US" kern="1200" dirty="0">
                <a:latin typeface="Times New Roman" pitchFamily="18" charset="0"/>
              </a:rPr>
              <a:t>科学计算程序员尤为</a:t>
            </a:r>
            <a:r>
              <a:rPr lang="zh-CN" altLang="en-US" dirty="0"/>
              <a:t>重要：因为缺少一些数学性质会使得解决某些简单问题变得麻烦。</a:t>
            </a:r>
            <a:endParaRPr lang="en-US" altLang="zh-CN" dirty="0"/>
          </a:p>
          <a:p>
            <a:r>
              <a:rPr lang="zh-CN" altLang="en-US" dirty="0"/>
              <a:t>例</a:t>
            </a:r>
            <a:r>
              <a:rPr lang="en-US" altLang="zh-CN" dirty="0"/>
              <a:t>1.3</a:t>
            </a:r>
            <a:r>
              <a:rPr lang="zh-CN" altLang="en-US" dirty="0"/>
              <a:t>：</a:t>
            </a:r>
            <a:endParaRPr lang="en-US" altLang="zh-CN" dirty="0"/>
          </a:p>
          <a:p>
            <a:pPr lvl="1"/>
            <a:r>
              <a:rPr lang="zh-CN" altLang="en-US" dirty="0"/>
              <a:t>两个整型</a:t>
            </a:r>
            <a:r>
              <a:rPr lang="en-US" altLang="zh-CN" dirty="0"/>
              <a:t>a</a:t>
            </a:r>
            <a:r>
              <a:rPr lang="zh-CN" altLang="en-US" dirty="0"/>
              <a:t>和</a:t>
            </a:r>
            <a:r>
              <a:rPr lang="en-US" altLang="zh-CN" dirty="0"/>
              <a:t>b</a:t>
            </a:r>
            <a:r>
              <a:rPr lang="zh-CN" altLang="en-US" dirty="0"/>
              <a:t>是否相等：</a:t>
            </a:r>
            <a:r>
              <a:rPr lang="en-US" altLang="zh-CN" dirty="0"/>
              <a:t>a == b </a:t>
            </a:r>
          </a:p>
          <a:p>
            <a:pPr lvl="1"/>
            <a:r>
              <a:rPr lang="zh-CN" altLang="en-US" dirty="0"/>
              <a:t>两个浮点型</a:t>
            </a:r>
            <a:r>
              <a:rPr lang="en-US" altLang="zh-CN" dirty="0"/>
              <a:t>a</a:t>
            </a:r>
            <a:r>
              <a:rPr lang="zh-CN" altLang="en-US" dirty="0"/>
              <a:t>和</a:t>
            </a:r>
            <a:r>
              <a:rPr lang="en-US" altLang="zh-CN" dirty="0"/>
              <a:t>b</a:t>
            </a:r>
            <a:r>
              <a:rPr lang="zh-CN" altLang="en-US" dirty="0"/>
              <a:t>是否相等：</a:t>
            </a:r>
            <a:r>
              <a:rPr lang="en-US" altLang="zh-CN" dirty="0"/>
              <a:t>a == b </a:t>
            </a:r>
          </a:p>
          <a:p>
            <a:pPr lvl="2"/>
            <a:r>
              <a:rPr lang="zh-CN" altLang="en-US" dirty="0"/>
              <a:t>因为两个数精度可能不同</a:t>
            </a:r>
            <a:endParaRPr lang="en-US" altLang="zh-CN" dirty="0"/>
          </a:p>
          <a:p>
            <a:pPr lvl="2"/>
            <a:r>
              <a:rPr lang="zh-CN" altLang="en-US" dirty="0"/>
              <a:t>正确方法</a:t>
            </a:r>
            <a:r>
              <a:rPr lang="en-US" altLang="zh-CN" dirty="0"/>
              <a:t>——</a:t>
            </a:r>
            <a:r>
              <a:rPr lang="zh-CN" altLang="en-US" dirty="0"/>
              <a:t>作差取绝对值</a:t>
            </a:r>
            <a:endParaRPr lang="en-US" altLang="zh-CN" dirty="0"/>
          </a:p>
          <a:p>
            <a:pPr lvl="2">
              <a:buNone/>
            </a:pPr>
            <a:r>
              <a:rPr lang="en-US" altLang="zh-CN" dirty="0"/>
              <a:t>     </a:t>
            </a:r>
            <a:r>
              <a:rPr lang="en-US" altLang="zh-CN" dirty="0" err="1"/>
              <a:t>fabs</a:t>
            </a:r>
            <a:r>
              <a:rPr lang="en-US" altLang="zh-CN" dirty="0"/>
              <a:t> (a-b)&lt;= epsilon, (epsilon</a:t>
            </a:r>
            <a:r>
              <a:rPr lang="zh-CN" altLang="en-US" dirty="0"/>
              <a:t>是很小的数，如</a:t>
            </a:r>
            <a:r>
              <a:rPr lang="en-US" altLang="zh-CN" dirty="0"/>
              <a:t>0.00001)</a:t>
            </a:r>
          </a:p>
        </p:txBody>
      </p:sp>
      <p:pic>
        <p:nvPicPr>
          <p:cNvPr id="4" name="Picture 3" descr="emoticon_sa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1200" y="4953000"/>
            <a:ext cx="378600" cy="378600"/>
          </a:xfrm>
          <a:prstGeom prst="rect">
            <a:avLst/>
          </a:prstGeom>
        </p:spPr>
      </p:pic>
      <p:pic>
        <p:nvPicPr>
          <p:cNvPr id="5" name="Picture 4" descr="emoticon_smil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2600" y="4495800"/>
            <a:ext cx="378600" cy="378600"/>
          </a:xfrm>
          <a:prstGeom prst="rect">
            <a:avLst/>
          </a:prstGeom>
        </p:spPr>
      </p:pic>
    </p:spTree>
    <p:extLst>
      <p:ext uri="{BB962C8B-B14F-4D97-AF65-F5344CB8AC3E}">
        <p14:creationId xmlns:p14="http://schemas.microsoft.com/office/powerpoint/2010/main" val="291806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animEffect transition="in" filter="fade">
                                      <p:cBhvr>
                                        <p:cTn id="7" dur="500"/>
                                        <p:tgtEl>
                                          <p:spTgt spid="112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8">
                                            <p:txEl>
                                              <p:pRg st="1" end="1"/>
                                            </p:txEl>
                                          </p:spTgt>
                                        </p:tgtEl>
                                        <p:attrNameLst>
                                          <p:attrName>style.visibility</p:attrName>
                                        </p:attrNameLst>
                                      </p:cBhvr>
                                      <p:to>
                                        <p:strVal val="visible"/>
                                      </p:to>
                                    </p:set>
                                    <p:animEffect transition="in" filter="fade">
                                      <p:cBhvr>
                                        <p:cTn id="12" dur="500"/>
                                        <p:tgtEl>
                                          <p:spTgt spid="112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68">
                                            <p:txEl>
                                              <p:pRg st="2" end="2"/>
                                            </p:txEl>
                                          </p:spTgt>
                                        </p:tgtEl>
                                        <p:attrNameLst>
                                          <p:attrName>style.visibility</p:attrName>
                                        </p:attrNameLst>
                                      </p:cBhvr>
                                      <p:to>
                                        <p:strVal val="visible"/>
                                      </p:to>
                                    </p:set>
                                    <p:animEffect transition="in" filter="fade">
                                      <p:cBhvr>
                                        <p:cTn id="17" dur="500"/>
                                        <p:tgtEl>
                                          <p:spTgt spid="112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68">
                                            <p:txEl>
                                              <p:pRg st="3" end="3"/>
                                            </p:txEl>
                                          </p:spTgt>
                                        </p:tgtEl>
                                        <p:attrNameLst>
                                          <p:attrName>style.visibility</p:attrName>
                                        </p:attrNameLst>
                                      </p:cBhvr>
                                      <p:to>
                                        <p:strVal val="visible"/>
                                      </p:to>
                                    </p:set>
                                    <p:animEffect transition="in" filter="fade">
                                      <p:cBhvr>
                                        <p:cTn id="22" dur="500"/>
                                        <p:tgtEl>
                                          <p:spTgt spid="112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268">
                                            <p:txEl>
                                              <p:pRg st="4" end="4"/>
                                            </p:txEl>
                                          </p:spTgt>
                                        </p:tgtEl>
                                        <p:attrNameLst>
                                          <p:attrName>style.visibility</p:attrName>
                                        </p:attrNameLst>
                                      </p:cBhvr>
                                      <p:to>
                                        <p:strVal val="visible"/>
                                      </p:to>
                                    </p:set>
                                    <p:animEffect transition="in" filter="fade">
                                      <p:cBhvr>
                                        <p:cTn id="27" dur="500"/>
                                        <p:tgtEl>
                                          <p:spTgt spid="112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268">
                                            <p:txEl>
                                              <p:pRg st="5" end="5"/>
                                            </p:txEl>
                                          </p:spTgt>
                                        </p:tgtEl>
                                        <p:attrNameLst>
                                          <p:attrName>style.visibility</p:attrName>
                                        </p:attrNameLst>
                                      </p:cBhvr>
                                      <p:to>
                                        <p:strVal val="visible"/>
                                      </p:to>
                                    </p:set>
                                    <p:animEffect transition="in" filter="fade">
                                      <p:cBhvr>
                                        <p:cTn id="32" dur="500"/>
                                        <p:tgtEl>
                                          <p:spTgt spid="11268">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268">
                                            <p:txEl>
                                              <p:pRg st="6" end="6"/>
                                            </p:txEl>
                                          </p:spTgt>
                                        </p:tgtEl>
                                        <p:attrNameLst>
                                          <p:attrName>style.visibility</p:attrName>
                                        </p:attrNameLst>
                                      </p:cBhvr>
                                      <p:to>
                                        <p:strVal val="visible"/>
                                      </p:to>
                                    </p:set>
                                    <p:animEffect transition="in" filter="fade">
                                      <p:cBhvr>
                                        <p:cTn id="35" dur="500"/>
                                        <p:tgtEl>
                                          <p:spTgt spid="11268">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268">
                                            <p:txEl>
                                              <p:pRg st="7" end="7"/>
                                            </p:txEl>
                                          </p:spTgt>
                                        </p:tgtEl>
                                        <p:attrNameLst>
                                          <p:attrName>style.visibility</p:attrName>
                                        </p:attrNameLst>
                                      </p:cBhvr>
                                      <p:to>
                                        <p:strVal val="visible"/>
                                      </p:to>
                                    </p:set>
                                    <p:animEffect transition="in" filter="fade">
                                      <p:cBhvr>
                                        <p:cTn id="38" dur="500"/>
                                        <p:tgtEl>
                                          <p:spTgt spid="11268">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268">
                                            <p:txEl>
                                              <p:pRg st="8" end="8"/>
                                            </p:txEl>
                                          </p:spTgt>
                                        </p:tgtEl>
                                        <p:attrNameLst>
                                          <p:attrName>style.visibility</p:attrName>
                                        </p:attrNameLst>
                                      </p:cBhvr>
                                      <p:to>
                                        <p:strVal val="visible"/>
                                      </p:to>
                                    </p:set>
                                    <p:animEffect transition="in" filter="fade">
                                      <p:cBhvr>
                                        <p:cTn id="51" dur="500"/>
                                        <p:tgtEl>
                                          <p:spTgt spid="11268">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268">
                                            <p:txEl>
                                              <p:pRg st="9" end="9"/>
                                            </p:txEl>
                                          </p:spTgt>
                                        </p:tgtEl>
                                        <p:attrNameLst>
                                          <p:attrName>style.visibility</p:attrName>
                                        </p:attrNameLst>
                                      </p:cBhvr>
                                      <p:to>
                                        <p:strVal val="visible"/>
                                      </p:to>
                                    </p:set>
                                    <p:animEffect transition="in" filter="fade">
                                      <p:cBhvr>
                                        <p:cTn id="54" dur="500"/>
                                        <p:tgtEl>
                                          <p:spTgt spid="11268">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268">
                                            <p:txEl>
                                              <p:pRg st="10" end="10"/>
                                            </p:txEl>
                                          </p:spTgt>
                                        </p:tgtEl>
                                        <p:attrNameLst>
                                          <p:attrName>style.visibility</p:attrName>
                                        </p:attrNameLst>
                                      </p:cBhvr>
                                      <p:to>
                                        <p:strVal val="visible"/>
                                      </p:to>
                                    </p:set>
                                    <p:animEffect transition="in" filter="fade">
                                      <p:cBhvr>
                                        <p:cTn id="57" dur="500"/>
                                        <p:tgtEl>
                                          <p:spTgt spid="1126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4031CBB-E6FB-FEFA-CC31-CD3860E178B1}"/>
              </a:ext>
            </a:extLst>
          </p:cNvPr>
          <p:cNvSpPr>
            <a:spLocks noGrp="1"/>
          </p:cNvSpPr>
          <p:nvPr>
            <p:ph type="sldNum" sz="quarter" idx="12"/>
          </p:nvPr>
        </p:nvSpPr>
        <p:spPr/>
        <p:txBody>
          <a:bodyPr/>
          <a:lstStyle/>
          <a:p>
            <a:pPr>
              <a:defRPr/>
            </a:pPr>
            <a:fld id="{DDAD91F6-5AB5-B94C-BB10-0596DE29299F}" type="slidenum">
              <a:rPr lang="zh-CN" altLang="en-US" smtClean="0"/>
              <a:pPr>
                <a:defRPr/>
              </a:pPr>
              <a:t>25</a:t>
            </a:fld>
            <a:endParaRPr lang="en-US" altLang="zh-CN"/>
          </a:p>
        </p:txBody>
      </p:sp>
      <p:sp>
        <p:nvSpPr>
          <p:cNvPr id="7" name="文本框 6">
            <a:extLst>
              <a:ext uri="{FF2B5EF4-FFF2-40B4-BE49-F238E27FC236}">
                <a16:creationId xmlns:a16="http://schemas.microsoft.com/office/drawing/2014/main" id="{C331C461-A897-2933-8079-FAF09177A87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这样一段程序输出什么？</a:t>
            </a:r>
          </a:p>
        </p:txBody>
      </p:sp>
      <p:sp>
        <p:nvSpPr>
          <p:cNvPr id="8" name="文本框 7">
            <a:extLst>
              <a:ext uri="{FF2B5EF4-FFF2-40B4-BE49-F238E27FC236}">
                <a16:creationId xmlns:a16="http://schemas.microsoft.com/office/drawing/2014/main" id="{3AEC2190-C53E-24E8-2933-9F5209872A87}"/>
              </a:ext>
            </a:extLst>
          </p:cNvPr>
          <p:cNvSpPr txBox="1"/>
          <p:nvPr>
            <p:custDataLst>
              <p:tags r:id="rId3"/>
            </p:custDataLst>
          </p:nvPr>
        </p:nvSpPr>
        <p:spPr>
          <a:xfrm>
            <a:off x="1905000" y="408638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small</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1E8F1A9F-76E0-13BF-4F5A-E9AF9C4FFE2A}"/>
              </a:ext>
            </a:extLst>
          </p:cNvPr>
          <p:cNvSpPr txBox="1"/>
          <p:nvPr>
            <p:custDataLst>
              <p:tags r:id="rId4"/>
            </p:custDataLst>
          </p:nvPr>
        </p:nvSpPr>
        <p:spPr>
          <a:xfrm>
            <a:off x="1905000" y="494363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large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92F4B6B-0E03-FF69-4A21-CA4400DD4619}"/>
              </a:ext>
            </a:extLst>
          </p:cNvPr>
          <p:cNvSpPr>
            <a:spLocks noChangeAspect="1"/>
          </p:cNvSpPr>
          <p:nvPr>
            <p:custDataLst>
              <p:tags r:id="rId5"/>
            </p:custDataLst>
          </p:nvPr>
        </p:nvSpPr>
        <p:spPr bwMode="auto">
          <a:xfrm>
            <a:off x="1190625" y="415067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9E26F37D-2AF1-096C-F17D-FBA19E3EB827}"/>
              </a:ext>
            </a:extLst>
          </p:cNvPr>
          <p:cNvSpPr>
            <a:spLocks noChangeAspect="1"/>
          </p:cNvSpPr>
          <p:nvPr>
            <p:custDataLst>
              <p:tags r:id="rId6"/>
            </p:custDataLst>
          </p:nvPr>
        </p:nvSpPr>
        <p:spPr bwMode="auto">
          <a:xfrm>
            <a:off x="1190625" y="500792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圆角 15">
            <a:extLst>
              <a:ext uri="{FF2B5EF4-FFF2-40B4-BE49-F238E27FC236}">
                <a16:creationId xmlns:a16="http://schemas.microsoft.com/office/drawing/2014/main" id="{E8B71319-A3AF-C641-BE9C-3BA1F09D299F}"/>
              </a:ext>
            </a:extLst>
          </p:cNvPr>
          <p:cNvSpPr/>
          <p:nvPr>
            <p:custDataLst>
              <p:tags r:id="rId7"/>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3" name="Rectangle 4">
            <a:extLst>
              <a:ext uri="{FF2B5EF4-FFF2-40B4-BE49-F238E27FC236}">
                <a16:creationId xmlns:a16="http://schemas.microsoft.com/office/drawing/2014/main" id="{8B21DF62-337F-86D7-0F6E-D00CC0911496}"/>
              </a:ext>
            </a:extLst>
          </p:cNvPr>
          <p:cNvSpPr>
            <a:spLocks/>
          </p:cNvSpPr>
          <p:nvPr/>
        </p:nvSpPr>
        <p:spPr bwMode="auto">
          <a:xfrm>
            <a:off x="1981200" y="2049144"/>
            <a:ext cx="6324600" cy="20066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err="1">
                <a:latin typeface="Courier New"/>
                <a:ea typeface="Monaco" charset="0"/>
                <a:cs typeface="Courier New"/>
                <a:sym typeface="Monaco" charset="0"/>
              </a:rPr>
              <a:t>int</a:t>
            </a:r>
            <a:r>
              <a:rPr lang="en-US" sz="1600" dirty="0">
                <a:latin typeface="Courier New"/>
                <a:ea typeface="Monaco" charset="0"/>
                <a:cs typeface="Courier New"/>
                <a:sym typeface="Monaco" charset="0"/>
              </a:rPr>
              <a:t> array[] = {1,2,3};</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#define TOTAL </a:t>
            </a:r>
            <a:r>
              <a:rPr lang="en-US" sz="1600" dirty="0" err="1">
                <a:solidFill>
                  <a:srgbClr val="FF0000"/>
                </a:solidFill>
                <a:latin typeface="Courier New"/>
                <a:ea typeface="Monaco" charset="0"/>
                <a:cs typeface="Courier New"/>
                <a:sym typeface="Monaco" charset="0"/>
              </a:rPr>
              <a:t>sizeof</a:t>
            </a:r>
            <a:r>
              <a:rPr lang="en-US" sz="1600" dirty="0">
                <a:latin typeface="Courier New"/>
                <a:ea typeface="Monaco" charset="0"/>
                <a:cs typeface="Courier New"/>
                <a:sym typeface="Monaco" charset="0"/>
              </a:rPr>
              <a:t>(array) </a:t>
            </a:r>
            <a:r>
              <a:rPr lang="en-US" altLang="zh-CN" sz="1600" dirty="0">
                <a:solidFill>
                  <a:srgbClr val="FF0000"/>
                </a:solidFill>
                <a:latin typeface="Courier New"/>
                <a:ea typeface="Monaco" charset="0"/>
                <a:cs typeface="Courier New"/>
                <a:sym typeface="Monaco" charset="0"/>
              </a:rPr>
              <a:t>/</a:t>
            </a:r>
            <a:r>
              <a:rPr lang="zh-CN" altLang="en-US" sz="1600" dirty="0">
                <a:solidFill>
                  <a:srgbClr val="FF0000"/>
                </a:solidFill>
                <a:latin typeface="Courier New"/>
                <a:ea typeface="Monaco" charset="0"/>
                <a:cs typeface="Courier New"/>
                <a:sym typeface="Monaco" charset="0"/>
              </a:rPr>
              <a:t>* </a:t>
            </a:r>
            <a:r>
              <a:rPr lang="en-US" altLang="zh-CN" sz="1600" dirty="0">
                <a:solidFill>
                  <a:srgbClr val="FF0000"/>
                </a:solidFill>
                <a:latin typeface="Courier New"/>
                <a:ea typeface="Monaco" charset="0"/>
                <a:cs typeface="Courier New"/>
                <a:sym typeface="Monaco" charset="0"/>
              </a:rPr>
              <a:t>unsigned </a:t>
            </a:r>
            <a:r>
              <a:rPr lang="en-US" altLang="zh-CN" sz="1600" dirty="0" err="1">
                <a:solidFill>
                  <a:srgbClr val="FF0000"/>
                </a:solidFill>
                <a:latin typeface="Courier New"/>
                <a:ea typeface="Monaco" charset="0"/>
                <a:cs typeface="Courier New"/>
                <a:sym typeface="Monaco" charset="0"/>
              </a:rPr>
              <a:t>int</a:t>
            </a:r>
            <a:r>
              <a:rPr lang="en-US" altLang="zh-CN" sz="1600" dirty="0">
                <a:solidFill>
                  <a:srgbClr val="FF0000"/>
                </a:solidFill>
                <a:latin typeface="Courier New"/>
                <a:ea typeface="Monaco" charset="0"/>
                <a:cs typeface="Courier New"/>
                <a:sym typeface="Monaco" charset="0"/>
              </a:rPr>
              <a:t> </a:t>
            </a:r>
            <a:r>
              <a:rPr lang="zh-CN" altLang="en-US" sz="1600" dirty="0">
                <a:solidFill>
                  <a:srgbClr val="FF0000"/>
                </a:solidFill>
                <a:latin typeface="Courier New"/>
                <a:ea typeface="Monaco" charset="0"/>
                <a:cs typeface="Courier New"/>
                <a:sym typeface="Monaco" charset="0"/>
              </a:rPr>
              <a:t>*</a:t>
            </a:r>
            <a:r>
              <a:rPr lang="en-US" altLang="zh-CN" sz="1600" dirty="0">
                <a:solidFill>
                  <a:srgbClr val="FF0000"/>
                </a:solidFill>
                <a:latin typeface="Courier New"/>
                <a:ea typeface="Monaco" charset="0"/>
                <a:cs typeface="Courier New"/>
                <a:sym typeface="Monaco" charset="0"/>
              </a:rPr>
              <a:t>/</a:t>
            </a:r>
            <a:endParaRPr lang="en-US" sz="1600" dirty="0">
              <a:solidFill>
                <a:srgbClr val="FF0000"/>
              </a:solidFill>
              <a:latin typeface="Courier New"/>
              <a:ea typeface="Monaco" charset="0"/>
              <a:cs typeface="Courier New"/>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void main()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a:t>
            </a:r>
            <a:r>
              <a:rPr lang="en-US" sz="1600" dirty="0" err="1">
                <a:latin typeface="Courier New"/>
                <a:ea typeface="Monaco" charset="0"/>
                <a:cs typeface="Courier New"/>
                <a:sym typeface="Monaco" charset="0"/>
              </a:rPr>
              <a:t>int</a:t>
            </a:r>
            <a:r>
              <a:rPr lang="en-US" sz="1600" dirty="0">
                <a:latin typeface="Courier New"/>
                <a:ea typeface="Monaco" charset="0"/>
                <a:cs typeface="Courier New"/>
                <a:sym typeface="Monaco" charset="0"/>
              </a:rPr>
              <a:t> d = -1;</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if (d &lt;= TOTAL)</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a:t>
            </a:r>
            <a:r>
              <a:rPr lang="en-US" sz="1600" dirty="0" err="1">
                <a:latin typeface="Courier New"/>
                <a:ea typeface="Monaco" charset="0"/>
                <a:cs typeface="Courier New"/>
                <a:sym typeface="Monaco" charset="0"/>
              </a:rPr>
              <a:t>printf</a:t>
            </a:r>
            <a:r>
              <a:rPr lang="en-US" sz="1600" dirty="0">
                <a:latin typeface="Courier New"/>
                <a:ea typeface="Monaco" charset="0"/>
                <a:cs typeface="Courier New"/>
                <a:sym typeface="Monaco" charset="0"/>
              </a:rPr>
              <a:t>("small\n");</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else </a:t>
            </a:r>
            <a:r>
              <a:rPr lang="en-US" sz="1600" dirty="0" err="1">
                <a:latin typeface="Courier New"/>
                <a:ea typeface="Monaco" charset="0"/>
                <a:cs typeface="Courier New"/>
                <a:sym typeface="Monaco" charset="0"/>
              </a:rPr>
              <a:t>printf</a:t>
            </a:r>
            <a:r>
              <a:rPr lang="en-US" sz="1600" dirty="0">
                <a:latin typeface="Courier New"/>
                <a:ea typeface="Monaco" charset="0"/>
                <a:cs typeface="Courier New"/>
                <a:sym typeface="Monaco" charset="0"/>
              </a:rPr>
              <a:t>("large\n");</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p:txBody>
      </p:sp>
      <p:grpSp>
        <p:nvGrpSpPr>
          <p:cNvPr id="21" name="组合 20">
            <a:extLst>
              <a:ext uri="{FF2B5EF4-FFF2-40B4-BE49-F238E27FC236}">
                <a16:creationId xmlns:a16="http://schemas.microsoft.com/office/drawing/2014/main" id="{F71A413C-3054-9972-1CC6-D2FF55D6EBAE}"/>
              </a:ext>
            </a:extLst>
          </p:cNvPr>
          <p:cNvGrpSpPr/>
          <p:nvPr>
            <p:custDataLst>
              <p:tags r:id="rId8"/>
            </p:custDataLst>
          </p:nvPr>
        </p:nvGrpSpPr>
        <p:grpSpPr>
          <a:xfrm>
            <a:off x="0" y="0"/>
            <a:ext cx="9144000" cy="635000"/>
            <a:chOff x="0" y="0"/>
            <a:chExt cx="9144000" cy="635000"/>
          </a:xfrm>
        </p:grpSpPr>
        <p:sp>
          <p:nvSpPr>
            <p:cNvPr id="17" name="TitleBackground">
              <a:extLst>
                <a:ext uri="{FF2B5EF4-FFF2-40B4-BE49-F238E27FC236}">
                  <a16:creationId xmlns:a16="http://schemas.microsoft.com/office/drawing/2014/main" id="{C8B6BCFB-4ECE-2148-1DB9-0C576E330071}"/>
                </a:ext>
              </a:extLst>
            </p:cNvPr>
            <p:cNvSpPr/>
            <p:nvPr>
              <p:custDataLst>
                <p:tags r:id="rId10"/>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8" name="ColorBlock">
              <a:extLst>
                <a:ext uri="{FF2B5EF4-FFF2-40B4-BE49-F238E27FC236}">
                  <a16:creationId xmlns:a16="http://schemas.microsoft.com/office/drawing/2014/main" id="{E36E6D6E-9A37-D6C3-7849-AECB390E60CE}"/>
                </a:ext>
              </a:extLst>
            </p:cNvPr>
            <p:cNvSpPr/>
            <p:nvPr>
              <p:custDataLst>
                <p:tags r:id="rId11"/>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9" name="TypeText">
              <a:extLst>
                <a:ext uri="{FF2B5EF4-FFF2-40B4-BE49-F238E27FC236}">
                  <a16:creationId xmlns:a16="http://schemas.microsoft.com/office/drawing/2014/main" id="{06BCAC0B-F661-8EA0-FD54-01D44060CE66}"/>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 name="TipText">
              <a:extLst>
                <a:ext uri="{FF2B5EF4-FFF2-40B4-BE49-F238E27FC236}">
                  <a16:creationId xmlns:a16="http://schemas.microsoft.com/office/drawing/2014/main" id="{244CC3EC-7AF3-6E1E-2775-97CE83CDC8AB}"/>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E129919-7963-A8C0-F13A-EB7EC858E8ED}"/>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0376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zh-CN" altLang="en-US" sz="3200" dirty="0"/>
              <a:t> 问题</a:t>
            </a:r>
            <a:r>
              <a:rPr lang="en-US" altLang="zh-CN" sz="3200" dirty="0"/>
              <a:t>2</a:t>
            </a:r>
            <a:r>
              <a:rPr lang="zh-CN" altLang="en-US" sz="3200" dirty="0"/>
              <a:t>：了解汇编 </a:t>
            </a:r>
            <a:r>
              <a:rPr lang="en-US" altLang="zh-CN" sz="3200" dirty="0"/>
              <a:t>(1/4)</a:t>
            </a:r>
            <a:br>
              <a:rPr lang="en-US" altLang="zh-CN" sz="3200" dirty="0"/>
            </a:br>
            <a:r>
              <a:rPr lang="en-US" sz="3200" b="1" dirty="0"/>
              <a:t>You’ve Got to Know Assembly</a:t>
            </a:r>
          </a:p>
        </p:txBody>
      </p:sp>
      <p:sp>
        <p:nvSpPr>
          <p:cNvPr id="12292" name="Rectangle 4"/>
          <p:cNvSpPr>
            <a:spLocks noGrp="1" noChangeArrowheads="1"/>
          </p:cNvSpPr>
          <p:nvPr>
            <p:ph type="body" idx="1"/>
          </p:nvPr>
        </p:nvSpPr>
        <p:spPr>
          <a:xfrm>
            <a:off x="396875" y="1371600"/>
            <a:ext cx="8567613" cy="4972050"/>
          </a:xfrm>
        </p:spPr>
        <p:txBody>
          <a:bodyPr/>
          <a:lstStyle/>
          <a:p>
            <a:pPr marL="0" indent="0">
              <a:buNone/>
            </a:pPr>
            <a:r>
              <a:rPr lang="zh-CN" altLang="en-US" sz="2800" dirty="0">
                <a:solidFill>
                  <a:srgbClr val="FF0000"/>
                </a:solidFill>
                <a:sym typeface="Wingdings" pitchFamily="2" charset="2"/>
              </a:rPr>
              <a:t>可能你永远都不会去写汇编程序，但是</a:t>
            </a:r>
            <a:r>
              <a:rPr lang="en-US" altLang="zh-CN" sz="2800" dirty="0">
                <a:solidFill>
                  <a:srgbClr val="FF0000"/>
                </a:solidFill>
                <a:sym typeface="Wingdings" pitchFamily="2" charset="2"/>
              </a:rPr>
              <a:t>……</a:t>
            </a:r>
          </a:p>
          <a:p>
            <a:pPr marL="0" indent="0">
              <a:buNone/>
            </a:pPr>
            <a:r>
              <a:rPr lang="zh-CN" altLang="en-US" sz="2800" dirty="0">
                <a:solidFill>
                  <a:srgbClr val="FF0000"/>
                </a:solidFill>
                <a:sym typeface="Wingdings" pitchFamily="2" charset="2"/>
              </a:rPr>
              <a:t>有助于了解机器层面的程序执行模型</a:t>
            </a:r>
            <a:endParaRPr lang="en-US" altLang="zh-CN" sz="2800" dirty="0">
              <a:solidFill>
                <a:srgbClr val="FF0000"/>
              </a:solidFill>
              <a:sym typeface="Wingdings" pitchFamily="2" charset="2"/>
            </a:endParaRPr>
          </a:p>
          <a:p>
            <a:pPr defTabSz="965058">
              <a:spcBef>
                <a:spcPct val="0"/>
              </a:spcBef>
              <a:defRPr/>
            </a:pPr>
            <a:r>
              <a:rPr lang="zh-CN" altLang="en-US" sz="2800" dirty="0">
                <a:sym typeface="Wingdings" pitchFamily="2" charset="2"/>
              </a:rPr>
              <a:t>帮助查找底层实现相关的程序错误（</a:t>
            </a:r>
            <a:r>
              <a:rPr lang="en-US" altLang="zh-CN" sz="2800" dirty="0">
                <a:sym typeface="Wingdings" pitchFamily="2" charset="2"/>
              </a:rPr>
              <a:t>bug</a:t>
            </a:r>
            <a:r>
              <a:rPr lang="zh-CN" altLang="en-US" sz="2800" dirty="0">
                <a:sym typeface="Wingdings" pitchFamily="2" charset="2"/>
              </a:rPr>
              <a:t>）</a:t>
            </a:r>
            <a:endParaRPr lang="en-US" altLang="zh-CN" sz="2800" dirty="0">
              <a:sym typeface="Wingdings" pitchFamily="2" charset="2"/>
            </a:endParaRPr>
          </a:p>
          <a:p>
            <a:pPr lvl="1"/>
            <a:r>
              <a:rPr lang="zh-CN" altLang="en-US" sz="2200" b="1" dirty="0">
                <a:effectLst>
                  <a:outerShdw blurRad="38100" dist="38100" dir="2700000" algn="tl">
                    <a:srgbClr val="000000">
                      <a:alpha val="43137"/>
                    </a:srgbClr>
                  </a:outerShdw>
                </a:effectLst>
              </a:rPr>
              <a:t>例</a:t>
            </a:r>
            <a:r>
              <a:rPr lang="en-US" altLang="zh-CN" sz="2200" b="1" dirty="0">
                <a:effectLst>
                  <a:outerShdw blurRad="38100" dist="38100" dir="2700000" algn="tl">
                    <a:srgbClr val="000000">
                      <a:alpha val="43137"/>
                    </a:srgbClr>
                  </a:outerShdw>
                </a:effectLst>
              </a:rPr>
              <a:t>2.1</a:t>
            </a:r>
            <a:r>
              <a:rPr lang="zh-CN" altLang="en-US" sz="2200" dirty="0"/>
              <a:t>：比较整型</a:t>
            </a:r>
            <a:r>
              <a:rPr lang="en-US" altLang="zh-CN" sz="2200" dirty="0"/>
              <a:t>(</a:t>
            </a:r>
            <a:r>
              <a:rPr lang="en-US" altLang="en-US" sz="2200" dirty="0" err="1"/>
              <a:t>int</a:t>
            </a:r>
            <a:r>
              <a:rPr lang="en-US" altLang="zh-CN" sz="2200" dirty="0"/>
              <a:t>)</a:t>
            </a:r>
            <a:r>
              <a:rPr lang="zh-CN" altLang="en-US" sz="2200" dirty="0"/>
              <a:t>、无符号整型</a:t>
            </a:r>
            <a:r>
              <a:rPr lang="en-US" altLang="zh-CN" sz="2200" dirty="0"/>
              <a:t>(</a:t>
            </a:r>
            <a:r>
              <a:rPr lang="en-US" altLang="en-US" sz="2200" dirty="0"/>
              <a:t>unsigned </a:t>
            </a:r>
            <a:r>
              <a:rPr lang="en-US" altLang="en-US" sz="2200" dirty="0" err="1"/>
              <a:t>int</a:t>
            </a:r>
            <a:r>
              <a:rPr lang="en-US" altLang="zh-CN" sz="2200" dirty="0"/>
              <a:t>)</a:t>
            </a:r>
          </a:p>
          <a:p>
            <a:pPr lvl="1"/>
            <a:r>
              <a:rPr lang="en-US" altLang="zh-CN" sz="2200" dirty="0"/>
              <a:t>d = −1 &lt;  TOTAL=12</a:t>
            </a:r>
            <a:r>
              <a:rPr lang="zh-CN" altLang="en-US" sz="2200" dirty="0"/>
              <a:t>，理应输出</a:t>
            </a:r>
            <a:r>
              <a:rPr lang="en-US" altLang="zh-CN" sz="2200" dirty="0"/>
              <a:t>small</a:t>
            </a:r>
            <a:r>
              <a:rPr lang="zh-CN" altLang="en-US" sz="2200" dirty="0"/>
              <a:t>，但结果却是</a:t>
            </a:r>
            <a:r>
              <a:rPr lang="en-US" altLang="zh-CN" sz="2200" dirty="0"/>
              <a:t>large</a:t>
            </a:r>
          </a:p>
          <a:p>
            <a:pPr lvl="2"/>
            <a:r>
              <a:rPr lang="en-US" altLang="zh-CN" dirty="0" err="1"/>
              <a:t>sizeof</a:t>
            </a:r>
            <a:r>
              <a:rPr lang="en-US" altLang="zh-CN" dirty="0"/>
              <a:t>()</a:t>
            </a:r>
            <a:r>
              <a:rPr lang="zh-CN" altLang="en-US" dirty="0"/>
              <a:t>的返回值是</a:t>
            </a:r>
            <a:r>
              <a:rPr lang="en-US" altLang="zh-CN" dirty="0"/>
              <a:t>unsigned </a:t>
            </a:r>
            <a:r>
              <a:rPr lang="en-US" altLang="zh-CN" dirty="0" err="1"/>
              <a:t>int</a:t>
            </a:r>
            <a:r>
              <a:rPr lang="zh-CN" altLang="en-US" dirty="0"/>
              <a:t>；</a:t>
            </a:r>
            <a:endParaRPr lang="en-US" altLang="zh-CN" dirty="0"/>
          </a:p>
          <a:p>
            <a:pPr lvl="2"/>
            <a:r>
              <a:rPr lang="en-US" altLang="zh-CN" dirty="0"/>
              <a:t>if</a:t>
            </a:r>
            <a:r>
              <a:rPr lang="zh-CN" altLang="en-US" dirty="0"/>
              <a:t>语句作比较时，编译器认为</a:t>
            </a:r>
            <a:r>
              <a:rPr lang="en-US" altLang="zh-CN" dirty="0"/>
              <a:t>−1</a:t>
            </a:r>
            <a:r>
              <a:rPr lang="zh-CN" altLang="en-US" dirty="0"/>
              <a:t>是</a:t>
            </a:r>
            <a:r>
              <a:rPr lang="en-US" altLang="zh-CN" dirty="0"/>
              <a:t>unsigned </a:t>
            </a:r>
            <a:r>
              <a:rPr lang="en-US" altLang="zh-CN" dirty="0" err="1"/>
              <a:t>int</a:t>
            </a:r>
            <a:r>
              <a:rPr lang="en-US" altLang="zh-CN" dirty="0"/>
              <a:t> (</a:t>
            </a:r>
            <a:r>
              <a:rPr lang="zh-CN" altLang="en-US" dirty="0"/>
              <a:t>很大的整数</a:t>
            </a:r>
            <a:r>
              <a:rPr lang="en-US" altLang="zh-CN" dirty="0"/>
              <a:t>)</a:t>
            </a:r>
          </a:p>
          <a:p>
            <a:pPr lvl="1"/>
            <a:r>
              <a:rPr lang="zh-CN" altLang="en-US" sz="2200" dirty="0"/>
              <a:t>通过底层汇编代码</a:t>
            </a:r>
            <a:r>
              <a:rPr lang="en-US" altLang="zh-CN" sz="2200" dirty="0"/>
              <a:t>/</a:t>
            </a:r>
            <a:r>
              <a:rPr lang="zh-CN" altLang="en-US" sz="2200" dirty="0"/>
              <a:t>目标程序文件</a:t>
            </a:r>
            <a:r>
              <a:rPr lang="en-US" altLang="zh-CN" sz="2200" dirty="0"/>
              <a:t>(</a:t>
            </a:r>
            <a:r>
              <a:rPr lang="zh-CN" altLang="en-US" sz="2200" dirty="0"/>
              <a:t>二进制文件</a:t>
            </a:r>
            <a:r>
              <a:rPr lang="en-US" altLang="zh-CN" sz="2200" dirty="0"/>
              <a:t>)</a:t>
            </a:r>
            <a:r>
              <a:rPr lang="zh-CN" altLang="en-US" sz="2200" dirty="0"/>
              <a:t>查看 </a:t>
            </a:r>
            <a:r>
              <a:rPr lang="en-US" altLang="zh-CN" sz="2200" dirty="0"/>
              <a:t>d </a:t>
            </a:r>
            <a:r>
              <a:rPr lang="zh-CN" altLang="en-US" sz="2200" dirty="0"/>
              <a:t>的数值</a:t>
            </a:r>
            <a:endParaRPr lang="en-US" altLang="zh-CN" sz="2200" dirty="0"/>
          </a:p>
          <a:p>
            <a:pPr lvl="1"/>
            <a:endParaRPr lang="en-US" altLang="zh-CN" sz="2600" dirty="0"/>
          </a:p>
        </p:txBody>
      </p:sp>
      <p:sp>
        <p:nvSpPr>
          <p:cNvPr id="4" name="Rectangle 4"/>
          <p:cNvSpPr>
            <a:spLocks/>
          </p:cNvSpPr>
          <p:nvPr/>
        </p:nvSpPr>
        <p:spPr bwMode="auto">
          <a:xfrm>
            <a:off x="1907704" y="4725144"/>
            <a:ext cx="6324600" cy="20066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err="1">
                <a:latin typeface="Courier New"/>
                <a:ea typeface="Monaco" charset="0"/>
                <a:cs typeface="Courier New"/>
                <a:sym typeface="Monaco" charset="0"/>
              </a:rPr>
              <a:t>int</a:t>
            </a:r>
            <a:r>
              <a:rPr lang="en-US" sz="1600" dirty="0">
                <a:latin typeface="Courier New"/>
                <a:ea typeface="Monaco" charset="0"/>
                <a:cs typeface="Courier New"/>
                <a:sym typeface="Monaco" charset="0"/>
              </a:rPr>
              <a:t> array[] = {1,2,3};</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#define TOTAL </a:t>
            </a:r>
            <a:r>
              <a:rPr lang="en-US" sz="1600" dirty="0" err="1">
                <a:solidFill>
                  <a:srgbClr val="FF0000"/>
                </a:solidFill>
                <a:latin typeface="Courier New"/>
                <a:ea typeface="Monaco" charset="0"/>
                <a:cs typeface="Courier New"/>
                <a:sym typeface="Monaco" charset="0"/>
              </a:rPr>
              <a:t>sizeof</a:t>
            </a:r>
            <a:r>
              <a:rPr lang="en-US" sz="1600" dirty="0">
                <a:latin typeface="Courier New"/>
                <a:ea typeface="Monaco" charset="0"/>
                <a:cs typeface="Courier New"/>
                <a:sym typeface="Monaco" charset="0"/>
              </a:rPr>
              <a:t>(array) </a:t>
            </a:r>
            <a:r>
              <a:rPr lang="en-US" altLang="zh-CN" sz="1600" dirty="0">
                <a:solidFill>
                  <a:srgbClr val="FF0000"/>
                </a:solidFill>
                <a:latin typeface="Courier New"/>
                <a:ea typeface="Monaco" charset="0"/>
                <a:cs typeface="Courier New"/>
                <a:sym typeface="Monaco" charset="0"/>
              </a:rPr>
              <a:t>/</a:t>
            </a:r>
            <a:r>
              <a:rPr lang="zh-CN" altLang="en-US" sz="1600" dirty="0">
                <a:solidFill>
                  <a:srgbClr val="FF0000"/>
                </a:solidFill>
                <a:latin typeface="Courier New"/>
                <a:ea typeface="Monaco" charset="0"/>
                <a:cs typeface="Courier New"/>
                <a:sym typeface="Monaco" charset="0"/>
              </a:rPr>
              <a:t>* </a:t>
            </a:r>
            <a:r>
              <a:rPr lang="en-US" altLang="zh-CN" sz="1600" dirty="0">
                <a:solidFill>
                  <a:srgbClr val="FF0000"/>
                </a:solidFill>
                <a:latin typeface="Courier New"/>
                <a:ea typeface="Monaco" charset="0"/>
                <a:cs typeface="Courier New"/>
                <a:sym typeface="Monaco" charset="0"/>
              </a:rPr>
              <a:t>unsigned </a:t>
            </a:r>
            <a:r>
              <a:rPr lang="en-US" altLang="zh-CN" sz="1600" dirty="0" err="1">
                <a:solidFill>
                  <a:srgbClr val="FF0000"/>
                </a:solidFill>
                <a:latin typeface="Courier New"/>
                <a:ea typeface="Monaco" charset="0"/>
                <a:cs typeface="Courier New"/>
                <a:sym typeface="Monaco" charset="0"/>
              </a:rPr>
              <a:t>int</a:t>
            </a:r>
            <a:r>
              <a:rPr lang="en-US" altLang="zh-CN" sz="1600" dirty="0">
                <a:solidFill>
                  <a:srgbClr val="FF0000"/>
                </a:solidFill>
                <a:latin typeface="Courier New"/>
                <a:ea typeface="Monaco" charset="0"/>
                <a:cs typeface="Courier New"/>
                <a:sym typeface="Monaco" charset="0"/>
              </a:rPr>
              <a:t> </a:t>
            </a:r>
            <a:r>
              <a:rPr lang="zh-CN" altLang="en-US" sz="1600" dirty="0">
                <a:solidFill>
                  <a:srgbClr val="FF0000"/>
                </a:solidFill>
                <a:latin typeface="Courier New"/>
                <a:ea typeface="Monaco" charset="0"/>
                <a:cs typeface="Courier New"/>
                <a:sym typeface="Monaco" charset="0"/>
              </a:rPr>
              <a:t>*</a:t>
            </a:r>
            <a:r>
              <a:rPr lang="en-US" altLang="zh-CN" sz="1600" dirty="0">
                <a:solidFill>
                  <a:srgbClr val="FF0000"/>
                </a:solidFill>
                <a:latin typeface="Courier New"/>
                <a:ea typeface="Monaco" charset="0"/>
                <a:cs typeface="Courier New"/>
                <a:sym typeface="Monaco" charset="0"/>
              </a:rPr>
              <a:t>/</a:t>
            </a:r>
            <a:endParaRPr lang="en-US" sz="1600" dirty="0">
              <a:solidFill>
                <a:srgbClr val="FF0000"/>
              </a:solidFill>
              <a:latin typeface="Courier New"/>
              <a:ea typeface="Monaco" charset="0"/>
              <a:cs typeface="Courier New"/>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void main()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a:t>
            </a:r>
            <a:r>
              <a:rPr lang="en-US" sz="1600" dirty="0" err="1">
                <a:latin typeface="Courier New"/>
                <a:ea typeface="Monaco" charset="0"/>
                <a:cs typeface="Courier New"/>
                <a:sym typeface="Monaco" charset="0"/>
              </a:rPr>
              <a:t>int</a:t>
            </a:r>
            <a:r>
              <a:rPr lang="en-US" sz="1600" dirty="0">
                <a:latin typeface="Courier New"/>
                <a:ea typeface="Monaco" charset="0"/>
                <a:cs typeface="Courier New"/>
                <a:sym typeface="Monaco" charset="0"/>
              </a:rPr>
              <a:t> d = -1;</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if (d &lt;= TOTAL)</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a:t>
            </a:r>
            <a:r>
              <a:rPr lang="en-US" sz="1600" dirty="0" err="1">
                <a:latin typeface="Courier New"/>
                <a:ea typeface="Monaco" charset="0"/>
                <a:cs typeface="Courier New"/>
                <a:sym typeface="Monaco" charset="0"/>
              </a:rPr>
              <a:t>printf</a:t>
            </a:r>
            <a:r>
              <a:rPr lang="en-US" sz="1600" dirty="0">
                <a:latin typeface="Courier New"/>
                <a:ea typeface="Monaco" charset="0"/>
                <a:cs typeface="Courier New"/>
                <a:sym typeface="Monaco" charset="0"/>
              </a:rPr>
              <a:t>("small\n");</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else </a:t>
            </a:r>
            <a:r>
              <a:rPr lang="en-US" sz="1600" dirty="0" err="1">
                <a:latin typeface="Courier New"/>
                <a:ea typeface="Monaco" charset="0"/>
                <a:cs typeface="Courier New"/>
                <a:sym typeface="Monaco" charset="0"/>
              </a:rPr>
              <a:t>printf</a:t>
            </a:r>
            <a:r>
              <a:rPr lang="en-US" sz="1600" dirty="0">
                <a:latin typeface="Courier New"/>
                <a:ea typeface="Monaco" charset="0"/>
                <a:cs typeface="Courier New"/>
                <a:sym typeface="Monaco" charset="0"/>
              </a:rPr>
              <a:t>("large\n");</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p:txBody>
      </p:sp>
    </p:spTree>
    <p:extLst>
      <p:ext uri="{BB962C8B-B14F-4D97-AF65-F5344CB8AC3E}">
        <p14:creationId xmlns:p14="http://schemas.microsoft.com/office/powerpoint/2010/main" val="12751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2">
                                            <p:txEl>
                                              <p:pRg st="3" end="3"/>
                                            </p:txEl>
                                          </p:spTgt>
                                        </p:tgtEl>
                                        <p:attrNameLst>
                                          <p:attrName>style.visibility</p:attrName>
                                        </p:attrNameLst>
                                      </p:cBhvr>
                                      <p:to>
                                        <p:strVal val="visible"/>
                                      </p:to>
                                    </p:set>
                                    <p:animEffect transition="in" filter="fade">
                                      <p:cBhvr>
                                        <p:cTn id="7" dur="500"/>
                                        <p:tgtEl>
                                          <p:spTgt spid="12292">
                                            <p:txEl>
                                              <p:pRg st="3" end="3"/>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292">
                                            <p:txEl>
                                              <p:pRg st="4" end="4"/>
                                            </p:txEl>
                                          </p:spTgt>
                                        </p:tgtEl>
                                        <p:attrNameLst>
                                          <p:attrName>style.visibility</p:attrName>
                                        </p:attrNameLst>
                                      </p:cBhvr>
                                      <p:to>
                                        <p:strVal val="visible"/>
                                      </p:to>
                                    </p:set>
                                    <p:animEffect transition="in" filter="fade">
                                      <p:cBhvr>
                                        <p:cTn id="16" dur="500"/>
                                        <p:tgtEl>
                                          <p:spTgt spid="1229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292">
                                            <p:txEl>
                                              <p:pRg st="5" end="5"/>
                                            </p:txEl>
                                          </p:spTgt>
                                        </p:tgtEl>
                                        <p:attrNameLst>
                                          <p:attrName>style.visibility</p:attrName>
                                        </p:attrNameLst>
                                      </p:cBhvr>
                                      <p:to>
                                        <p:strVal val="visible"/>
                                      </p:to>
                                    </p:set>
                                    <p:animEffect transition="in" filter="fade">
                                      <p:cBhvr>
                                        <p:cTn id="21" dur="500"/>
                                        <p:tgtEl>
                                          <p:spTgt spid="1229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292">
                                            <p:txEl>
                                              <p:pRg st="6" end="6"/>
                                            </p:txEl>
                                          </p:spTgt>
                                        </p:tgtEl>
                                        <p:attrNameLst>
                                          <p:attrName>style.visibility</p:attrName>
                                        </p:attrNameLst>
                                      </p:cBhvr>
                                      <p:to>
                                        <p:strVal val="visible"/>
                                      </p:to>
                                    </p:set>
                                    <p:animEffect transition="in" filter="fade">
                                      <p:cBhvr>
                                        <p:cTn id="24" dur="500"/>
                                        <p:tgtEl>
                                          <p:spTgt spid="1229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292">
                                            <p:txEl>
                                              <p:pRg st="7" end="7"/>
                                            </p:txEl>
                                          </p:spTgt>
                                        </p:tgtEl>
                                        <p:attrNameLst>
                                          <p:attrName>style.visibility</p:attrName>
                                        </p:attrNameLst>
                                      </p:cBhvr>
                                      <p:to>
                                        <p:strVal val="visible"/>
                                      </p:to>
                                    </p:set>
                                    <p:animEffect transition="in" filter="fade">
                                      <p:cBhvr>
                                        <p:cTn id="29" dur="500"/>
                                        <p:tgtEl>
                                          <p:spTgt spid="122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uiExpand="1" build="p"/>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03F5CBB-F1C8-7B37-48F3-6752F7CCF904}"/>
              </a:ext>
            </a:extLst>
          </p:cNvPr>
          <p:cNvSpPr>
            <a:spLocks noGrp="1"/>
          </p:cNvSpPr>
          <p:nvPr>
            <p:ph type="sldNum" sz="quarter" idx="12"/>
          </p:nvPr>
        </p:nvSpPr>
        <p:spPr/>
        <p:txBody>
          <a:bodyPr/>
          <a:lstStyle/>
          <a:p>
            <a:pPr>
              <a:defRPr/>
            </a:pPr>
            <a:fld id="{DDAD91F6-5AB5-B94C-BB10-0596DE29299F}" type="slidenum">
              <a:rPr lang="zh-CN" altLang="en-US" smtClean="0"/>
              <a:pPr>
                <a:defRPr/>
              </a:pPr>
              <a:t>27</a:t>
            </a:fld>
            <a:endParaRPr lang="en-US" altLang="zh-CN"/>
          </a:p>
        </p:txBody>
      </p:sp>
      <p:sp>
        <p:nvSpPr>
          <p:cNvPr id="7" name="文本框 6">
            <a:extLst>
              <a:ext uri="{FF2B5EF4-FFF2-40B4-BE49-F238E27FC236}">
                <a16:creationId xmlns:a16="http://schemas.microsoft.com/office/drawing/2014/main" id="{992CBBAD-D60F-FD97-AC3B-FED571264700}"/>
              </a:ext>
            </a:extLst>
          </p:cNvPr>
          <p:cNvSpPr txBox="1"/>
          <p:nvPr>
            <p:custDataLst>
              <p:tags r:id="rId2"/>
            </p:custDataLst>
          </p:nvPr>
        </p:nvSpPr>
        <p:spPr>
          <a:xfrm>
            <a:off x="914400" y="55856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以下两个程序效率有什么差别</a:t>
            </a:r>
          </a:p>
        </p:txBody>
      </p:sp>
      <p:sp>
        <p:nvSpPr>
          <p:cNvPr id="8" name="文本框 7">
            <a:extLst>
              <a:ext uri="{FF2B5EF4-FFF2-40B4-BE49-F238E27FC236}">
                <a16:creationId xmlns:a16="http://schemas.microsoft.com/office/drawing/2014/main" id="{83A82278-5B5E-7713-1798-E253966398C5}"/>
              </a:ext>
            </a:extLst>
          </p:cNvPr>
          <p:cNvSpPr txBox="1"/>
          <p:nvPr>
            <p:custDataLst>
              <p:tags r:id="rId3"/>
            </p:custDataLst>
          </p:nvPr>
        </p:nvSpPr>
        <p:spPr>
          <a:xfrm>
            <a:off x="1979712" y="4268311"/>
            <a:ext cx="6400800" cy="642938"/>
          </a:xfrm>
          <a:prstGeom prst="rect">
            <a:avLst/>
          </a:prstGeom>
          <a:noFill/>
        </p:spPr>
        <p:txBody>
          <a:bodyPr vert="horz" rtlCol="0" anchor="ctr" anchorCtr="0">
            <a:no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fun1</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效率</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a:t>
            </a:r>
          </a:p>
        </p:txBody>
      </p:sp>
      <p:sp>
        <p:nvSpPr>
          <p:cNvPr id="9" name="文本框 8">
            <a:extLst>
              <a:ext uri="{FF2B5EF4-FFF2-40B4-BE49-F238E27FC236}">
                <a16:creationId xmlns:a16="http://schemas.microsoft.com/office/drawing/2014/main" id="{77F411F7-E108-C154-4629-21D1600EDEDA}"/>
              </a:ext>
            </a:extLst>
          </p:cNvPr>
          <p:cNvSpPr txBox="1"/>
          <p:nvPr>
            <p:custDataLst>
              <p:tags r:id="rId4"/>
            </p:custDataLst>
          </p:nvPr>
        </p:nvSpPr>
        <p:spPr>
          <a:xfrm>
            <a:off x="1979712" y="5125561"/>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fun2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效率高</a:t>
            </a:r>
          </a:p>
        </p:txBody>
      </p:sp>
      <p:sp>
        <p:nvSpPr>
          <p:cNvPr id="10" name="文本框 9">
            <a:extLst>
              <a:ext uri="{FF2B5EF4-FFF2-40B4-BE49-F238E27FC236}">
                <a16:creationId xmlns:a16="http://schemas.microsoft.com/office/drawing/2014/main" id="{8E95DFFB-BCCC-D2A2-C32C-1DE4DDC6A8A7}"/>
              </a:ext>
            </a:extLst>
          </p:cNvPr>
          <p:cNvSpPr txBox="1"/>
          <p:nvPr>
            <p:custDataLst>
              <p:tags r:id="rId5"/>
            </p:custDataLst>
          </p:nvPr>
        </p:nvSpPr>
        <p:spPr>
          <a:xfrm>
            <a:off x="1979712" y="5982811"/>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没差别</a:t>
            </a:r>
          </a:p>
        </p:txBody>
      </p:sp>
      <p:sp>
        <p:nvSpPr>
          <p:cNvPr id="12" name="椭圆 11">
            <a:extLst>
              <a:ext uri="{FF2B5EF4-FFF2-40B4-BE49-F238E27FC236}">
                <a16:creationId xmlns:a16="http://schemas.microsoft.com/office/drawing/2014/main" id="{44FDDBD8-F66E-F3B8-A87B-A431C5D88197}"/>
              </a:ext>
            </a:extLst>
          </p:cNvPr>
          <p:cNvSpPr>
            <a:spLocks noChangeAspect="1"/>
          </p:cNvSpPr>
          <p:nvPr>
            <p:custDataLst>
              <p:tags r:id="rId6"/>
            </p:custDataLst>
          </p:nvPr>
        </p:nvSpPr>
        <p:spPr bwMode="auto">
          <a:xfrm>
            <a:off x="1265337" y="4332604"/>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AAF3F0C2-1D6A-BC39-C132-D85790234EE5}"/>
              </a:ext>
            </a:extLst>
          </p:cNvPr>
          <p:cNvSpPr>
            <a:spLocks noChangeAspect="1"/>
          </p:cNvSpPr>
          <p:nvPr>
            <p:custDataLst>
              <p:tags r:id="rId7"/>
            </p:custDataLst>
          </p:nvPr>
        </p:nvSpPr>
        <p:spPr bwMode="auto">
          <a:xfrm>
            <a:off x="1265337" y="5189854"/>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E89A1A90-C864-C873-C136-E16320612473}"/>
              </a:ext>
            </a:extLst>
          </p:cNvPr>
          <p:cNvSpPr>
            <a:spLocks noChangeAspect="1"/>
          </p:cNvSpPr>
          <p:nvPr>
            <p:custDataLst>
              <p:tags r:id="rId8"/>
            </p:custDataLst>
          </p:nvPr>
        </p:nvSpPr>
        <p:spPr bwMode="auto">
          <a:xfrm>
            <a:off x="1265337" y="6047104"/>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圆角 15">
            <a:extLst>
              <a:ext uri="{FF2B5EF4-FFF2-40B4-BE49-F238E27FC236}">
                <a16:creationId xmlns:a16="http://schemas.microsoft.com/office/drawing/2014/main" id="{034B9C1A-129C-538A-492B-C916E48E8643}"/>
              </a:ext>
            </a:extLst>
          </p:cNvPr>
          <p:cNvSpPr/>
          <p:nvPr>
            <p:custDataLst>
              <p:tags r:id="rId9"/>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Rectangle 4">
            <a:extLst>
              <a:ext uri="{FF2B5EF4-FFF2-40B4-BE49-F238E27FC236}">
                <a16:creationId xmlns:a16="http://schemas.microsoft.com/office/drawing/2014/main" id="{AB3AD65B-4CC8-1413-A509-A5CB8730A7DD}"/>
              </a:ext>
            </a:extLst>
          </p:cNvPr>
          <p:cNvSpPr>
            <a:spLocks/>
          </p:cNvSpPr>
          <p:nvPr/>
        </p:nvSpPr>
        <p:spPr bwMode="auto">
          <a:xfrm>
            <a:off x="1052612" y="1804213"/>
            <a:ext cx="7327900" cy="13716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void </a:t>
            </a:r>
            <a:r>
              <a:rPr lang="en-US" altLang="zh-CN" sz="1600" dirty="0">
                <a:latin typeface="Courier New"/>
                <a:ea typeface="Monaco" charset="0"/>
                <a:cs typeface="Courier New"/>
                <a:sym typeface="Monaco" charset="0"/>
              </a:rPr>
              <a:t>fun1</a:t>
            </a:r>
            <a:r>
              <a:rPr lang="en-US" sz="1600" dirty="0">
                <a:latin typeface="Courier New"/>
                <a:ea typeface="Monaco" charset="0"/>
                <a:cs typeface="Courier New"/>
                <a:sym typeface="Monaco" charset="0"/>
              </a:rPr>
              <a:t>(</a:t>
            </a:r>
            <a:r>
              <a:rPr lang="en-US" altLang="zh-CN" sz="1600" dirty="0" err="1">
                <a:latin typeface="Courier New"/>
                <a:ea typeface="Monaco" charset="0"/>
                <a:cs typeface="Courier New"/>
                <a:sym typeface="Monaco" charset="0"/>
              </a:rPr>
              <a:t>int</a:t>
            </a:r>
            <a:r>
              <a:rPr lang="en-US" altLang="zh-CN" sz="1600" dirty="0">
                <a:latin typeface="Courier New"/>
                <a:ea typeface="Monaco" charset="0"/>
                <a:cs typeface="Courier New"/>
                <a:sym typeface="Monaco" charset="0"/>
              </a:rPr>
              <a:t> *x, </a:t>
            </a:r>
            <a:r>
              <a:rPr lang="en-US" altLang="zh-CN" sz="1600" dirty="0" err="1">
                <a:latin typeface="Courier New"/>
                <a:ea typeface="Monaco" charset="0"/>
                <a:cs typeface="Courier New"/>
                <a:sym typeface="Monaco" charset="0"/>
              </a:rPr>
              <a:t>int</a:t>
            </a:r>
            <a:r>
              <a:rPr lang="en-US" altLang="zh-CN" sz="1600" dirty="0">
                <a:latin typeface="Courier New"/>
                <a:ea typeface="Monaco" charset="0"/>
                <a:cs typeface="Courier New"/>
                <a:sym typeface="Monaco" charset="0"/>
              </a:rPr>
              <a:t> *y</a:t>
            </a:r>
            <a:r>
              <a:rPr lang="en-US" sz="1600" dirty="0">
                <a:latin typeface="Courier New"/>
                <a:ea typeface="Monaco" charset="0"/>
                <a:cs typeface="Courier New"/>
                <a:sym typeface="Monaco" charset="0"/>
              </a:rPr>
              <a:t>)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*x += *y;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*x += *y;</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p>
        </p:txBody>
      </p:sp>
      <p:sp>
        <p:nvSpPr>
          <p:cNvPr id="26" name="Rectangle 4">
            <a:extLst>
              <a:ext uri="{FF2B5EF4-FFF2-40B4-BE49-F238E27FC236}">
                <a16:creationId xmlns:a16="http://schemas.microsoft.com/office/drawing/2014/main" id="{EAC7E24C-6E5E-C06C-A7B3-226AB5577387}"/>
              </a:ext>
            </a:extLst>
          </p:cNvPr>
          <p:cNvSpPr>
            <a:spLocks/>
          </p:cNvSpPr>
          <p:nvPr/>
        </p:nvSpPr>
        <p:spPr bwMode="auto">
          <a:xfrm>
            <a:off x="1052612" y="3150096"/>
            <a:ext cx="7327900" cy="1143000"/>
          </a:xfrm>
          <a:prstGeom prst="rect">
            <a:avLst/>
          </a:prstGeom>
          <a:solidFill>
            <a:schemeClr val="accent5">
              <a:lumMod val="40000"/>
              <a:lumOff val="60000"/>
            </a:schemeClr>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a:ea typeface="Monaco" charset="0"/>
                <a:cs typeface="Courier New"/>
                <a:sym typeface="Monaco" charset="0"/>
              </a:rPr>
              <a:t>void fun2(</a:t>
            </a:r>
            <a:r>
              <a:rPr lang="en-US" altLang="zh-CN" sz="1600" dirty="0" err="1">
                <a:latin typeface="Courier New"/>
                <a:ea typeface="Monaco" charset="0"/>
                <a:cs typeface="Courier New"/>
                <a:sym typeface="Monaco" charset="0"/>
              </a:rPr>
              <a:t>int</a:t>
            </a:r>
            <a:r>
              <a:rPr lang="en-US" altLang="zh-CN" sz="1600" dirty="0">
                <a:latin typeface="Courier New"/>
                <a:ea typeface="Monaco" charset="0"/>
                <a:cs typeface="Courier New"/>
                <a:sym typeface="Monaco" charset="0"/>
              </a:rPr>
              <a:t> *x, </a:t>
            </a:r>
            <a:r>
              <a:rPr lang="en-US" altLang="zh-CN" sz="1600" dirty="0" err="1">
                <a:latin typeface="Courier New"/>
                <a:ea typeface="Monaco" charset="0"/>
                <a:cs typeface="Courier New"/>
                <a:sym typeface="Monaco" charset="0"/>
              </a:rPr>
              <a:t>int</a:t>
            </a:r>
            <a:r>
              <a:rPr lang="en-US" altLang="zh-CN" sz="1600" dirty="0">
                <a:latin typeface="Courier New"/>
                <a:ea typeface="Monaco" charset="0"/>
                <a:cs typeface="Courier New"/>
                <a:sym typeface="Monaco" charset="0"/>
              </a:rPr>
              <a:t> *y)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a:ea typeface="Monaco" charset="0"/>
                <a:cs typeface="Courier New"/>
                <a:sym typeface="Monaco" charset="0"/>
              </a:rPr>
              <a:t>{</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a:ea typeface="Monaco" charset="0"/>
                <a:cs typeface="Courier New"/>
                <a:sym typeface="Monaco" charset="0"/>
              </a:rPr>
              <a:t>    *x += 2* (*y);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a:ea typeface="Monaco" charset="0"/>
                <a:cs typeface="Courier New"/>
                <a:sym typeface="Monaco" charset="0"/>
              </a:rPr>
              <a:t>}</a:t>
            </a:r>
          </a:p>
        </p:txBody>
      </p:sp>
      <p:grpSp>
        <p:nvGrpSpPr>
          <p:cNvPr id="21" name="组合 20">
            <a:extLst>
              <a:ext uri="{FF2B5EF4-FFF2-40B4-BE49-F238E27FC236}">
                <a16:creationId xmlns:a16="http://schemas.microsoft.com/office/drawing/2014/main" id="{DF7BC8CD-E11C-ABE6-C364-C581641B05C3}"/>
              </a:ext>
            </a:extLst>
          </p:cNvPr>
          <p:cNvGrpSpPr/>
          <p:nvPr>
            <p:custDataLst>
              <p:tags r:id="rId10"/>
            </p:custDataLst>
          </p:nvPr>
        </p:nvGrpSpPr>
        <p:grpSpPr>
          <a:xfrm>
            <a:off x="0" y="0"/>
            <a:ext cx="9144000" cy="635000"/>
            <a:chOff x="0" y="0"/>
            <a:chExt cx="9144000" cy="635000"/>
          </a:xfrm>
        </p:grpSpPr>
        <p:sp>
          <p:nvSpPr>
            <p:cNvPr id="17" name="TitleBackground">
              <a:extLst>
                <a:ext uri="{FF2B5EF4-FFF2-40B4-BE49-F238E27FC236}">
                  <a16:creationId xmlns:a16="http://schemas.microsoft.com/office/drawing/2014/main" id="{F037D886-A411-7C3B-3ADF-65E7F853EAA3}"/>
                </a:ext>
              </a:extLst>
            </p:cNvPr>
            <p:cNvSpPr/>
            <p:nvPr>
              <p:custDataLst>
                <p:tags r:id="rId12"/>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8" name="ColorBlock">
              <a:extLst>
                <a:ext uri="{FF2B5EF4-FFF2-40B4-BE49-F238E27FC236}">
                  <a16:creationId xmlns:a16="http://schemas.microsoft.com/office/drawing/2014/main" id="{0D7D1338-FD6D-6E2F-A536-5B62702AD436}"/>
                </a:ext>
              </a:extLst>
            </p:cNvPr>
            <p:cNvSpPr/>
            <p:nvPr>
              <p:custDataLst>
                <p:tags r:id="rId1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9" name="TypeText">
              <a:extLst>
                <a:ext uri="{FF2B5EF4-FFF2-40B4-BE49-F238E27FC236}">
                  <a16:creationId xmlns:a16="http://schemas.microsoft.com/office/drawing/2014/main" id="{728B9B5E-DBCF-3FF1-8D1E-2004A08C8343}"/>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 name="TipText">
              <a:extLst>
                <a:ext uri="{FF2B5EF4-FFF2-40B4-BE49-F238E27FC236}">
                  <a16:creationId xmlns:a16="http://schemas.microsoft.com/office/drawing/2014/main" id="{712530EB-88A2-1D42-0E16-E32A1EDF6F93}"/>
                </a:ext>
              </a:extLst>
            </p:cNvPr>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4EA937E1-53C0-A237-79A6-C72CDE1A822F}"/>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0596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zh-CN" altLang="en-US" sz="3200" dirty="0"/>
              <a:t> 问题</a:t>
            </a:r>
            <a:r>
              <a:rPr lang="en-US" altLang="zh-CN" sz="3200" dirty="0"/>
              <a:t>2</a:t>
            </a:r>
            <a:r>
              <a:rPr lang="zh-CN" altLang="en-US" sz="3200" dirty="0"/>
              <a:t>：了解汇编 </a:t>
            </a:r>
            <a:r>
              <a:rPr lang="en-US" altLang="zh-CN" sz="3200" dirty="0"/>
              <a:t>(2/4)</a:t>
            </a:r>
            <a:br>
              <a:rPr lang="en-US" altLang="zh-CN" sz="3200" dirty="0"/>
            </a:br>
            <a:r>
              <a:rPr lang="en-US" sz="3200" b="1" dirty="0"/>
              <a:t>You’ve Got to Know Assembly</a:t>
            </a:r>
          </a:p>
        </p:txBody>
      </p:sp>
      <p:sp>
        <p:nvSpPr>
          <p:cNvPr id="12292" name="Rectangle 4"/>
          <p:cNvSpPr>
            <a:spLocks noGrp="1" noChangeArrowheads="1"/>
          </p:cNvSpPr>
          <p:nvPr>
            <p:ph type="body" idx="1"/>
          </p:nvPr>
        </p:nvSpPr>
        <p:spPr>
          <a:xfrm>
            <a:off x="323528" y="1412776"/>
            <a:ext cx="8747125" cy="4972050"/>
          </a:xfrm>
        </p:spPr>
        <p:txBody>
          <a:bodyPr/>
          <a:lstStyle/>
          <a:p>
            <a:pPr defTabSz="965058">
              <a:spcBef>
                <a:spcPct val="0"/>
              </a:spcBef>
              <a:defRPr/>
            </a:pPr>
            <a:r>
              <a:rPr lang="zh-CN" altLang="en-US" sz="2800" dirty="0">
                <a:sym typeface="Wingdings" pitchFamily="2" charset="2"/>
              </a:rPr>
              <a:t>程序性能调优</a:t>
            </a:r>
            <a:endParaRPr lang="en-US" altLang="zh-CN" sz="2800" dirty="0">
              <a:sym typeface="Wingdings" pitchFamily="2" charset="2"/>
            </a:endParaRPr>
          </a:p>
          <a:p>
            <a:pPr lvl="1" defTabSz="965058">
              <a:spcBef>
                <a:spcPct val="0"/>
              </a:spcBef>
              <a:defRPr/>
            </a:pPr>
            <a:r>
              <a:rPr lang="zh-CN" altLang="en-US" sz="2200" b="1" dirty="0">
                <a:effectLst>
                  <a:outerShdw blurRad="38100" dist="38100" dir="2700000" algn="tl">
                    <a:srgbClr val="000000">
                      <a:alpha val="43137"/>
                    </a:srgbClr>
                  </a:outerShdw>
                </a:effectLst>
                <a:sym typeface="Wingdings" pitchFamily="2" charset="2"/>
              </a:rPr>
              <a:t>例</a:t>
            </a:r>
            <a:r>
              <a:rPr lang="en-US" altLang="zh-CN" sz="2200" b="1" dirty="0">
                <a:effectLst>
                  <a:outerShdw blurRad="38100" dist="38100" dir="2700000" algn="tl">
                    <a:srgbClr val="000000">
                      <a:alpha val="43137"/>
                    </a:srgbClr>
                  </a:outerShdw>
                </a:effectLst>
                <a:sym typeface="Wingdings" pitchFamily="2" charset="2"/>
              </a:rPr>
              <a:t>2.2</a:t>
            </a:r>
            <a:r>
              <a:rPr lang="zh-CN" altLang="en-US" sz="2200" dirty="0">
                <a:sym typeface="Wingdings" pitchFamily="2" charset="2"/>
              </a:rPr>
              <a:t>：尝试不同代码写法，分析比较不同的底层汇编代码效率</a:t>
            </a:r>
            <a:endParaRPr lang="en-US" altLang="zh-CN" sz="2200" dirty="0">
              <a:sym typeface="Wingdings" pitchFamily="2" charset="2"/>
            </a:endParaRPr>
          </a:p>
          <a:p>
            <a:pPr lvl="1" defTabSz="965058">
              <a:spcBef>
                <a:spcPct val="0"/>
              </a:spcBef>
              <a:defRPr/>
            </a:pPr>
            <a:r>
              <a:rPr lang="zh-CN" altLang="en-US" sz="2200" dirty="0">
                <a:sym typeface="Wingdings" pitchFamily="2" charset="2"/>
              </a:rPr>
              <a:t>两个程序似乎有相同的行为。但是</a:t>
            </a:r>
            <a:r>
              <a:rPr lang="en-US" altLang="zh-CN" sz="2200" dirty="0">
                <a:sym typeface="Wingdings" pitchFamily="2" charset="2"/>
              </a:rPr>
              <a:t>fun2</a:t>
            </a:r>
            <a:r>
              <a:rPr lang="zh-CN" altLang="en-US" sz="2200" dirty="0">
                <a:sym typeface="Wingdings" pitchFamily="2" charset="2"/>
              </a:rPr>
              <a:t>的效率会更高</a:t>
            </a:r>
            <a:endParaRPr lang="en-US" altLang="zh-CN" sz="2200" dirty="0">
              <a:sym typeface="Wingdings" pitchFamily="2" charset="2"/>
            </a:endParaRPr>
          </a:p>
          <a:p>
            <a:pPr lvl="1" defTabSz="965058">
              <a:spcBef>
                <a:spcPct val="0"/>
              </a:spcBef>
              <a:defRPr/>
            </a:pPr>
            <a:r>
              <a:rPr lang="zh-CN" altLang="en-US" sz="2200" dirty="0">
                <a:sym typeface="Wingdings" pitchFamily="2" charset="2"/>
              </a:rPr>
              <a:t>通过底层代码可以看出，</a:t>
            </a:r>
            <a:r>
              <a:rPr lang="en-US" altLang="zh-CN" sz="2200" dirty="0">
                <a:sym typeface="Wingdings" pitchFamily="2" charset="2"/>
              </a:rPr>
              <a:t>fun1</a:t>
            </a:r>
            <a:r>
              <a:rPr lang="zh-CN" altLang="en-US" sz="2200" dirty="0">
                <a:sym typeface="Wingdings" pitchFamily="2" charset="2"/>
              </a:rPr>
              <a:t>需要</a:t>
            </a:r>
            <a:r>
              <a:rPr lang="en-US" altLang="zh-CN" sz="2200" dirty="0">
                <a:sym typeface="Wingdings" pitchFamily="2" charset="2"/>
              </a:rPr>
              <a:t>6</a:t>
            </a:r>
            <a:r>
              <a:rPr lang="zh-CN" altLang="en-US" sz="2200" dirty="0">
                <a:sym typeface="Wingdings" pitchFamily="2" charset="2"/>
              </a:rPr>
              <a:t>次存储器引用，而</a:t>
            </a:r>
            <a:r>
              <a:rPr lang="en-US" altLang="zh-CN" sz="2200" dirty="0">
                <a:sym typeface="Wingdings" pitchFamily="2" charset="2"/>
              </a:rPr>
              <a:t>fun2</a:t>
            </a:r>
            <a:r>
              <a:rPr lang="zh-CN" altLang="en-US" sz="2200" dirty="0">
                <a:sym typeface="Wingdings" pitchFamily="2" charset="2"/>
              </a:rPr>
              <a:t>只需</a:t>
            </a:r>
            <a:r>
              <a:rPr lang="en-US" altLang="zh-CN" sz="2200" dirty="0">
                <a:sym typeface="Wingdings" pitchFamily="2" charset="2"/>
              </a:rPr>
              <a:t>3</a:t>
            </a:r>
            <a:r>
              <a:rPr lang="zh-CN" altLang="en-US" sz="2200" dirty="0">
                <a:sym typeface="Wingdings" pitchFamily="2" charset="2"/>
              </a:rPr>
              <a:t>次</a:t>
            </a:r>
          </a:p>
          <a:p>
            <a:pPr lvl="1" defTabSz="965058">
              <a:spcBef>
                <a:spcPct val="0"/>
              </a:spcBef>
              <a:defRPr/>
            </a:pPr>
            <a:r>
              <a:rPr lang="zh-CN" altLang="en-US" sz="2200" dirty="0">
                <a:sym typeface="Wingdings" pitchFamily="2" charset="2"/>
              </a:rPr>
              <a:t>编译器</a:t>
            </a:r>
            <a:r>
              <a:rPr lang="en-US" altLang="zh-CN" sz="2200" dirty="0">
                <a:sym typeface="Wingdings" pitchFamily="2" charset="2"/>
              </a:rPr>
              <a:t>/</a:t>
            </a:r>
            <a:r>
              <a:rPr lang="zh-CN" altLang="en-US" sz="2200" dirty="0">
                <a:sym typeface="Wingdings" pitchFamily="2" charset="2"/>
              </a:rPr>
              <a:t>人工智能的局限性</a:t>
            </a:r>
          </a:p>
          <a:p>
            <a:pPr lvl="1" defTabSz="965058">
              <a:spcBef>
                <a:spcPct val="0"/>
              </a:spcBef>
              <a:defRPr/>
            </a:pPr>
            <a:r>
              <a:rPr lang="zh-CN" altLang="en-US" sz="2200" dirty="0">
                <a:sym typeface="Wingdings" pitchFamily="2" charset="2"/>
              </a:rPr>
              <a:t>理解系统低效的原因</a:t>
            </a:r>
          </a:p>
          <a:p>
            <a:pPr lvl="1" defTabSz="965058">
              <a:spcBef>
                <a:spcPct val="0"/>
              </a:spcBef>
              <a:defRPr/>
            </a:pPr>
            <a:endParaRPr lang="en-US" altLang="zh-CN" sz="2200" dirty="0">
              <a:sym typeface="Wingdings" pitchFamily="2" charset="2"/>
            </a:endParaRPr>
          </a:p>
          <a:p>
            <a:pPr lvl="1" defTabSz="965058">
              <a:spcBef>
                <a:spcPct val="0"/>
              </a:spcBef>
              <a:defRPr/>
            </a:pPr>
            <a:endParaRPr lang="en-US" altLang="zh-CN" sz="2200" dirty="0">
              <a:sym typeface="Wingdings" pitchFamily="2" charset="2"/>
            </a:endParaRPr>
          </a:p>
          <a:p>
            <a:pPr defTabSz="965058">
              <a:spcBef>
                <a:spcPct val="0"/>
              </a:spcBef>
              <a:defRPr/>
            </a:pPr>
            <a:endParaRPr lang="en-US" altLang="zh-CN" sz="3200" dirty="0">
              <a:sym typeface="Wingdings" pitchFamily="2" charset="2"/>
            </a:endParaRPr>
          </a:p>
        </p:txBody>
      </p:sp>
      <p:sp>
        <p:nvSpPr>
          <p:cNvPr id="4" name="Rectangle 4"/>
          <p:cNvSpPr>
            <a:spLocks/>
          </p:cNvSpPr>
          <p:nvPr/>
        </p:nvSpPr>
        <p:spPr bwMode="auto">
          <a:xfrm>
            <a:off x="901700" y="3962400"/>
            <a:ext cx="7327900" cy="13716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void </a:t>
            </a:r>
            <a:r>
              <a:rPr lang="en-US" altLang="zh-CN" sz="1600" dirty="0">
                <a:latin typeface="Courier New"/>
                <a:ea typeface="Monaco" charset="0"/>
                <a:cs typeface="Courier New"/>
                <a:sym typeface="Monaco" charset="0"/>
              </a:rPr>
              <a:t>fun1</a:t>
            </a:r>
            <a:r>
              <a:rPr lang="en-US" sz="1600" dirty="0">
                <a:latin typeface="Courier New"/>
                <a:ea typeface="Monaco" charset="0"/>
                <a:cs typeface="Courier New"/>
                <a:sym typeface="Monaco" charset="0"/>
              </a:rPr>
              <a:t>(</a:t>
            </a:r>
            <a:r>
              <a:rPr lang="en-US" altLang="zh-CN" sz="1600" dirty="0" err="1">
                <a:latin typeface="Courier New"/>
                <a:ea typeface="Monaco" charset="0"/>
                <a:cs typeface="Courier New"/>
                <a:sym typeface="Monaco" charset="0"/>
              </a:rPr>
              <a:t>int</a:t>
            </a:r>
            <a:r>
              <a:rPr lang="en-US" altLang="zh-CN" sz="1600" dirty="0">
                <a:latin typeface="Courier New"/>
                <a:ea typeface="Monaco" charset="0"/>
                <a:cs typeface="Courier New"/>
                <a:sym typeface="Monaco" charset="0"/>
              </a:rPr>
              <a:t> *x, </a:t>
            </a:r>
            <a:r>
              <a:rPr lang="en-US" altLang="zh-CN" sz="1600" dirty="0" err="1">
                <a:latin typeface="Courier New"/>
                <a:ea typeface="Monaco" charset="0"/>
                <a:cs typeface="Courier New"/>
                <a:sym typeface="Monaco" charset="0"/>
              </a:rPr>
              <a:t>int</a:t>
            </a:r>
            <a:r>
              <a:rPr lang="en-US" altLang="zh-CN" sz="1600" dirty="0">
                <a:latin typeface="Courier New"/>
                <a:ea typeface="Monaco" charset="0"/>
                <a:cs typeface="Courier New"/>
                <a:sym typeface="Monaco" charset="0"/>
              </a:rPr>
              <a:t> *y</a:t>
            </a:r>
            <a:r>
              <a:rPr lang="en-US" sz="1600" dirty="0">
                <a:latin typeface="Courier New"/>
                <a:ea typeface="Monaco" charset="0"/>
                <a:cs typeface="Courier New"/>
                <a:sym typeface="Monaco" charset="0"/>
              </a:rPr>
              <a:t>)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*x += *y;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*x += *y;</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p>
        </p:txBody>
      </p:sp>
      <p:sp>
        <p:nvSpPr>
          <p:cNvPr id="6" name="Rectangle 4"/>
          <p:cNvSpPr>
            <a:spLocks/>
          </p:cNvSpPr>
          <p:nvPr/>
        </p:nvSpPr>
        <p:spPr bwMode="auto">
          <a:xfrm>
            <a:off x="901700" y="5486400"/>
            <a:ext cx="7327900" cy="1143000"/>
          </a:xfrm>
          <a:prstGeom prst="rect">
            <a:avLst/>
          </a:prstGeom>
          <a:solidFill>
            <a:schemeClr val="accent5">
              <a:lumMod val="40000"/>
              <a:lumOff val="60000"/>
            </a:schemeClr>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a:ea typeface="Monaco" charset="0"/>
                <a:cs typeface="Courier New"/>
                <a:sym typeface="Monaco" charset="0"/>
              </a:rPr>
              <a:t>void fun2(</a:t>
            </a:r>
            <a:r>
              <a:rPr lang="en-US" altLang="zh-CN" sz="1600" dirty="0" err="1">
                <a:latin typeface="Courier New"/>
                <a:ea typeface="Monaco" charset="0"/>
                <a:cs typeface="Courier New"/>
                <a:sym typeface="Monaco" charset="0"/>
              </a:rPr>
              <a:t>int</a:t>
            </a:r>
            <a:r>
              <a:rPr lang="en-US" altLang="zh-CN" sz="1600" dirty="0">
                <a:latin typeface="Courier New"/>
                <a:ea typeface="Monaco" charset="0"/>
                <a:cs typeface="Courier New"/>
                <a:sym typeface="Monaco" charset="0"/>
              </a:rPr>
              <a:t> *x, </a:t>
            </a:r>
            <a:r>
              <a:rPr lang="en-US" altLang="zh-CN" sz="1600" dirty="0" err="1">
                <a:latin typeface="Courier New"/>
                <a:ea typeface="Monaco" charset="0"/>
                <a:cs typeface="Courier New"/>
                <a:sym typeface="Monaco" charset="0"/>
              </a:rPr>
              <a:t>int</a:t>
            </a:r>
            <a:r>
              <a:rPr lang="en-US" altLang="zh-CN" sz="1600" dirty="0">
                <a:latin typeface="Courier New"/>
                <a:ea typeface="Monaco" charset="0"/>
                <a:cs typeface="Courier New"/>
                <a:sym typeface="Monaco" charset="0"/>
              </a:rPr>
              <a:t> *y)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a:ea typeface="Monaco" charset="0"/>
                <a:cs typeface="Courier New"/>
                <a:sym typeface="Monaco" charset="0"/>
              </a:rPr>
              <a:t>{</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a:ea typeface="Monaco" charset="0"/>
                <a:cs typeface="Courier New"/>
                <a:sym typeface="Monaco" charset="0"/>
              </a:rPr>
              <a:t>    *x += 2* (*y);   </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a:ea typeface="Monaco" charset="0"/>
                <a:cs typeface="Courier New"/>
                <a:sym typeface="Monaco" charset="0"/>
              </a:rPr>
              <a:t>}</a:t>
            </a:r>
          </a:p>
        </p:txBody>
      </p:sp>
    </p:spTree>
    <p:extLst>
      <p:ext uri="{BB962C8B-B14F-4D97-AF65-F5344CB8AC3E}">
        <p14:creationId xmlns:p14="http://schemas.microsoft.com/office/powerpoint/2010/main" val="78221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2">
                                            <p:txEl>
                                              <p:pRg st="2" end="2"/>
                                            </p:txEl>
                                          </p:spTgt>
                                        </p:tgtEl>
                                        <p:attrNameLst>
                                          <p:attrName>style.visibility</p:attrName>
                                        </p:attrNameLst>
                                      </p:cBhvr>
                                      <p:to>
                                        <p:strVal val="visible"/>
                                      </p:to>
                                    </p:set>
                                    <p:animEffect transition="in" filter="fade">
                                      <p:cBhvr>
                                        <p:cTn id="17" dur="500"/>
                                        <p:tgtEl>
                                          <p:spTgt spid="12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92">
                                            <p:txEl>
                                              <p:pRg st="3" end="3"/>
                                            </p:txEl>
                                          </p:spTgt>
                                        </p:tgtEl>
                                        <p:attrNameLst>
                                          <p:attrName>style.visibility</p:attrName>
                                        </p:attrNameLst>
                                      </p:cBhvr>
                                      <p:to>
                                        <p:strVal val="visible"/>
                                      </p:to>
                                    </p:set>
                                    <p:animEffect transition="in" filter="fade">
                                      <p:cBhvr>
                                        <p:cTn id="22" dur="500"/>
                                        <p:tgtEl>
                                          <p:spTgt spid="12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92">
                                            <p:txEl>
                                              <p:pRg st="4" end="4"/>
                                            </p:txEl>
                                          </p:spTgt>
                                        </p:tgtEl>
                                        <p:attrNameLst>
                                          <p:attrName>style.visibility</p:attrName>
                                        </p:attrNameLst>
                                      </p:cBhvr>
                                      <p:to>
                                        <p:strVal val="visible"/>
                                      </p:to>
                                    </p:set>
                                    <p:animEffect transition="in" filter="fade">
                                      <p:cBhvr>
                                        <p:cTn id="27" dur="500"/>
                                        <p:tgtEl>
                                          <p:spTgt spid="1229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292">
                                            <p:txEl>
                                              <p:pRg st="5" end="5"/>
                                            </p:txEl>
                                          </p:spTgt>
                                        </p:tgtEl>
                                        <p:attrNameLst>
                                          <p:attrName>style.visibility</p:attrName>
                                        </p:attrNameLst>
                                      </p:cBhvr>
                                      <p:to>
                                        <p:strVal val="visible"/>
                                      </p:to>
                                    </p:set>
                                    <p:animEffect transition="in" filter="fade">
                                      <p:cBhvr>
                                        <p:cTn id="32" dur="500"/>
                                        <p:tgtEl>
                                          <p:spTgt spid="122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zh-CN" altLang="en-US" sz="3200" dirty="0"/>
              <a:t> 问题</a:t>
            </a:r>
            <a:r>
              <a:rPr lang="en-US" altLang="zh-CN" sz="3200" dirty="0"/>
              <a:t>2</a:t>
            </a:r>
            <a:r>
              <a:rPr lang="zh-CN" altLang="en-US" sz="3200" dirty="0"/>
              <a:t>：了解汇编 </a:t>
            </a:r>
            <a:r>
              <a:rPr lang="en-US" altLang="zh-CN" sz="3200" dirty="0"/>
              <a:t>(3/4)</a:t>
            </a:r>
            <a:br>
              <a:rPr lang="en-US" altLang="zh-CN" sz="3200" dirty="0"/>
            </a:br>
            <a:r>
              <a:rPr lang="en-US" sz="3200" b="1" dirty="0"/>
              <a:t>You’ve Got to Know Assembly</a:t>
            </a:r>
          </a:p>
        </p:txBody>
      </p:sp>
      <p:sp>
        <p:nvSpPr>
          <p:cNvPr id="12292" name="Rectangle 4"/>
          <p:cNvSpPr>
            <a:spLocks noGrp="1" noChangeArrowheads="1"/>
          </p:cNvSpPr>
          <p:nvPr>
            <p:ph type="body" idx="1"/>
          </p:nvPr>
        </p:nvSpPr>
        <p:spPr>
          <a:xfrm>
            <a:off x="198437" y="1406773"/>
            <a:ext cx="8747125" cy="4972050"/>
          </a:xfrm>
        </p:spPr>
        <p:txBody>
          <a:bodyPr/>
          <a:lstStyle/>
          <a:p>
            <a:pPr defTabSz="965058">
              <a:spcBef>
                <a:spcPct val="0"/>
              </a:spcBef>
              <a:defRPr/>
            </a:pPr>
            <a:r>
              <a:rPr lang="zh-CN" altLang="en-US" sz="2800" dirty="0">
                <a:sym typeface="Wingdings" pitchFamily="2" charset="2"/>
              </a:rPr>
              <a:t>系统软件或嵌入式软件开发</a:t>
            </a:r>
            <a:endParaRPr lang="en-US" altLang="zh-CN" sz="2800" dirty="0">
              <a:sym typeface="Wingdings" pitchFamily="2" charset="2"/>
            </a:endParaRPr>
          </a:p>
          <a:p>
            <a:pPr lvl="1" defTabSz="965058">
              <a:spcBef>
                <a:spcPct val="0"/>
              </a:spcBef>
              <a:defRPr/>
            </a:pPr>
            <a:r>
              <a:rPr lang="zh-CN" altLang="en-US" dirty="0">
                <a:sym typeface="Wingdings" pitchFamily="2" charset="2"/>
              </a:rPr>
              <a:t>例如系统软件工程师往往会要求写小段汇编代码</a:t>
            </a:r>
            <a:endParaRPr lang="en-US" altLang="zh-CN" dirty="0">
              <a:sym typeface="Wingdings" pitchFamily="2" charset="2"/>
            </a:endParaRPr>
          </a:p>
          <a:p>
            <a:pPr lvl="1" defTabSz="965058">
              <a:spcBef>
                <a:spcPct val="0"/>
              </a:spcBef>
              <a:defRPr/>
            </a:pPr>
            <a:r>
              <a:rPr lang="zh-CN" altLang="en-US" b="1" dirty="0">
                <a:effectLst>
                  <a:outerShdw blurRad="38100" dist="38100" dir="2700000" algn="tl">
                    <a:srgbClr val="000000">
                      <a:alpha val="43137"/>
                    </a:srgbClr>
                  </a:outerShdw>
                </a:effectLst>
                <a:sym typeface="Wingdings" pitchFamily="2" charset="2"/>
              </a:rPr>
              <a:t>例</a:t>
            </a:r>
            <a:r>
              <a:rPr lang="en-US" altLang="zh-CN" b="1" dirty="0">
                <a:effectLst>
                  <a:outerShdw blurRad="38100" dist="38100" dir="2700000" algn="tl">
                    <a:srgbClr val="000000">
                      <a:alpha val="43137"/>
                    </a:srgbClr>
                  </a:outerShdw>
                </a:effectLst>
                <a:sym typeface="Wingdings" pitchFamily="2" charset="2"/>
              </a:rPr>
              <a:t>2.3</a:t>
            </a:r>
            <a:r>
              <a:rPr lang="zh-CN" altLang="en-US" dirty="0">
                <a:sym typeface="Wingdings" pitchFamily="2" charset="2"/>
              </a:rPr>
              <a:t>：把小段汇编代码加入</a:t>
            </a:r>
            <a:r>
              <a:rPr lang="en-US" altLang="zh-CN" dirty="0">
                <a:sym typeface="Wingdings" pitchFamily="2" charset="2"/>
              </a:rPr>
              <a:t>C</a:t>
            </a:r>
            <a:r>
              <a:rPr lang="zh-CN" altLang="en-US" dirty="0">
                <a:sym typeface="Wingdings" pitchFamily="2" charset="2"/>
              </a:rPr>
              <a:t>代码，来访问硬件（处理器）上的周期计数器（</a:t>
            </a:r>
            <a:r>
              <a:rPr lang="en-US" altLang="zh-CN" dirty="0">
                <a:sym typeface="Wingdings" pitchFamily="2" charset="2"/>
              </a:rPr>
              <a:t>cycle  counter</a:t>
            </a:r>
            <a:r>
              <a:rPr lang="zh-CN" altLang="en-US" dirty="0">
                <a:sym typeface="Wingdings" pitchFamily="2" charset="2"/>
              </a:rPr>
              <a:t>）。</a:t>
            </a:r>
            <a:endParaRPr lang="en-US" altLang="zh-CN" dirty="0">
              <a:sym typeface="Wingdings" pitchFamily="2" charset="2"/>
            </a:endParaRPr>
          </a:p>
          <a:p>
            <a:pPr lvl="1" defTabSz="965058">
              <a:spcBef>
                <a:spcPct val="0"/>
              </a:spcBef>
              <a:defRPr/>
            </a:pPr>
            <a:r>
              <a:rPr lang="zh-CN" altLang="en-US" dirty="0"/>
              <a:t>系统软件不能只用高层抽象，要管理到具体的进程、线程、共享内存等系统底层的状态，甚至控制硬件</a:t>
            </a:r>
            <a:r>
              <a:rPr lang="en-US" altLang="zh-CN" dirty="0"/>
              <a:t>Cache</a:t>
            </a:r>
            <a:r>
              <a:rPr lang="zh-CN" altLang="en-US" dirty="0"/>
              <a:t>刷回内存（</a:t>
            </a:r>
            <a:r>
              <a:rPr lang="en-US" altLang="zh-CN" dirty="0" err="1"/>
              <a:t>clflush</a:t>
            </a:r>
            <a:r>
              <a:rPr lang="en-US" altLang="zh-CN" dirty="0"/>
              <a:t>, </a:t>
            </a:r>
            <a:r>
              <a:rPr lang="en-US" altLang="zh-CN" dirty="0" err="1"/>
              <a:t>mfence</a:t>
            </a:r>
            <a:r>
              <a:rPr lang="zh-CN" altLang="en-US" dirty="0"/>
              <a:t>）</a:t>
            </a:r>
            <a:endParaRPr lang="en-US" altLang="zh-CN" dirty="0"/>
          </a:p>
          <a:p>
            <a:pPr lvl="1" defTabSz="965058">
              <a:spcBef>
                <a:spcPct val="0"/>
              </a:spcBef>
              <a:defRPr/>
            </a:pPr>
            <a:endParaRPr lang="en-US" altLang="zh-CN" dirty="0">
              <a:sym typeface="Wingdings" pitchFamily="2" charset="2"/>
            </a:endParaRPr>
          </a:p>
        </p:txBody>
      </p:sp>
      <p:sp>
        <p:nvSpPr>
          <p:cNvPr id="4" name="Rectangle 5"/>
          <p:cNvSpPr>
            <a:spLocks/>
          </p:cNvSpPr>
          <p:nvPr/>
        </p:nvSpPr>
        <p:spPr bwMode="auto">
          <a:xfrm>
            <a:off x="660400" y="4044975"/>
            <a:ext cx="7670800" cy="2812504"/>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static unsigned </a:t>
            </a:r>
            <a:r>
              <a:rPr lang="en-US" sz="1600" b="1" dirty="0" err="1">
                <a:solidFill>
                  <a:schemeClr val="tx1"/>
                </a:solidFill>
                <a:latin typeface="Courier New"/>
                <a:ea typeface="Monaco" charset="0"/>
                <a:cs typeface="Courier New"/>
                <a:sym typeface="Monaco" charset="0"/>
              </a:rPr>
              <a:t>cyc_hi</a:t>
            </a:r>
            <a:r>
              <a:rPr lang="en-US" sz="1600" b="1" dirty="0">
                <a:solidFill>
                  <a:schemeClr val="tx1"/>
                </a:solidFill>
                <a:latin typeface="Courier New"/>
                <a:ea typeface="Monaco" charset="0"/>
                <a:cs typeface="Courier New"/>
                <a:sym typeface="Monaco" charset="0"/>
              </a:rPr>
              <a:t> = 0;</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static unsigned </a:t>
            </a:r>
            <a:r>
              <a:rPr lang="en-US" sz="1600" b="1" dirty="0" err="1">
                <a:solidFill>
                  <a:schemeClr val="tx1"/>
                </a:solidFill>
                <a:latin typeface="Courier New"/>
                <a:ea typeface="Monaco" charset="0"/>
                <a:cs typeface="Courier New"/>
                <a:sym typeface="Monaco" charset="0"/>
              </a:rPr>
              <a:t>cyc_lo</a:t>
            </a:r>
            <a:r>
              <a:rPr lang="en-US" sz="1600" b="1" dirty="0">
                <a:solidFill>
                  <a:schemeClr val="tx1"/>
                </a:solidFill>
                <a:latin typeface="Courier New"/>
                <a:ea typeface="Monaco" charset="0"/>
                <a:cs typeface="Courier New"/>
                <a:sym typeface="Monaco" charset="0"/>
              </a:rPr>
              <a:t> = 0;</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Set *hi and *lo to the high and low order bits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of the cycle counter.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rgbClr val="FF0000"/>
                </a:solidFill>
                <a:latin typeface="Courier New"/>
                <a:ea typeface="Monaco" charset="0"/>
                <a:cs typeface="Courier New"/>
                <a:sym typeface="Monaco" charset="0"/>
              </a:rPr>
              <a:t>access_counter</a:t>
            </a:r>
            <a:r>
              <a:rPr lang="en-US" sz="1600" b="1" dirty="0">
                <a:solidFill>
                  <a:schemeClr val="tx1"/>
                </a:solidFill>
                <a:latin typeface="Courier New"/>
                <a:ea typeface="Monaco" charset="0"/>
                <a:cs typeface="Courier New"/>
                <a:sym typeface="Monaco" charset="0"/>
              </a:rPr>
              <a:t>(unsigned *hi, unsigned *lo){</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rgbClr val="FF0000"/>
                </a:solidFill>
                <a:latin typeface="Courier New"/>
                <a:ea typeface="Monaco" charset="0"/>
                <a:cs typeface="Courier New"/>
                <a:sym typeface="Monaco" charset="0"/>
              </a:rPr>
              <a:t>asm</a:t>
            </a:r>
            <a:r>
              <a:rPr lang="en-US" sz="1600" b="1" dirty="0" err="1">
                <a:solidFill>
                  <a:schemeClr val="tx1"/>
                </a:solidFill>
                <a:latin typeface="Courier New"/>
                <a:ea typeface="Monaco" charset="0"/>
                <a:cs typeface="Courier New"/>
                <a:sym typeface="Monaco" charset="0"/>
              </a:rPr>
              <a:t>("rdtsc</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movl</a:t>
            </a:r>
            <a:r>
              <a:rPr lang="en-US" sz="1600" b="1" dirty="0">
                <a:solidFill>
                  <a:schemeClr val="tx1"/>
                </a:solidFill>
                <a:latin typeface="Courier New"/>
                <a:ea typeface="Monaco" charset="0"/>
                <a:cs typeface="Courier New"/>
                <a:sym typeface="Monaco" charset="0"/>
              </a:rPr>
              <a:t> %%edx,%0; </a:t>
            </a:r>
            <a:r>
              <a:rPr lang="en-US" sz="1600" b="1" dirty="0" err="1">
                <a:solidFill>
                  <a:schemeClr val="tx1"/>
                </a:solidFill>
                <a:latin typeface="Courier New"/>
                <a:ea typeface="Monaco" charset="0"/>
                <a:cs typeface="Courier New"/>
                <a:sym typeface="Monaco" charset="0"/>
              </a:rPr>
              <a:t>movl</a:t>
            </a:r>
            <a:r>
              <a:rPr lang="en-US" sz="1600" b="1" dirty="0">
                <a:solidFill>
                  <a:schemeClr val="tx1"/>
                </a:solidFill>
                <a:latin typeface="Courier New"/>
                <a:ea typeface="Monaco" charset="0"/>
                <a:cs typeface="Courier New"/>
                <a:sym typeface="Monaco" charset="0"/>
              </a:rPr>
              <a:t> %%eax,%1"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r</a:t>
            </a:r>
            <a:r>
              <a:rPr lang="en-US" sz="1600" b="1" dirty="0">
                <a:solidFill>
                  <a:schemeClr val="tx1"/>
                </a:solidFill>
                <a:latin typeface="Courier New"/>
                <a:ea typeface="Monaco" charset="0"/>
                <a:cs typeface="Courier New"/>
                <a:sym typeface="Monaco" charset="0"/>
              </a:rPr>
              <a:t>" (*hi), "=</a:t>
            </a:r>
            <a:r>
              <a:rPr lang="en-US" sz="1600" b="1" dirty="0" err="1">
                <a:solidFill>
                  <a:schemeClr val="tx1"/>
                </a:solidFill>
                <a:latin typeface="Courier New"/>
                <a:ea typeface="Monaco" charset="0"/>
                <a:cs typeface="Courier New"/>
                <a:sym typeface="Monaco" charset="0"/>
              </a:rPr>
              <a:t>r</a:t>
            </a:r>
            <a:r>
              <a:rPr lang="en-US" sz="1600" b="1" dirty="0">
                <a:solidFill>
                  <a:schemeClr val="tx1"/>
                </a:solidFill>
                <a:latin typeface="Courier New"/>
                <a:ea typeface="Monaco" charset="0"/>
                <a:cs typeface="Courier New"/>
                <a:sym typeface="Monaco" charset="0"/>
              </a:rPr>
              <a:t>" (*lo)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edx</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eax</a:t>
            </a:r>
            <a:r>
              <a:rPr lang="en-US" sz="1600" b="1" dirty="0">
                <a:solidFill>
                  <a:schemeClr val="tx1"/>
                </a:solidFill>
                <a:latin typeface="Courier New"/>
                <a:ea typeface="Monaco" charset="0"/>
                <a:cs typeface="Courier New"/>
                <a:sym typeface="Monaco" charset="0"/>
              </a:rPr>
              <a:t>");}</a:t>
            </a:r>
          </a:p>
        </p:txBody>
      </p:sp>
    </p:spTree>
    <p:extLst>
      <p:ext uri="{BB962C8B-B14F-4D97-AF65-F5344CB8AC3E}">
        <p14:creationId xmlns:p14="http://schemas.microsoft.com/office/powerpoint/2010/main" val="320361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2">
                                            <p:txEl>
                                              <p:pRg st="2" end="2"/>
                                            </p:txEl>
                                          </p:spTgt>
                                        </p:tgtEl>
                                        <p:attrNameLst>
                                          <p:attrName>style.visibility</p:attrName>
                                        </p:attrNameLst>
                                      </p:cBhvr>
                                      <p:to>
                                        <p:strVal val="visible"/>
                                      </p:to>
                                    </p:set>
                                    <p:animEffect transition="in" filter="fade">
                                      <p:cBhvr>
                                        <p:cTn id="7" dur="500"/>
                                        <p:tgtEl>
                                          <p:spTgt spid="1229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2">
                                            <p:txEl>
                                              <p:pRg st="3" end="3"/>
                                            </p:txEl>
                                          </p:spTgt>
                                        </p:tgtEl>
                                        <p:attrNameLst>
                                          <p:attrName>style.visibility</p:attrName>
                                        </p:attrNameLst>
                                      </p:cBhvr>
                                      <p:to>
                                        <p:strVal val="visible"/>
                                      </p:to>
                                    </p:set>
                                    <p:animEffect transition="in" filter="fade">
                                      <p:cBhvr>
                                        <p:cTn id="12" dur="500"/>
                                        <p:tgtEl>
                                          <p:spTgt spid="12292">
                                            <p:txEl>
                                              <p:pRg st="3" end="3"/>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课程教材</a:t>
            </a:r>
          </a:p>
        </p:txBody>
      </p:sp>
      <p:sp>
        <p:nvSpPr>
          <p:cNvPr id="3" name="内容占位符 2"/>
          <p:cNvSpPr>
            <a:spLocks noGrp="1"/>
          </p:cNvSpPr>
          <p:nvPr>
            <p:ph idx="1"/>
          </p:nvPr>
        </p:nvSpPr>
        <p:spPr>
          <a:xfrm>
            <a:off x="396875" y="1362075"/>
            <a:ext cx="8670925" cy="4972050"/>
          </a:xfrm>
        </p:spPr>
        <p:txBody>
          <a:bodyPr/>
          <a:lstStyle/>
          <a:p>
            <a:r>
              <a:rPr lang="en-US" altLang="zh-CN" sz="2400" dirty="0">
                <a:solidFill>
                  <a:srgbClr val="FF0000"/>
                </a:solidFill>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omputer </a:t>
            </a:r>
            <a:r>
              <a:rPr lang="en-US" altLang="zh-CN" sz="2400" dirty="0">
                <a:solidFill>
                  <a:srgbClr val="FF0000"/>
                </a:solidFill>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ystems: </a:t>
            </a:r>
            <a:r>
              <a:rPr lang="en-US" altLang="zh-CN" sz="2400" dirty="0">
                <a:solidFill>
                  <a:srgbClr val="FF0000"/>
                </a:solidFill>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rogrammer's </a:t>
            </a:r>
            <a:r>
              <a:rPr lang="en-US" altLang="zh-CN" sz="2400" dirty="0">
                <a:solidFill>
                  <a:srgbClr val="FF0000"/>
                </a:solidFill>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erspective（3</a:t>
            </a:r>
            <a:r>
              <a:rPr lang="en-US" altLang="zh-CN" sz="2400" baseline="30000" dirty="0">
                <a:latin typeface="Times New Roman" panose="02020603050405020304" pitchFamily="18" charset="0"/>
                <a:cs typeface="Times New Roman" panose="02020603050405020304" pitchFamily="18" charset="0"/>
              </a:rPr>
              <a:t>rd</a:t>
            </a:r>
            <a:r>
              <a:rPr lang="en-US" altLang="zh-CN" sz="2400" dirty="0">
                <a:latin typeface="Times New Roman" panose="02020603050405020304" pitchFamily="18" charset="0"/>
                <a:cs typeface="Times New Roman" panose="02020603050405020304" pitchFamily="18" charset="0"/>
              </a:rPr>
              <a:t> Edition）</a:t>
            </a:r>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深入理解计算机系统（英文版</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版）</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英文版作者</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（美）</a:t>
            </a:r>
            <a:r>
              <a:rPr lang="en-US" altLang="zh-CN" sz="2400" dirty="0">
                <a:latin typeface="Times New Roman" panose="02020603050405020304" pitchFamily="18" charset="0"/>
                <a:cs typeface="Times New Roman" panose="02020603050405020304" pitchFamily="18" charset="0"/>
              </a:rPr>
              <a:t>Randal </a:t>
            </a:r>
            <a:r>
              <a:rPr lang="en-US" altLang="zh-CN" sz="2400" dirty="0" err="1">
                <a:latin typeface="Times New Roman" panose="02020603050405020304" pitchFamily="18" charset="0"/>
                <a:cs typeface="Times New Roman" panose="02020603050405020304" pitchFamily="18" charset="0"/>
              </a:rPr>
              <a:t>E.Bryant</a:t>
            </a:r>
            <a:r>
              <a:rPr lang="en-US" altLang="zh-CN" sz="2400" dirty="0">
                <a:latin typeface="Times New Roman" panose="02020603050405020304" pitchFamily="18" charset="0"/>
                <a:cs typeface="Times New Roman" panose="02020603050405020304" pitchFamily="18" charset="0"/>
              </a:rPr>
              <a:t> / David </a:t>
            </a:r>
            <a:r>
              <a:rPr lang="en-US" altLang="zh-CN" sz="2400" dirty="0" err="1">
                <a:latin typeface="Times New Roman" panose="02020603050405020304" pitchFamily="18" charset="0"/>
                <a:cs typeface="Times New Roman" panose="02020603050405020304" pitchFamily="18" charset="0"/>
              </a:rPr>
              <a:t>O'Hallaron</a:t>
            </a:r>
            <a:endParaRPr lang="en-US" altLang="zh-CN" sz="2400" dirty="0">
              <a:latin typeface="Times New Roman" panose="02020603050405020304" pitchFamily="18" charset="0"/>
              <a:cs typeface="Times New Roman" panose="02020603050405020304" pitchFamily="18" charset="0"/>
            </a:endParaRPr>
          </a:p>
          <a:p>
            <a:endParaRPr lang="en-US" altLang="zh-CN" sz="2400" dirty="0"/>
          </a:p>
          <a:p>
            <a:endParaRPr lang="zh-CN" altLang="en-US" sz="2400" dirty="0"/>
          </a:p>
        </p:txBody>
      </p:sp>
      <p:pic>
        <p:nvPicPr>
          <p:cNvPr id="1030" name="Picture 6" descr="http://img1.douban.com/lpic/s4510534.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46556" y="4725749"/>
            <a:ext cx="1339119" cy="19036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ages.99read.com/newProduct/335/600.600/a0000022477.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12576" y="4725749"/>
            <a:ext cx="1866539" cy="1866540"/>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标注 10"/>
          <p:cNvSpPr/>
          <p:nvPr/>
        </p:nvSpPr>
        <p:spPr bwMode="auto">
          <a:xfrm>
            <a:off x="5888432" y="3876025"/>
            <a:ext cx="2254060" cy="591560"/>
          </a:xfrm>
          <a:prstGeom prst="wedgeRoundRectCallout">
            <a:avLst>
              <a:gd name="adj1" fmla="val -8939"/>
              <a:gd name="adj2" fmla="val 81115"/>
              <a:gd name="adj3" fmla="val 16667"/>
            </a:avLst>
          </a:prstGeom>
          <a:ln>
            <a:headEnd type="none" w="med" len="med"/>
            <a:tailEnd type="triangl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黑体" pitchFamily="49" charset="-122"/>
                <a:ea typeface="黑体" pitchFamily="49" charset="-122"/>
              </a:rPr>
              <a:t>这些是第</a:t>
            </a:r>
            <a:r>
              <a:rPr kumimoji="0" lang="en-US" altLang="zh-CN" sz="2400" b="0" i="0" u="none" strike="noStrike" cap="none" normalizeH="0" baseline="0" dirty="0">
                <a:ln>
                  <a:noFill/>
                </a:ln>
                <a:solidFill>
                  <a:schemeClr val="tx1"/>
                </a:solidFill>
                <a:effectLst/>
                <a:latin typeface="黑体" pitchFamily="49" charset="-122"/>
                <a:ea typeface="黑体" pitchFamily="49" charset="-122"/>
              </a:rPr>
              <a:t>2</a:t>
            </a:r>
            <a:r>
              <a:rPr kumimoji="0" lang="zh-CN" altLang="en-US" sz="2400" b="0" i="0" u="none" strike="noStrike" cap="none" normalizeH="0" baseline="0" dirty="0">
                <a:ln>
                  <a:noFill/>
                </a:ln>
                <a:solidFill>
                  <a:schemeClr val="tx1"/>
                </a:solidFill>
                <a:effectLst/>
                <a:latin typeface="黑体" pitchFamily="49" charset="-122"/>
                <a:ea typeface="黑体" pitchFamily="49" charset="-122"/>
              </a:rPr>
              <a:t>版</a:t>
            </a:r>
          </a:p>
        </p:txBody>
      </p:sp>
      <p:pic>
        <p:nvPicPr>
          <p:cNvPr id="5" name="图片 4"/>
          <p:cNvPicPr>
            <a:picLocks noChangeAspect="1"/>
          </p:cNvPicPr>
          <p:nvPr/>
        </p:nvPicPr>
        <p:blipFill rotWithShape="1">
          <a:blip r:embed="rId5"/>
          <a:srcRect l="35417" t="13704" r="28750" b="1852"/>
          <a:stretch/>
        </p:blipFill>
        <p:spPr>
          <a:xfrm>
            <a:off x="1014937" y="2743197"/>
            <a:ext cx="2931696" cy="3886201"/>
          </a:xfrm>
          <a:prstGeom prst="rect">
            <a:avLst/>
          </a:prstGeom>
          <a:ln>
            <a:noFill/>
          </a:ln>
          <a:effectLst>
            <a:outerShdw blurRad="292100" dist="139700" dir="2700000" algn="tl" rotWithShape="0">
              <a:srgbClr val="333333">
                <a:alpha val="65000"/>
              </a:srgbClr>
            </a:outerShdw>
          </a:effectLst>
        </p:spPr>
      </p:pic>
      <p:sp>
        <p:nvSpPr>
          <p:cNvPr id="10" name="圆角矩形标注 9"/>
          <p:cNvSpPr/>
          <p:nvPr/>
        </p:nvSpPr>
        <p:spPr bwMode="auto">
          <a:xfrm>
            <a:off x="4104326" y="3032435"/>
            <a:ext cx="2726051" cy="591560"/>
          </a:xfrm>
          <a:prstGeom prst="wedgeRoundRectCallout">
            <a:avLst>
              <a:gd name="adj1" fmla="val -56873"/>
              <a:gd name="adj2" fmla="val 52876"/>
              <a:gd name="adj3" fmla="val 16667"/>
            </a:avLst>
          </a:prstGeom>
          <a:ln>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1"/>
                </a:solidFill>
                <a:effectLst/>
                <a:latin typeface="黑体" pitchFamily="49" charset="-122"/>
                <a:ea typeface="黑体" pitchFamily="49" charset="-122"/>
              </a:rPr>
              <a:t>教材升级到第</a:t>
            </a:r>
            <a:r>
              <a:rPr kumimoji="0" lang="en-US" altLang="zh-CN" sz="2400" b="0" i="0" u="none" strike="noStrike" cap="none" normalizeH="0" baseline="0" dirty="0">
                <a:ln>
                  <a:noFill/>
                </a:ln>
                <a:solidFill>
                  <a:schemeClr val="bg1"/>
                </a:solidFill>
                <a:effectLst/>
                <a:latin typeface="黑体" pitchFamily="49" charset="-122"/>
                <a:ea typeface="黑体" pitchFamily="49" charset="-122"/>
              </a:rPr>
              <a:t>3</a:t>
            </a:r>
            <a:r>
              <a:rPr kumimoji="0" lang="zh-CN" altLang="en-US" sz="2400" b="0" i="0" u="none" strike="noStrike" cap="none" normalizeH="0" baseline="0" dirty="0">
                <a:ln>
                  <a:noFill/>
                </a:ln>
                <a:solidFill>
                  <a:schemeClr val="bg1"/>
                </a:solidFill>
                <a:effectLst/>
                <a:latin typeface="黑体" pitchFamily="49" charset="-122"/>
                <a:ea typeface="黑体" pitchFamily="49" charset="-122"/>
              </a:rPr>
              <a:t>版</a:t>
            </a:r>
          </a:p>
        </p:txBody>
      </p:sp>
    </p:spTree>
    <p:extLst>
      <p:ext uri="{BB962C8B-B14F-4D97-AF65-F5344CB8AC3E}">
        <p14:creationId xmlns:p14="http://schemas.microsoft.com/office/powerpoint/2010/main" val="73391082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zh-CN" altLang="en-US" sz="3200" dirty="0"/>
              <a:t> 问题</a:t>
            </a:r>
            <a:r>
              <a:rPr lang="en-US" altLang="zh-CN" sz="3200" dirty="0"/>
              <a:t>2</a:t>
            </a:r>
            <a:r>
              <a:rPr lang="zh-CN" altLang="en-US" sz="3200" dirty="0"/>
              <a:t>：了解汇编 </a:t>
            </a:r>
            <a:r>
              <a:rPr lang="en-US" altLang="zh-CN" sz="3200" dirty="0"/>
              <a:t>(4/4)</a:t>
            </a:r>
            <a:br>
              <a:rPr lang="en-US" altLang="zh-CN" sz="3200" dirty="0"/>
            </a:br>
            <a:r>
              <a:rPr lang="en-US" sz="3200" b="1" dirty="0"/>
              <a:t>You’ve Got to Know Assembly</a:t>
            </a:r>
          </a:p>
        </p:txBody>
      </p:sp>
      <p:sp>
        <p:nvSpPr>
          <p:cNvPr id="12292" name="Rectangle 4"/>
          <p:cNvSpPr>
            <a:spLocks noGrp="1" noChangeArrowheads="1"/>
          </p:cNvSpPr>
          <p:nvPr>
            <p:ph type="body" idx="1"/>
          </p:nvPr>
        </p:nvSpPr>
        <p:spPr>
          <a:xfrm>
            <a:off x="396875" y="1581150"/>
            <a:ext cx="8423597" cy="4972050"/>
          </a:xfrm>
        </p:spPr>
        <p:txBody>
          <a:bodyPr/>
          <a:lstStyle/>
          <a:p>
            <a:r>
              <a:rPr lang="zh-CN" altLang="en-US" sz="2800" dirty="0">
                <a:sym typeface="Wingdings" pitchFamily="2" charset="2"/>
              </a:rPr>
              <a:t>防范恶意软件或分析第三方软件的安全性</a:t>
            </a:r>
            <a:endParaRPr lang="en-US" altLang="zh-CN" sz="2800" dirty="0">
              <a:sym typeface="Wingdings" pitchFamily="2" charset="2"/>
            </a:endParaRPr>
          </a:p>
          <a:p>
            <a:pPr lvl="1"/>
            <a:r>
              <a:rPr lang="zh-CN" altLang="en-US" sz="2400" dirty="0">
                <a:sym typeface="Wingdings" pitchFamily="2" charset="2"/>
              </a:rPr>
              <a:t>分析没有源代码的软件时，需要进行</a:t>
            </a:r>
            <a:r>
              <a:rPr lang="zh-CN" altLang="en-US" sz="2400" b="1" dirty="0">
                <a:solidFill>
                  <a:srgbClr val="FF0000"/>
                </a:solidFill>
                <a:sym typeface="Wingdings" pitchFamily="2" charset="2"/>
              </a:rPr>
              <a:t>反汇编</a:t>
            </a:r>
            <a:endParaRPr lang="en-US" altLang="zh-CN" sz="2400" b="1" dirty="0">
              <a:solidFill>
                <a:srgbClr val="FF0000"/>
              </a:solidFill>
              <a:sym typeface="Wingdings" pitchFamily="2" charset="2"/>
            </a:endParaRPr>
          </a:p>
          <a:p>
            <a:pPr lvl="1"/>
            <a:r>
              <a:rPr lang="zh-CN" altLang="en-US" sz="2400" dirty="0">
                <a:sym typeface="Wingdings" pitchFamily="2" charset="2"/>
              </a:rPr>
              <a:t>常见的安全漏洞包括：缓冲区溢出、内存泄露、非授权内存写入等</a:t>
            </a:r>
            <a:endParaRPr lang="en-US" altLang="zh-CN" sz="2400" dirty="0">
              <a:sym typeface="Wingdings" pitchFamily="2" charset="2"/>
            </a:endParaRPr>
          </a:p>
          <a:p>
            <a:pPr lvl="1"/>
            <a:r>
              <a:rPr lang="zh-CN" altLang="en-US" sz="2400" dirty="0">
                <a:sym typeface="Wingdings" pitchFamily="2" charset="2"/>
              </a:rPr>
              <a:t>对反汇编得到的代码进行</a:t>
            </a:r>
            <a:r>
              <a:rPr lang="zh-CN" altLang="en-US" sz="2400" b="1" dirty="0">
                <a:solidFill>
                  <a:srgbClr val="FF0000"/>
                </a:solidFill>
                <a:sym typeface="Wingdings" pitchFamily="2" charset="2"/>
              </a:rPr>
              <a:t>静态分析</a:t>
            </a:r>
            <a:r>
              <a:rPr lang="zh-CN" altLang="en-US" sz="2400" dirty="0">
                <a:sym typeface="Wingdings" pitchFamily="2" charset="2"/>
              </a:rPr>
              <a:t>，是一种找到已知安全漏洞代码的有效手段</a:t>
            </a:r>
            <a:endParaRPr lang="en-US" altLang="zh-CN" sz="2400" dirty="0">
              <a:sym typeface="Wingdings" pitchFamily="2" charset="2"/>
            </a:endParaRPr>
          </a:p>
          <a:p>
            <a:pPr lvl="1"/>
            <a:r>
              <a:rPr lang="zh-CN" altLang="en-US" sz="2400" b="1" dirty="0">
                <a:effectLst>
                  <a:outerShdw blurRad="38100" dist="38100" dir="2700000" algn="tl">
                    <a:srgbClr val="000000">
                      <a:alpha val="43137"/>
                    </a:srgbClr>
                  </a:outerShdw>
                </a:effectLst>
                <a:sym typeface="Wingdings" pitchFamily="2" charset="2"/>
              </a:rPr>
              <a:t>例</a:t>
            </a:r>
            <a:r>
              <a:rPr lang="en-US" altLang="zh-CN" sz="2400" b="1" dirty="0">
                <a:effectLst>
                  <a:outerShdw blurRad="38100" dist="38100" dir="2700000" algn="tl">
                    <a:srgbClr val="000000">
                      <a:alpha val="43137"/>
                    </a:srgbClr>
                  </a:outerShdw>
                </a:effectLst>
                <a:sym typeface="Wingdings" pitchFamily="2" charset="2"/>
              </a:rPr>
              <a:t>2.4</a:t>
            </a:r>
            <a:r>
              <a:rPr lang="zh-CN" altLang="en-US" sz="2400" dirty="0">
                <a:sym typeface="Wingdings" pitchFamily="2" charset="2"/>
              </a:rPr>
              <a:t>：定位 </a:t>
            </a:r>
            <a:r>
              <a:rPr lang="en-US" altLang="zh-CN" sz="2400" b="1" dirty="0">
                <a:solidFill>
                  <a:srgbClr val="FF0000"/>
                </a:solidFill>
                <a:sym typeface="Wingdings" pitchFamily="2" charset="2"/>
              </a:rPr>
              <a:t>gets</a:t>
            </a:r>
            <a:r>
              <a:rPr lang="en-US" altLang="zh-CN" sz="2400" dirty="0">
                <a:sym typeface="Wingdings" pitchFamily="2" charset="2"/>
              </a:rPr>
              <a:t>() </a:t>
            </a:r>
            <a:r>
              <a:rPr lang="zh-CN" altLang="en-US" sz="2400" dirty="0">
                <a:sym typeface="Wingdings" pitchFamily="2" charset="2"/>
              </a:rPr>
              <a:t>这样不安全函数对应的汇编代码</a:t>
            </a:r>
            <a:endParaRPr lang="en-US" altLang="zh-CN" sz="2400" dirty="0">
              <a:sym typeface="Wingdings" pitchFamily="2" charset="2"/>
            </a:endParaRPr>
          </a:p>
        </p:txBody>
      </p:sp>
      <p:sp>
        <p:nvSpPr>
          <p:cNvPr id="4" name="Rectangle 4"/>
          <p:cNvSpPr>
            <a:spLocks/>
          </p:cNvSpPr>
          <p:nvPr/>
        </p:nvSpPr>
        <p:spPr bwMode="auto">
          <a:xfrm>
            <a:off x="152400" y="4648200"/>
            <a:ext cx="4343400" cy="19050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void </a:t>
            </a:r>
            <a:r>
              <a:rPr lang="en-US" altLang="zh-CN" sz="1600" dirty="0">
                <a:latin typeface="Courier New"/>
                <a:ea typeface="Monaco" charset="0"/>
                <a:cs typeface="Courier New"/>
                <a:sym typeface="Monaco" charset="0"/>
              </a:rPr>
              <a:t>main{}</a:t>
            </a:r>
            <a:endParaRPr lang="en-US" sz="1600" dirty="0">
              <a:latin typeface="Courier New"/>
              <a:ea typeface="Monaco" charset="0"/>
              <a:cs typeface="Courier New"/>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char </a:t>
            </a:r>
            <a:r>
              <a:rPr lang="en-US" sz="1600" dirty="0" err="1">
                <a:latin typeface="Courier New"/>
                <a:ea typeface="Monaco" charset="0"/>
                <a:cs typeface="Courier New"/>
                <a:sym typeface="Monaco" charset="0"/>
              </a:rPr>
              <a:t>buf</a:t>
            </a:r>
            <a:r>
              <a:rPr lang="en-US" altLang="zh-CN" sz="1600" dirty="0">
                <a:latin typeface="Courier New"/>
                <a:ea typeface="Monaco" charset="0"/>
                <a:cs typeface="Courier New"/>
                <a:sym typeface="Monaco" charset="0"/>
              </a:rPr>
              <a:t>[1024];</a:t>
            </a:r>
            <a:endParaRPr lang="en-US" sz="1600" dirty="0">
              <a:latin typeface="Courier New"/>
              <a:ea typeface="Monaco" charset="0"/>
              <a:cs typeface="Courier New"/>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2200" dirty="0">
                <a:solidFill>
                  <a:schemeClr val="accent2"/>
                </a:solidFill>
                <a:effectLst>
                  <a:outerShdw blurRad="38100" dist="38100" dir="2700000" algn="tl">
                    <a:srgbClr val="000000">
                      <a:alpha val="43137"/>
                    </a:srgbClr>
                  </a:outerShdw>
                </a:effectLst>
                <a:latin typeface="Courier New"/>
                <a:ea typeface="Monaco" charset="0"/>
                <a:cs typeface="Courier New"/>
                <a:sym typeface="Monaco" charset="0"/>
              </a:rPr>
              <a:t>    </a:t>
            </a:r>
            <a:r>
              <a:rPr lang="en-US" sz="2200" dirty="0">
                <a:solidFill>
                  <a:srgbClr val="FF0000"/>
                </a:solidFill>
                <a:latin typeface="Courier New"/>
                <a:ea typeface="Monaco" charset="0"/>
                <a:cs typeface="Courier New"/>
                <a:sym typeface="Monaco" charset="0"/>
              </a:rPr>
              <a:t>gets</a:t>
            </a:r>
            <a:r>
              <a:rPr lang="en-US" altLang="zh-CN" sz="1600" dirty="0">
                <a:latin typeface="Courier New"/>
                <a:ea typeface="Monaco" charset="0"/>
                <a:cs typeface="Courier New"/>
                <a:sym typeface="Monaco" charset="0"/>
              </a:rPr>
              <a:t>(</a:t>
            </a:r>
            <a:r>
              <a:rPr lang="en-US" altLang="zh-CN" sz="1600" dirty="0" err="1">
                <a:latin typeface="Courier New"/>
                <a:ea typeface="Monaco" charset="0"/>
                <a:cs typeface="Courier New"/>
                <a:sym typeface="Monaco" charset="0"/>
              </a:rPr>
              <a:t>buf</a:t>
            </a:r>
            <a:r>
              <a:rPr lang="en-US" altLang="zh-CN" sz="1600" dirty="0">
                <a:latin typeface="Courier New"/>
                <a:ea typeface="Monaco" charset="0"/>
                <a:cs typeface="Courier New"/>
                <a:sym typeface="Monaco" charset="0"/>
              </a:rPr>
              <a:t>);</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solidFill>
                  <a:srgbClr val="FF0000"/>
                </a:solidFill>
                <a:latin typeface="Courier New"/>
                <a:ea typeface="Monaco" charset="0"/>
                <a:cs typeface="Courier New"/>
                <a:sym typeface="Monaco" charset="0"/>
              </a:rPr>
              <a:t>    /</a:t>
            </a:r>
            <a:r>
              <a:rPr lang="zh-CN" altLang="en-US" sz="1600" dirty="0">
                <a:solidFill>
                  <a:srgbClr val="FF0000"/>
                </a:solidFill>
                <a:latin typeface="Courier New"/>
                <a:ea typeface="Monaco" charset="0"/>
                <a:cs typeface="Courier New"/>
                <a:sym typeface="Monaco" charset="0"/>
              </a:rPr>
              <a:t>*用户输入不做限制，缓冲区溢出*</a:t>
            </a:r>
            <a:r>
              <a:rPr lang="en-US" altLang="zh-CN" sz="1600" dirty="0">
                <a:solidFill>
                  <a:srgbClr val="FF0000"/>
                </a:solidFill>
                <a:latin typeface="Courier New"/>
                <a:ea typeface="Monaco" charset="0"/>
                <a:cs typeface="Courier New"/>
                <a:sym typeface="Monaco" charset="0"/>
              </a:rPr>
              <a:t>/</a:t>
            </a:r>
            <a:endParaRPr lang="en-US" sz="1600" dirty="0">
              <a:solidFill>
                <a:srgbClr val="FF0000"/>
              </a:solidFill>
              <a:latin typeface="Courier New"/>
              <a:ea typeface="Monaco" charset="0"/>
              <a:cs typeface="Courier New"/>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p>
        </p:txBody>
      </p:sp>
      <p:sp>
        <p:nvSpPr>
          <p:cNvPr id="6" name="Rectangle 4"/>
          <p:cNvSpPr>
            <a:spLocks/>
          </p:cNvSpPr>
          <p:nvPr/>
        </p:nvSpPr>
        <p:spPr bwMode="auto">
          <a:xfrm>
            <a:off x="4572000" y="4648200"/>
            <a:ext cx="4331790" cy="1905000"/>
          </a:xfrm>
          <a:prstGeom prst="rect">
            <a:avLst/>
          </a:prstGeom>
          <a:solidFill>
            <a:schemeClr val="accent5">
              <a:lumMod val="40000"/>
              <a:lumOff val="60000"/>
            </a:schemeClr>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latin typeface="Courier New"/>
                <a:ea typeface="Monaco" charset="0"/>
                <a:cs typeface="Courier New"/>
                <a:sym typeface="Monaco" charset="0"/>
              </a:rPr>
              <a:t>#define BUFSIZE 1024</a:t>
            </a:r>
            <a:endParaRPr lang="en-US" sz="1600" dirty="0">
              <a:latin typeface="Courier New"/>
              <a:ea typeface="Monaco" charset="0"/>
              <a:cs typeface="Courier New"/>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void </a:t>
            </a:r>
            <a:r>
              <a:rPr lang="en-US" altLang="zh-CN" sz="1600" dirty="0">
                <a:latin typeface="Courier New"/>
                <a:ea typeface="Monaco" charset="0"/>
                <a:cs typeface="Courier New"/>
                <a:sym typeface="Monaco" charset="0"/>
              </a:rPr>
              <a:t>main{}</a:t>
            </a:r>
            <a:endParaRPr lang="en-US" sz="1600" dirty="0">
              <a:latin typeface="Courier New"/>
              <a:ea typeface="Monaco" charset="0"/>
              <a:cs typeface="Courier New"/>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    char </a:t>
            </a:r>
            <a:r>
              <a:rPr lang="en-US" sz="1600" dirty="0" err="1">
                <a:latin typeface="Courier New"/>
                <a:ea typeface="Monaco" charset="0"/>
                <a:cs typeface="Courier New"/>
                <a:sym typeface="Monaco" charset="0"/>
              </a:rPr>
              <a:t>buf</a:t>
            </a:r>
            <a:r>
              <a:rPr lang="en-US" altLang="zh-CN" sz="1600" dirty="0">
                <a:latin typeface="Courier New"/>
                <a:ea typeface="Monaco" charset="0"/>
                <a:cs typeface="Courier New"/>
                <a:sym typeface="Monaco" charset="0"/>
              </a:rPr>
              <a:t>[BUFSIZE];</a:t>
            </a:r>
            <a:endParaRPr lang="en-US" sz="1600" dirty="0">
              <a:latin typeface="Courier New"/>
              <a:ea typeface="Monaco" charset="0"/>
              <a:cs typeface="Courier New"/>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2200" dirty="0">
                <a:solidFill>
                  <a:schemeClr val="accent2"/>
                </a:solidFill>
                <a:effectLst>
                  <a:outerShdw blurRad="38100" dist="38100" dir="2700000" algn="tl">
                    <a:srgbClr val="000000">
                      <a:alpha val="43137"/>
                    </a:srgbClr>
                  </a:outerShdw>
                </a:effectLst>
                <a:latin typeface="Courier New"/>
                <a:ea typeface="Monaco" charset="0"/>
                <a:cs typeface="Courier New"/>
                <a:sym typeface="Monaco" charset="0"/>
              </a:rPr>
              <a:t>    </a:t>
            </a:r>
            <a:r>
              <a:rPr lang="en-US" sz="2200" dirty="0" err="1">
                <a:solidFill>
                  <a:srgbClr val="FF0000"/>
                </a:solidFill>
                <a:latin typeface="Courier New"/>
                <a:ea typeface="Monaco" charset="0"/>
                <a:cs typeface="Courier New"/>
                <a:sym typeface="Monaco" charset="0"/>
              </a:rPr>
              <a:t>fgets</a:t>
            </a:r>
            <a:r>
              <a:rPr lang="en-US" altLang="zh-CN" sz="1600" dirty="0">
                <a:latin typeface="Courier New"/>
                <a:ea typeface="Monaco" charset="0"/>
                <a:cs typeface="Courier New"/>
                <a:sym typeface="Monaco" charset="0"/>
              </a:rPr>
              <a:t>(</a:t>
            </a:r>
            <a:r>
              <a:rPr lang="en-US" altLang="zh-CN" sz="1600" dirty="0" err="1">
                <a:latin typeface="Courier New"/>
                <a:ea typeface="Monaco" charset="0"/>
                <a:cs typeface="Courier New"/>
                <a:sym typeface="Monaco" charset="0"/>
              </a:rPr>
              <a:t>buf</a:t>
            </a:r>
            <a:r>
              <a:rPr lang="en-US" altLang="zh-CN" sz="1600" dirty="0">
                <a:latin typeface="Courier New"/>
                <a:ea typeface="Monaco" charset="0"/>
                <a:cs typeface="Courier New"/>
                <a:sym typeface="Monaco" charset="0"/>
              </a:rPr>
              <a:t>, BUFSIZE, </a:t>
            </a:r>
            <a:r>
              <a:rPr lang="en-US" altLang="zh-CN" sz="1600" dirty="0" err="1">
                <a:latin typeface="Courier New"/>
                <a:ea typeface="Monaco" charset="0"/>
                <a:cs typeface="Courier New"/>
                <a:sym typeface="Monaco" charset="0"/>
              </a:rPr>
              <a:t>stdin</a:t>
            </a:r>
            <a:r>
              <a:rPr lang="en-US" altLang="zh-CN" sz="1600" dirty="0">
                <a:latin typeface="Courier New"/>
                <a:ea typeface="Monaco" charset="0"/>
                <a:cs typeface="Courier New"/>
                <a:sym typeface="Monaco" charset="0"/>
              </a:rPr>
              <a:t>);</a:t>
            </a: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altLang="zh-CN" sz="1600" dirty="0">
                <a:solidFill>
                  <a:srgbClr val="FF0000"/>
                </a:solidFill>
                <a:latin typeface="Courier New"/>
                <a:ea typeface="Monaco" charset="0"/>
                <a:cs typeface="Courier New"/>
                <a:sym typeface="Monaco" charset="0"/>
              </a:rPr>
              <a:t>    /</a:t>
            </a:r>
            <a:r>
              <a:rPr lang="zh-CN" altLang="en-US" sz="1600" dirty="0">
                <a:solidFill>
                  <a:srgbClr val="FF0000"/>
                </a:solidFill>
                <a:latin typeface="Courier New"/>
                <a:ea typeface="Monaco" charset="0"/>
                <a:cs typeface="Courier New"/>
                <a:sym typeface="Monaco" charset="0"/>
              </a:rPr>
              <a:t>*限制输入大小的参数*</a:t>
            </a:r>
            <a:r>
              <a:rPr lang="en-US" altLang="zh-CN" sz="1600" dirty="0">
                <a:solidFill>
                  <a:srgbClr val="FF0000"/>
                </a:solidFill>
                <a:latin typeface="Courier New"/>
                <a:ea typeface="Monaco" charset="0"/>
                <a:cs typeface="Courier New"/>
                <a:sym typeface="Monaco" charset="0"/>
              </a:rPr>
              <a:t>/</a:t>
            </a:r>
            <a:endParaRPr lang="en-US" sz="1600" dirty="0">
              <a:latin typeface="Courier New"/>
              <a:ea typeface="Monaco" charset="0"/>
              <a:cs typeface="Courier New"/>
              <a:sym typeface="Monaco" charset="0"/>
            </a:endParaRPr>
          </a:p>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latin typeface="Courier New"/>
                <a:ea typeface="Monaco" charset="0"/>
                <a:cs typeface="Courier New"/>
                <a:sym typeface="Monaco" charset="0"/>
              </a:rPr>
              <a:t>}</a:t>
            </a:r>
          </a:p>
        </p:txBody>
      </p:sp>
    </p:spTree>
    <p:extLst>
      <p:ext uri="{BB962C8B-B14F-4D97-AF65-F5344CB8AC3E}">
        <p14:creationId xmlns:p14="http://schemas.microsoft.com/office/powerpoint/2010/main" val="369857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2">
                                            <p:txEl>
                                              <p:pRg st="1" end="1"/>
                                            </p:txEl>
                                          </p:spTgt>
                                        </p:tgtEl>
                                        <p:attrNameLst>
                                          <p:attrName>style.visibility</p:attrName>
                                        </p:attrNameLst>
                                      </p:cBhvr>
                                      <p:to>
                                        <p:strVal val="visible"/>
                                      </p:to>
                                    </p:set>
                                    <p:animEffect transition="in" filter="fade">
                                      <p:cBhvr>
                                        <p:cTn id="7" dur="500"/>
                                        <p:tgtEl>
                                          <p:spTgt spid="1229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92">
                                            <p:txEl>
                                              <p:pRg st="2" end="2"/>
                                            </p:txEl>
                                          </p:spTgt>
                                        </p:tgtEl>
                                        <p:attrNameLst>
                                          <p:attrName>style.visibility</p:attrName>
                                        </p:attrNameLst>
                                      </p:cBhvr>
                                      <p:to>
                                        <p:strVal val="visible"/>
                                      </p:to>
                                    </p:set>
                                    <p:animEffect transition="in" filter="fade">
                                      <p:cBhvr>
                                        <p:cTn id="12" dur="500"/>
                                        <p:tgtEl>
                                          <p:spTgt spid="1229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92">
                                            <p:txEl>
                                              <p:pRg st="3" end="3"/>
                                            </p:txEl>
                                          </p:spTgt>
                                        </p:tgtEl>
                                        <p:attrNameLst>
                                          <p:attrName>style.visibility</p:attrName>
                                        </p:attrNameLst>
                                      </p:cBhvr>
                                      <p:to>
                                        <p:strVal val="visible"/>
                                      </p:to>
                                    </p:set>
                                    <p:animEffect transition="in" filter="fade">
                                      <p:cBhvr>
                                        <p:cTn id="17" dur="500"/>
                                        <p:tgtEl>
                                          <p:spTgt spid="1229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292">
                                            <p:txEl>
                                              <p:pRg st="4" end="4"/>
                                            </p:txEl>
                                          </p:spTgt>
                                        </p:tgtEl>
                                        <p:attrNameLst>
                                          <p:attrName>style.visibility</p:attrName>
                                        </p:attrNameLst>
                                      </p:cBhvr>
                                      <p:to>
                                        <p:strVal val="visible"/>
                                      </p:to>
                                    </p:set>
                                    <p:animEffect transition="in" filter="fade">
                                      <p:cBhvr>
                                        <p:cTn id="22" dur="500"/>
                                        <p:tgtEl>
                                          <p:spTgt spid="1229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uiExpand="1" build="p"/>
      <p:bldP spid="4"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xfrm>
            <a:off x="357018" y="332656"/>
            <a:ext cx="7592093" cy="762000"/>
          </a:xfrm>
          <a:ln/>
        </p:spPr>
        <p:txBody>
          <a:bodyPr/>
          <a:lstStyle/>
          <a:p>
            <a:r>
              <a:rPr lang="zh-CN" altLang="en-US" sz="3200" b="1" dirty="0"/>
              <a:t> 问题</a:t>
            </a:r>
            <a:r>
              <a:rPr lang="en-US" altLang="zh-CN" sz="3200" b="1" dirty="0"/>
              <a:t>3</a:t>
            </a:r>
            <a:r>
              <a:rPr lang="zh-CN" altLang="en-US" sz="3200" dirty="0"/>
              <a:t>：内存对程序性能的影响至关重要</a:t>
            </a:r>
            <a:br>
              <a:rPr lang="en-US" altLang="zh-CN" sz="3200" dirty="0"/>
            </a:br>
            <a:r>
              <a:rPr lang="en-US" sz="3200" b="1" dirty="0"/>
              <a:t>Memory Matters</a:t>
            </a:r>
          </a:p>
        </p:txBody>
      </p:sp>
      <p:sp>
        <p:nvSpPr>
          <p:cNvPr id="17412" name="Rectangle 4"/>
          <p:cNvSpPr>
            <a:spLocks noGrp="1" noChangeArrowheads="1"/>
          </p:cNvSpPr>
          <p:nvPr>
            <p:ph type="body" idx="1"/>
          </p:nvPr>
        </p:nvSpPr>
        <p:spPr>
          <a:xfrm>
            <a:off x="396875" y="1657350"/>
            <a:ext cx="7896225" cy="4972050"/>
          </a:xfrm>
          <a:ln/>
        </p:spPr>
        <p:txBody>
          <a:bodyPr/>
          <a:lstStyle/>
          <a:p>
            <a:r>
              <a:rPr lang="zh-CN" altLang="en-US" sz="2600" b="1" dirty="0"/>
              <a:t>内存是有限的</a:t>
            </a:r>
            <a:endParaRPr lang="en-US" sz="2600" b="1" dirty="0"/>
          </a:p>
          <a:p>
            <a:pPr marL="552450" lvl="1"/>
            <a:r>
              <a:rPr lang="zh-CN" altLang="en-US" sz="2200" dirty="0"/>
              <a:t>必须合理地分配和管理内存</a:t>
            </a:r>
            <a:endParaRPr lang="en-US" sz="2200" dirty="0"/>
          </a:p>
          <a:p>
            <a:pPr marL="552450" lvl="1"/>
            <a:r>
              <a:rPr lang="zh-CN" altLang="en-US" sz="2200" dirty="0"/>
              <a:t>很多程序受限于内存</a:t>
            </a:r>
            <a:endParaRPr lang="en-US" altLang="zh-CN" sz="2200" dirty="0"/>
          </a:p>
          <a:p>
            <a:pPr marL="552450" lvl="1">
              <a:buNone/>
            </a:pPr>
            <a:endParaRPr lang="en-US" sz="2200" dirty="0"/>
          </a:p>
          <a:p>
            <a:r>
              <a:rPr lang="zh-CN" altLang="en-US" sz="2600" b="1" dirty="0"/>
              <a:t>内存引用错误尤为严重</a:t>
            </a:r>
            <a:endParaRPr lang="en-US" sz="2600" b="1" dirty="0"/>
          </a:p>
          <a:p>
            <a:pPr marL="552450" lvl="1"/>
            <a:r>
              <a:rPr lang="zh-CN" altLang="en-US" sz="2200" dirty="0"/>
              <a:t>错误的危害因时间、空间而异</a:t>
            </a:r>
            <a:endParaRPr lang="en-US" altLang="zh-CN" sz="2200" dirty="0"/>
          </a:p>
          <a:p>
            <a:pPr marL="552450" lvl="1">
              <a:buNone/>
            </a:pPr>
            <a:endParaRPr lang="en-US" sz="2200" dirty="0"/>
          </a:p>
          <a:p>
            <a:r>
              <a:rPr lang="zh-CN" altLang="en-US" sz="2600" b="1" dirty="0"/>
              <a:t>内存性能并不是始终如一的</a:t>
            </a:r>
            <a:endParaRPr lang="en-US" sz="2600" b="1" dirty="0"/>
          </a:p>
          <a:p>
            <a:pPr marL="552450" lvl="1"/>
            <a:r>
              <a:rPr lang="zh-CN" altLang="en-US" sz="2200" dirty="0"/>
              <a:t>高速缓存和虚拟内存极大地影响程序性能</a:t>
            </a:r>
            <a:endParaRPr lang="en-US" sz="2200" dirty="0"/>
          </a:p>
          <a:p>
            <a:pPr marL="552450" lvl="1"/>
            <a:r>
              <a:rPr lang="zh-CN" altLang="en-US" sz="2200" dirty="0"/>
              <a:t>根据存储系统的特点，可以对程序进行调优</a:t>
            </a:r>
            <a:r>
              <a:rPr lang="en-US" altLang="zh-CN" sz="2200" dirty="0"/>
              <a:t>(</a:t>
            </a:r>
            <a:r>
              <a:rPr lang="zh-CN" altLang="en-US" sz="2200" dirty="0"/>
              <a:t>见问题</a:t>
            </a:r>
            <a:r>
              <a:rPr lang="en-US" altLang="zh-CN" sz="2200" dirty="0"/>
              <a:t>4)</a:t>
            </a:r>
            <a:endParaRPr lang="en-US" sz="2200" dirty="0"/>
          </a:p>
        </p:txBody>
      </p:sp>
      <p:sp>
        <p:nvSpPr>
          <p:cNvPr id="3" name="矩形 2"/>
          <p:cNvSpPr/>
          <p:nvPr/>
        </p:nvSpPr>
        <p:spPr>
          <a:xfrm>
            <a:off x="4344987" y="1340768"/>
            <a:ext cx="4875213" cy="1077218"/>
          </a:xfrm>
          <a:prstGeom prst="rect">
            <a:avLst/>
          </a:prstGeom>
        </p:spPr>
        <p:txBody>
          <a:bodyPr wrap="square">
            <a:spAutoFit/>
          </a:bodyPr>
          <a:lstStyle/>
          <a:p>
            <a:r>
              <a:rPr lang="en-US" altLang="zh-CN" sz="3200" dirty="0">
                <a:solidFill>
                  <a:srgbClr val="C00000"/>
                </a:solidFill>
                <a:latin typeface="Calibri" pitchFamily="34" charset="0"/>
                <a:ea typeface="黑体" pitchFamily="49" charset="-122"/>
                <a:cs typeface="+mj-cs"/>
              </a:rPr>
              <a:t>Random Access Memory Is an Unphysical Abstraction</a:t>
            </a:r>
            <a:endParaRPr lang="zh-CN" altLang="en-US" sz="3200" dirty="0">
              <a:solidFill>
                <a:srgbClr val="C00000"/>
              </a:solidFill>
              <a:latin typeface="Calibri" pitchFamily="34" charset="0"/>
              <a:ea typeface="黑体" pitchFamily="49" charset="-122"/>
              <a:cs typeface="+mj-cs"/>
            </a:endParaRPr>
          </a:p>
        </p:txBody>
      </p:sp>
    </p:spTree>
    <p:extLst>
      <p:ext uri="{BB962C8B-B14F-4D97-AF65-F5344CB8AC3E}">
        <p14:creationId xmlns:p14="http://schemas.microsoft.com/office/powerpoint/2010/main" val="354006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animEffect transition="in" filter="fade">
                                      <p:cBhvr>
                                        <p:cTn id="7" dur="500"/>
                                        <p:tgtEl>
                                          <p:spTgt spid="174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12">
                                            <p:txEl>
                                              <p:pRg st="1" end="1"/>
                                            </p:txEl>
                                          </p:spTgt>
                                        </p:tgtEl>
                                        <p:attrNameLst>
                                          <p:attrName>style.visibility</p:attrName>
                                        </p:attrNameLst>
                                      </p:cBhvr>
                                      <p:to>
                                        <p:strVal val="visible"/>
                                      </p:to>
                                    </p:set>
                                    <p:animEffect transition="in" filter="fade">
                                      <p:cBhvr>
                                        <p:cTn id="10" dur="500"/>
                                        <p:tgtEl>
                                          <p:spTgt spid="174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412">
                                            <p:txEl>
                                              <p:pRg st="2" end="2"/>
                                            </p:txEl>
                                          </p:spTgt>
                                        </p:tgtEl>
                                        <p:attrNameLst>
                                          <p:attrName>style.visibility</p:attrName>
                                        </p:attrNameLst>
                                      </p:cBhvr>
                                      <p:to>
                                        <p:strVal val="visible"/>
                                      </p:to>
                                    </p:set>
                                    <p:animEffect transition="in" filter="fade">
                                      <p:cBhvr>
                                        <p:cTn id="13" dur="500"/>
                                        <p:tgtEl>
                                          <p:spTgt spid="174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412">
                                            <p:txEl>
                                              <p:pRg st="4" end="4"/>
                                            </p:txEl>
                                          </p:spTgt>
                                        </p:tgtEl>
                                        <p:attrNameLst>
                                          <p:attrName>style.visibility</p:attrName>
                                        </p:attrNameLst>
                                      </p:cBhvr>
                                      <p:to>
                                        <p:strVal val="visible"/>
                                      </p:to>
                                    </p:set>
                                    <p:animEffect transition="in" filter="fade">
                                      <p:cBhvr>
                                        <p:cTn id="18" dur="500"/>
                                        <p:tgtEl>
                                          <p:spTgt spid="1741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412">
                                            <p:txEl>
                                              <p:pRg st="5" end="5"/>
                                            </p:txEl>
                                          </p:spTgt>
                                        </p:tgtEl>
                                        <p:attrNameLst>
                                          <p:attrName>style.visibility</p:attrName>
                                        </p:attrNameLst>
                                      </p:cBhvr>
                                      <p:to>
                                        <p:strVal val="visible"/>
                                      </p:to>
                                    </p:set>
                                    <p:animEffect transition="in" filter="fade">
                                      <p:cBhvr>
                                        <p:cTn id="21" dur="500"/>
                                        <p:tgtEl>
                                          <p:spTgt spid="1741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412">
                                            <p:txEl>
                                              <p:pRg st="7" end="7"/>
                                            </p:txEl>
                                          </p:spTgt>
                                        </p:tgtEl>
                                        <p:attrNameLst>
                                          <p:attrName>style.visibility</p:attrName>
                                        </p:attrNameLst>
                                      </p:cBhvr>
                                      <p:to>
                                        <p:strVal val="visible"/>
                                      </p:to>
                                    </p:set>
                                    <p:animEffect transition="in" filter="fade">
                                      <p:cBhvr>
                                        <p:cTn id="26" dur="500"/>
                                        <p:tgtEl>
                                          <p:spTgt spid="1741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412">
                                            <p:txEl>
                                              <p:pRg st="8" end="8"/>
                                            </p:txEl>
                                          </p:spTgt>
                                        </p:tgtEl>
                                        <p:attrNameLst>
                                          <p:attrName>style.visibility</p:attrName>
                                        </p:attrNameLst>
                                      </p:cBhvr>
                                      <p:to>
                                        <p:strVal val="visible"/>
                                      </p:to>
                                    </p:set>
                                    <p:animEffect transition="in" filter="fade">
                                      <p:cBhvr>
                                        <p:cTn id="29" dur="500"/>
                                        <p:tgtEl>
                                          <p:spTgt spid="1741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412">
                                            <p:txEl>
                                              <p:pRg st="9" end="9"/>
                                            </p:txEl>
                                          </p:spTgt>
                                        </p:tgtEl>
                                        <p:attrNameLst>
                                          <p:attrName>style.visibility</p:attrName>
                                        </p:attrNameLst>
                                      </p:cBhvr>
                                      <p:to>
                                        <p:strVal val="visible"/>
                                      </p:to>
                                    </p:set>
                                    <p:animEffect transition="in" filter="fade">
                                      <p:cBhvr>
                                        <p:cTn id="32" dur="500"/>
                                        <p:tgtEl>
                                          <p:spTgt spid="174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600200"/>
            <a:ext cx="5292080" cy="4419600"/>
          </a:xfrm>
        </p:spPr>
        <p:txBody>
          <a:bodyPr/>
          <a:lstStyle/>
          <a:p>
            <a:r>
              <a:rPr lang="en-US" altLang="zh-CN" sz="2800" kern="0" dirty="0">
                <a:latin typeface="Times New Roman" panose="02020603050405020304" pitchFamily="18" charset="0"/>
                <a:cs typeface="Times New Roman" panose="02020603050405020304" pitchFamily="18" charset="0"/>
              </a:rPr>
              <a:t>Memory Matters</a:t>
            </a:r>
            <a:r>
              <a:rPr lang="zh-CN" altLang="en-US" sz="2800" kern="0"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An Example</a:t>
            </a:r>
          </a:p>
          <a:p>
            <a:pPr lvl="1"/>
            <a:r>
              <a:rPr lang="zh-CN" altLang="en-US" dirty="0">
                <a:latin typeface="Times New Roman" panose="02020603050405020304" pitchFamily="18" charset="0"/>
                <a:cs typeface="Times New Roman" panose="02020603050405020304" pitchFamily="18" charset="0"/>
              </a:rPr>
              <a:t>网络速度越来越快，</a:t>
            </a:r>
            <a:r>
              <a:rPr lang="en-US" altLang="zh-CN" dirty="0">
                <a:latin typeface="Times New Roman" panose="02020603050405020304" pitchFamily="18" charset="0"/>
                <a:cs typeface="Times New Roman" panose="02020603050405020304" pitchFamily="18" charset="0"/>
              </a:rPr>
              <a:t>DRAM</a:t>
            </a:r>
            <a:r>
              <a:rPr lang="zh-CN" altLang="en-US" dirty="0">
                <a:latin typeface="Times New Roman" panose="02020603050405020304" pitchFamily="18" charset="0"/>
                <a:cs typeface="Times New Roman" panose="02020603050405020304" pitchFamily="18" charset="0"/>
              </a:rPr>
              <a:t>速度已经跟不上了</a:t>
            </a:r>
            <a:endParaRPr lang="en-US" altLang="zh-CN" dirty="0">
              <a:latin typeface="Times New Roman" panose="02020603050405020304" pitchFamily="18" charset="0"/>
              <a:cs typeface="Times New Roman" panose="02020603050405020304" pitchFamily="18" charset="0"/>
            </a:endParaRPr>
          </a:p>
          <a:p>
            <a:pPr lvl="2"/>
            <a:r>
              <a:rPr lang="zh-CN" altLang="en-US" dirty="0">
                <a:latin typeface="Times New Roman" panose="02020603050405020304" pitchFamily="18" charset="0"/>
                <a:cs typeface="Times New Roman" panose="02020603050405020304" pitchFamily="18" charset="0"/>
              </a:rPr>
              <a:t>例如</a:t>
            </a:r>
            <a:r>
              <a:rPr lang="en-US" altLang="zh-CN" dirty="0">
                <a:latin typeface="Times New Roman" panose="02020603050405020304" pitchFamily="18" charset="0"/>
                <a:cs typeface="Times New Roman" panose="02020603050405020304" pitchFamily="18" charset="0"/>
              </a:rPr>
              <a:t>100G</a:t>
            </a:r>
            <a:r>
              <a:rPr lang="zh-CN" altLang="en-US" dirty="0">
                <a:latin typeface="Times New Roman" panose="02020603050405020304" pitchFamily="18" charset="0"/>
                <a:cs typeface="Times New Roman" panose="02020603050405020304" pitchFamily="18" charset="0"/>
              </a:rPr>
              <a:t>的高速网络中，接受</a:t>
            </a:r>
            <a:r>
              <a:rPr lang="en-US" altLang="zh-CN" dirty="0">
                <a:latin typeface="Times New Roman" panose="02020603050405020304" pitchFamily="18" charset="0"/>
                <a:cs typeface="Times New Roman" panose="02020603050405020304" pitchFamily="18" charset="0"/>
              </a:rPr>
              <a:t>64B</a:t>
            </a:r>
            <a:r>
              <a:rPr lang="zh-CN" altLang="en-US" dirty="0">
                <a:latin typeface="Times New Roman" panose="02020603050405020304" pitchFamily="18" charset="0"/>
                <a:cs typeface="Times New Roman" panose="02020603050405020304" pitchFamily="18" charset="0"/>
              </a:rPr>
              <a:t>的网络包，处理时间只有</a:t>
            </a:r>
            <a:r>
              <a:rPr lang="en-US" altLang="zh-CN" dirty="0">
                <a:latin typeface="Times New Roman" panose="02020603050405020304" pitchFamily="18" charset="0"/>
                <a:cs typeface="Times New Roman" panose="02020603050405020304" pitchFamily="18" charset="0"/>
              </a:rPr>
              <a:t>5.2ns</a:t>
            </a:r>
            <a:r>
              <a:rPr lang="zh-CN" altLang="en-US" dirty="0">
                <a:latin typeface="Times New Roman" panose="02020603050405020304" pitchFamily="18" charset="0"/>
                <a:cs typeface="Times New Roman" panose="02020603050405020304" pitchFamily="18" charset="0"/>
              </a:rPr>
              <a:t>，而</a:t>
            </a:r>
            <a:r>
              <a:rPr lang="en-US" altLang="zh-CN" dirty="0">
                <a:latin typeface="Times New Roman" panose="02020603050405020304" pitchFamily="18" charset="0"/>
                <a:cs typeface="Times New Roman" panose="02020603050405020304" pitchFamily="18" charset="0"/>
              </a:rPr>
              <a:t>DRAM</a:t>
            </a:r>
            <a:r>
              <a:rPr lang="zh-CN" altLang="en-US" dirty="0">
                <a:latin typeface="Times New Roman" panose="02020603050405020304" pitchFamily="18" charset="0"/>
                <a:cs typeface="Times New Roman" panose="02020603050405020304" pitchFamily="18" charset="0"/>
              </a:rPr>
              <a:t>的访问延迟一般是在</a:t>
            </a:r>
            <a:r>
              <a:rPr lang="en-US" altLang="zh-CN" dirty="0">
                <a:latin typeface="Times New Roman" panose="02020603050405020304" pitchFamily="18" charset="0"/>
                <a:cs typeface="Times New Roman" panose="02020603050405020304" pitchFamily="18" charset="0"/>
              </a:rPr>
              <a:t>60ns</a:t>
            </a:r>
            <a:r>
              <a:rPr lang="zh-CN" altLang="en-US" dirty="0">
                <a:latin typeface="Times New Roman" panose="02020603050405020304" pitchFamily="18" charset="0"/>
                <a:cs typeface="Times New Roman" panose="02020603050405020304" pitchFamily="18" charset="0"/>
              </a:rPr>
              <a:t>。这时候只有</a:t>
            </a:r>
            <a:r>
              <a:rPr lang="en-US" altLang="zh-CN" dirty="0">
                <a:latin typeface="Times New Roman" panose="02020603050405020304" pitchFamily="18" charset="0"/>
                <a:cs typeface="Times New Roman" panose="02020603050405020304" pitchFamily="18" charset="0"/>
              </a:rPr>
              <a:t>LLC</a:t>
            </a:r>
            <a:r>
              <a:rPr lang="zh-CN" altLang="en-US" dirty="0">
                <a:latin typeface="Times New Roman" panose="02020603050405020304" pitchFamily="18" charset="0"/>
                <a:cs typeface="Times New Roman" panose="02020603050405020304" pitchFamily="18" charset="0"/>
              </a:rPr>
              <a:t>的延迟可以匹配，</a:t>
            </a:r>
            <a:r>
              <a:rPr lang="en-US" altLang="zh-CN" dirty="0">
                <a:latin typeface="Times New Roman" panose="02020603050405020304" pitchFamily="18" charset="0"/>
                <a:cs typeface="Times New Roman" panose="02020603050405020304" pitchFamily="18" charset="0"/>
              </a:rPr>
              <a:t>34 cycles</a:t>
            </a:r>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32</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1921768"/>
            <a:ext cx="3439280" cy="3776464"/>
          </a:xfrm>
          <a:prstGeom prst="rect">
            <a:avLst/>
          </a:prstGeom>
        </p:spPr>
      </p:pic>
      <p:sp>
        <p:nvSpPr>
          <p:cNvPr id="7" name="Rectangle 3">
            <a:extLst>
              <a:ext uri="{FF2B5EF4-FFF2-40B4-BE49-F238E27FC236}">
                <a16:creationId xmlns:a16="http://schemas.microsoft.com/office/drawing/2014/main" id="{4C68264A-F3A4-0EF3-98E7-49D229BE43D2}"/>
              </a:ext>
            </a:extLst>
          </p:cNvPr>
          <p:cNvSpPr txBox="1">
            <a:spLocks noChangeArrowheads="1"/>
          </p:cNvSpPr>
          <p:nvPr/>
        </p:nvSpPr>
        <p:spPr bwMode="auto">
          <a:xfrm>
            <a:off x="357018" y="332656"/>
            <a:ext cx="759209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mj-lt"/>
                <a:ea typeface="+mj-ea"/>
                <a:cs typeface="+mj-cs"/>
              </a:defRPr>
            </a:lvl1pPr>
            <a:lvl2pPr algn="l" rtl="0" eaLnBrk="1" fontAlgn="base" hangingPunct="1">
              <a:spcBef>
                <a:spcPct val="0"/>
              </a:spcBef>
              <a:spcAft>
                <a:spcPct val="0"/>
              </a:spcAft>
              <a:defRPr sz="2800" b="1">
                <a:solidFill>
                  <a:schemeClr val="tx2"/>
                </a:solidFill>
                <a:latin typeface="Comic Sans MS" pitchFamily="66" charset="0"/>
              </a:defRPr>
            </a:lvl2pPr>
            <a:lvl3pPr algn="l" rtl="0" eaLnBrk="1" fontAlgn="base" hangingPunct="1">
              <a:spcBef>
                <a:spcPct val="0"/>
              </a:spcBef>
              <a:spcAft>
                <a:spcPct val="0"/>
              </a:spcAft>
              <a:defRPr sz="2800" b="1">
                <a:solidFill>
                  <a:schemeClr val="tx2"/>
                </a:solidFill>
                <a:latin typeface="Comic Sans MS" pitchFamily="66" charset="0"/>
              </a:defRPr>
            </a:lvl3pPr>
            <a:lvl4pPr algn="l" rtl="0" eaLnBrk="1" fontAlgn="base" hangingPunct="1">
              <a:spcBef>
                <a:spcPct val="0"/>
              </a:spcBef>
              <a:spcAft>
                <a:spcPct val="0"/>
              </a:spcAft>
              <a:defRPr sz="2800" b="1">
                <a:solidFill>
                  <a:schemeClr val="tx2"/>
                </a:solidFill>
                <a:latin typeface="Comic Sans MS" pitchFamily="66" charset="0"/>
              </a:defRPr>
            </a:lvl4pPr>
            <a:lvl5pPr algn="l" rtl="0" eaLnBrk="1" fontAlgn="base" hangingPunct="1">
              <a:spcBef>
                <a:spcPct val="0"/>
              </a:spcBef>
              <a:spcAft>
                <a:spcPct val="0"/>
              </a:spcAft>
              <a:defRPr sz="2800" b="1">
                <a:solidFill>
                  <a:schemeClr val="tx2"/>
                </a:solidFill>
                <a:latin typeface="Comic Sans MS" pitchFamily="66" charset="0"/>
              </a:defRPr>
            </a:lvl5pPr>
            <a:lvl6pPr marL="457200" algn="l" rtl="0" eaLnBrk="1" fontAlgn="base" hangingPunct="1">
              <a:spcBef>
                <a:spcPct val="0"/>
              </a:spcBef>
              <a:spcAft>
                <a:spcPct val="0"/>
              </a:spcAft>
              <a:defRPr sz="2800" b="1">
                <a:solidFill>
                  <a:schemeClr val="tx2"/>
                </a:solidFill>
                <a:latin typeface="Comic Sans MS" pitchFamily="66" charset="0"/>
              </a:defRPr>
            </a:lvl6pPr>
            <a:lvl7pPr marL="914400" algn="l" rtl="0" eaLnBrk="1" fontAlgn="base" hangingPunct="1">
              <a:spcBef>
                <a:spcPct val="0"/>
              </a:spcBef>
              <a:spcAft>
                <a:spcPct val="0"/>
              </a:spcAft>
              <a:defRPr sz="2800" b="1">
                <a:solidFill>
                  <a:schemeClr val="tx2"/>
                </a:solidFill>
                <a:latin typeface="Comic Sans MS" pitchFamily="66" charset="0"/>
              </a:defRPr>
            </a:lvl7pPr>
            <a:lvl8pPr marL="1371600" algn="l" rtl="0" eaLnBrk="1" fontAlgn="base" hangingPunct="1">
              <a:spcBef>
                <a:spcPct val="0"/>
              </a:spcBef>
              <a:spcAft>
                <a:spcPct val="0"/>
              </a:spcAft>
              <a:defRPr sz="2800" b="1">
                <a:solidFill>
                  <a:schemeClr val="tx2"/>
                </a:solidFill>
                <a:latin typeface="Comic Sans MS" pitchFamily="66" charset="0"/>
              </a:defRPr>
            </a:lvl8pPr>
            <a:lvl9pPr marL="1828800" algn="l" rtl="0" eaLnBrk="1" fontAlgn="base" hangingPunct="1">
              <a:spcBef>
                <a:spcPct val="0"/>
              </a:spcBef>
              <a:spcAft>
                <a:spcPct val="0"/>
              </a:spcAft>
              <a:defRPr sz="2800" b="1">
                <a:solidFill>
                  <a:schemeClr val="tx2"/>
                </a:solidFill>
                <a:latin typeface="Comic Sans MS" pitchFamily="66" charset="0"/>
              </a:defRPr>
            </a:lvl9pPr>
          </a:lstStyle>
          <a:p>
            <a:r>
              <a:rPr lang="zh-CN" altLang="en-US" sz="3200" kern="0" dirty="0"/>
              <a:t> 问题</a:t>
            </a:r>
            <a:r>
              <a:rPr lang="en-US" altLang="zh-CN" sz="3200" kern="0" dirty="0"/>
              <a:t>3</a:t>
            </a:r>
            <a:r>
              <a:rPr lang="zh-CN" altLang="en-US" sz="3200" kern="0" dirty="0"/>
              <a:t>：内存对程序性能的影响至关重要</a:t>
            </a:r>
            <a:endParaRPr lang="en-US" sz="3200" kern="0" dirty="0"/>
          </a:p>
        </p:txBody>
      </p:sp>
    </p:spTree>
    <p:extLst>
      <p:ext uri="{BB962C8B-B14F-4D97-AF65-F5344CB8AC3E}">
        <p14:creationId xmlns:p14="http://schemas.microsoft.com/office/powerpoint/2010/main" val="3852233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a:ln/>
        </p:spPr>
        <p:txBody>
          <a:bodyPr/>
          <a:lstStyle/>
          <a:p>
            <a:pPr marL="119063" indent="-119063"/>
            <a:r>
              <a:rPr lang="zh-CN" altLang="en-US" b="1" dirty="0"/>
              <a:t>内存引用错误 </a:t>
            </a:r>
            <a:r>
              <a:rPr lang="en-US" altLang="zh-CN" b="1" dirty="0"/>
              <a:t>(1/3)</a:t>
            </a:r>
            <a:endParaRPr lang="en-US" b="1" dirty="0"/>
          </a:p>
        </p:txBody>
      </p:sp>
      <p:sp>
        <p:nvSpPr>
          <p:cNvPr id="18437" name="Rectangle 5"/>
          <p:cNvSpPr>
            <a:spLocks/>
          </p:cNvSpPr>
          <p:nvPr/>
        </p:nvSpPr>
        <p:spPr bwMode="auto">
          <a:xfrm>
            <a:off x="838200" y="4441671"/>
            <a:ext cx="7327900" cy="21844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solidFill>
                  <a:schemeClr val="tx1"/>
                </a:solidFill>
                <a:latin typeface="Courier New" charset="0"/>
                <a:ea typeface="Zapf Dingbats" charset="2"/>
                <a:cs typeface="Zapf Dingbats" charset="2"/>
                <a:sym typeface="Wingdings" pitchFamily="2" charset="2"/>
              </a:rPr>
              <a:t></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solidFill>
                  <a:schemeClr val="tx1"/>
                </a:solidFill>
                <a:latin typeface="Courier New" charset="0"/>
                <a:ea typeface="Courier New" charset="0"/>
                <a:cs typeface="Courier New" charset="0"/>
                <a:sym typeface="Wingdings" pitchFamily="2" charset="2"/>
              </a:rPr>
              <a:t></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solidFill>
                  <a:schemeClr val="tx1"/>
                </a:solidFill>
                <a:latin typeface="Courier New" charset="0"/>
                <a:ea typeface="Courier New" charset="0"/>
                <a:cs typeface="Courier New" charset="0"/>
                <a:sym typeface="Wingdings" pitchFamily="2" charset="2"/>
              </a:rPr>
              <a:t></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solidFill>
                  <a:schemeClr val="tx1"/>
                </a:solidFill>
                <a:latin typeface="Courier New" charset="0"/>
                <a:ea typeface="Courier New" charset="0"/>
                <a:cs typeface="Courier New" charset="0"/>
                <a:sym typeface="Wingdings" pitchFamily="2" charset="2"/>
              </a:rPr>
              <a:t></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solidFill>
                  <a:schemeClr val="tx1"/>
                </a:solidFill>
                <a:latin typeface="Courier New" charset="0"/>
                <a:ea typeface="Courier New" charset="0"/>
                <a:cs typeface="Courier New" charset="0"/>
                <a:sym typeface="Wingdings" pitchFamily="2" charset="2"/>
              </a:rPr>
              <a:t></a:t>
            </a:r>
            <a:r>
              <a:rPr lang="en-US" sz="1800" dirty="0">
                <a:solidFill>
                  <a:schemeClr val="tx1"/>
                </a:solidFill>
                <a:latin typeface="Courier New" charset="0"/>
                <a:ea typeface="Monaco" charset="0"/>
                <a:cs typeface="Monaco" charset="0"/>
                <a:sym typeface="Courier New" charset="0"/>
              </a:rPr>
              <a:t>	3.14</a:t>
            </a:r>
          </a:p>
          <a:p>
            <a:r>
              <a:rPr lang="en-US" altLang="zh-CN" sz="1800" dirty="0">
                <a:latin typeface="Courier New" charset="0"/>
                <a:ea typeface="Courier New" charset="0"/>
                <a:cs typeface="Courier New" charset="0"/>
                <a:sym typeface="Courier New" charset="0"/>
              </a:rPr>
              <a:t>fun(6)  </a:t>
            </a:r>
            <a:r>
              <a:rPr lang="en-US" altLang="zh-CN" sz="1800" dirty="0">
                <a:latin typeface="Courier New" charset="0"/>
                <a:ea typeface="Courier New" charset="0"/>
                <a:cs typeface="Courier New" charset="0"/>
                <a:sym typeface="Wingdings" pitchFamily="2" charset="2"/>
              </a:rPr>
              <a:t></a:t>
            </a:r>
            <a:r>
              <a:rPr lang="en-US" altLang="zh-CN" sz="1800" dirty="0">
                <a:latin typeface="Courier New" charset="0"/>
                <a:ea typeface="Monaco" charset="0"/>
                <a:cs typeface="Monaco" charset="0"/>
                <a:sym typeface="Courier New" charset="0"/>
              </a:rPr>
              <a:t>	</a:t>
            </a:r>
            <a:r>
              <a:rPr lang="en-US" sz="1800" dirty="0">
                <a:solidFill>
                  <a:schemeClr val="tx1"/>
                </a:solidFill>
                <a:latin typeface="Courier New" charset="0"/>
                <a:ea typeface="Monaco" charset="0"/>
                <a:cs typeface="Monaco" charset="0"/>
                <a:sym typeface="Courier New" charset="0"/>
              </a:rPr>
              <a:t>segmentation fault</a:t>
            </a:r>
          </a:p>
        </p:txBody>
      </p:sp>
      <p:sp>
        <p:nvSpPr>
          <p:cNvPr id="5" name="Rectangle 6"/>
          <p:cNvSpPr>
            <a:spLocks noGrp="1" noChangeArrowheads="1"/>
          </p:cNvSpPr>
          <p:nvPr>
            <p:ph idx="1"/>
          </p:nvPr>
        </p:nvSpPr>
        <p:spPr bwMode="auto">
          <a:xfrm>
            <a:off x="457200" y="6321821"/>
            <a:ext cx="8229600" cy="563563"/>
          </a:xfrm>
          <a:noFill/>
          <a:ln>
            <a:miter lim="800000"/>
            <a:headEnd/>
            <a:tailEnd/>
          </a:ln>
        </p:spPr>
        <p:txBody>
          <a:bodyPr wrap="square" lIns="38100" tIns="38100" rIns="38100" bIns="38100" numCol="1" anchor="t" anchorCtr="0" compatLnSpc="1">
            <a:prstTxWarp prst="textNoShape">
              <a:avLst/>
            </a:prstTxWarp>
          </a:bodyPr>
          <a:lstStyle/>
          <a:p>
            <a:pPr lvl="1" indent="-342900"/>
            <a:r>
              <a:rPr lang="en-US" dirty="0"/>
              <a:t>Result is system specific</a:t>
            </a:r>
          </a:p>
        </p:txBody>
      </p:sp>
      <p:sp>
        <p:nvSpPr>
          <p:cNvPr id="6" name="Rectangle 4"/>
          <p:cNvSpPr>
            <a:spLocks/>
          </p:cNvSpPr>
          <p:nvPr/>
        </p:nvSpPr>
        <p:spPr bwMode="auto">
          <a:xfrm>
            <a:off x="838200" y="1521221"/>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double fun(</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volatile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s.a</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return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Tree>
    <p:extLst>
      <p:ext uri="{BB962C8B-B14F-4D97-AF65-F5344CB8AC3E}">
        <p14:creationId xmlns:p14="http://schemas.microsoft.com/office/powerpoint/2010/main" val="41427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ln/>
        </p:spPr>
        <p:txBody>
          <a:bodyPr/>
          <a:lstStyle/>
          <a:p>
            <a:r>
              <a:rPr lang="zh-CN" altLang="en-US" dirty="0"/>
              <a:t>内存引用错误 </a:t>
            </a:r>
            <a:r>
              <a:rPr lang="en-US" altLang="zh-CN" dirty="0"/>
              <a:t>(2/3)</a:t>
            </a:r>
            <a:endParaRPr lang="en-US" b="1" dirty="0"/>
          </a:p>
        </p:txBody>
      </p:sp>
      <p:sp>
        <p:nvSpPr>
          <p:cNvPr id="9" name="Rectangle 4"/>
          <p:cNvSpPr>
            <a:spLocks/>
          </p:cNvSpPr>
          <p:nvPr/>
        </p:nvSpPr>
        <p:spPr bwMode="auto">
          <a:xfrm>
            <a:off x="762000" y="1530176"/>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p:txBody>
      </p:sp>
      <p:sp>
        <p:nvSpPr>
          <p:cNvPr id="10" name="Rectangle 5"/>
          <p:cNvSpPr>
            <a:spLocks/>
          </p:cNvSpPr>
          <p:nvPr/>
        </p:nvSpPr>
        <p:spPr bwMode="auto">
          <a:xfrm>
            <a:off x="3429000" y="1470981"/>
            <a:ext cx="5105400" cy="21844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solidFill>
                  <a:schemeClr val="tx1"/>
                </a:solidFill>
                <a:latin typeface="Courier New" charset="0"/>
                <a:ea typeface="Zapf Dingbats" charset="2"/>
                <a:cs typeface="Zapf Dingbats" charset="2"/>
                <a:sym typeface="Wingdings" pitchFamily="2" charset="2"/>
              </a:rPr>
              <a:t></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solidFill>
                  <a:schemeClr val="tx1"/>
                </a:solidFill>
                <a:latin typeface="Courier New" charset="0"/>
                <a:ea typeface="Courier New" charset="0"/>
                <a:cs typeface="Courier New" charset="0"/>
                <a:sym typeface="Wingdings" pitchFamily="2" charset="2"/>
              </a:rPr>
              <a:t></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solidFill>
                  <a:schemeClr val="tx1"/>
                </a:solidFill>
                <a:latin typeface="Courier New" charset="0"/>
                <a:ea typeface="Courier New" charset="0"/>
                <a:cs typeface="Courier New" charset="0"/>
                <a:sym typeface="Wingdings" pitchFamily="2" charset="2"/>
              </a:rPr>
              <a:t></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solidFill>
                  <a:schemeClr val="tx1"/>
                </a:solidFill>
                <a:latin typeface="Courier New" charset="0"/>
                <a:ea typeface="Courier New" charset="0"/>
                <a:cs typeface="Courier New" charset="0"/>
                <a:sym typeface="Wingdings" pitchFamily="2" charset="2"/>
              </a:rPr>
              <a:t></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solidFill>
                  <a:schemeClr val="tx1"/>
                </a:solidFill>
                <a:latin typeface="Courier New" charset="0"/>
                <a:ea typeface="Courier New" charset="0"/>
                <a:cs typeface="Courier New" charset="0"/>
                <a:sym typeface="Wingdings" pitchFamily="2" charset="2"/>
              </a:rPr>
              <a:t></a:t>
            </a:r>
            <a:r>
              <a:rPr lang="en-US" sz="1800" dirty="0">
                <a:solidFill>
                  <a:schemeClr val="tx1"/>
                </a:solidFill>
                <a:latin typeface="Courier New" charset="0"/>
                <a:ea typeface="Monaco" charset="0"/>
                <a:cs typeface="Monaco" charset="0"/>
                <a:sym typeface="Courier New" charset="0"/>
              </a:rPr>
              <a:t>	3.14</a:t>
            </a:r>
          </a:p>
          <a:p>
            <a:r>
              <a:rPr lang="en-US" altLang="zh-CN" sz="1800" dirty="0">
                <a:latin typeface="Courier New" charset="0"/>
                <a:ea typeface="Courier New" charset="0"/>
                <a:cs typeface="Courier New" charset="0"/>
                <a:sym typeface="Courier New" charset="0"/>
              </a:rPr>
              <a:t>fun(6)  </a:t>
            </a:r>
            <a:r>
              <a:rPr lang="en-US" altLang="zh-CN" sz="1800" dirty="0">
                <a:latin typeface="Courier New" charset="0"/>
                <a:ea typeface="Courier New" charset="0"/>
                <a:cs typeface="Courier New" charset="0"/>
                <a:sym typeface="Wingdings" pitchFamily="2" charset="2"/>
              </a:rPr>
              <a:t></a:t>
            </a:r>
            <a:r>
              <a:rPr lang="en-US" altLang="zh-CN" sz="1800" dirty="0">
                <a:latin typeface="Courier New" charset="0"/>
                <a:ea typeface="Monaco" charset="0"/>
                <a:cs typeface="Monaco" charset="0"/>
                <a:sym typeface="Courier New" charset="0"/>
              </a:rPr>
              <a:t>	</a:t>
            </a:r>
            <a:r>
              <a:rPr lang="en-US" sz="1800" dirty="0">
                <a:solidFill>
                  <a:schemeClr val="tx1"/>
                </a:solidFill>
                <a:latin typeface="Courier New" charset="0"/>
                <a:ea typeface="Monaco" charset="0"/>
                <a:cs typeface="Monaco" charset="0"/>
                <a:sym typeface="Courier New" charset="0"/>
              </a:rPr>
              <a:t>segmentation fault</a:t>
            </a:r>
          </a:p>
        </p:txBody>
      </p:sp>
      <p:sp>
        <p:nvSpPr>
          <p:cNvPr id="11" name="AutoShape 6"/>
          <p:cNvSpPr>
            <a:spLocks/>
          </p:cNvSpPr>
          <p:nvPr/>
        </p:nvSpPr>
        <p:spPr bwMode="auto">
          <a:xfrm>
            <a:off x="5365750" y="4146376"/>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endParaRPr lang="en-US"/>
          </a:p>
        </p:txBody>
      </p:sp>
      <p:sp>
        <p:nvSpPr>
          <p:cNvPr id="12" name="Rectangle 7"/>
          <p:cNvSpPr>
            <a:spLocks/>
          </p:cNvSpPr>
          <p:nvPr/>
        </p:nvSpPr>
        <p:spPr bwMode="auto">
          <a:xfrm>
            <a:off x="5822950" y="5213176"/>
            <a:ext cx="2120900" cy="647700"/>
          </a:xfrm>
          <a:prstGeom prst="rect">
            <a:avLst/>
          </a:prstGeom>
          <a:noFill/>
          <a:ln w="19050" cap="flat">
            <a:noFill/>
            <a:miter lim="800000"/>
            <a:headEnd type="none" w="med" len="med"/>
            <a:tailEnd type="none" w="med" len="med"/>
          </a:ln>
        </p:spPr>
        <p:txBody>
          <a:bodyPr lIns="38100" tIns="38100" rIns="38100" bIns="38100">
            <a:prstTxWarp prst="textNoShape">
              <a:avLst/>
            </a:prstTxWarp>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lnSpc>
                <a:spcPct val="110000"/>
              </a:lnSpc>
            </a:pPr>
            <a:r>
              <a:rPr lang="en-US" sz="1800" dirty="0">
                <a:solidFill>
                  <a:schemeClr val="tx1"/>
                </a:solidFill>
                <a:latin typeface="Calibri" charset="0"/>
                <a:ea typeface="Calibri" charset="0"/>
                <a:cs typeface="Calibri" charset="0"/>
                <a:sym typeface="Calibri" charset="0"/>
              </a:rPr>
              <a:t>Location accessed by </a:t>
            </a:r>
            <a:r>
              <a:rPr lang="en-US" sz="1800" dirty="0">
                <a:solidFill>
                  <a:schemeClr val="tx1"/>
                </a:solidFill>
                <a:latin typeface="Courier New" charset="0"/>
                <a:ea typeface="Courier New" charset="0"/>
                <a:cs typeface="Courier New" charset="0"/>
                <a:sym typeface="Courier New" charset="0"/>
              </a:rPr>
              <a:t>fun(</a:t>
            </a:r>
            <a:r>
              <a:rPr lang="en-US" sz="1800" dirty="0" err="1">
                <a:solidFill>
                  <a:schemeClr val="tx1"/>
                </a:solidFill>
                <a:latin typeface="Courier New" charset="0"/>
                <a:ea typeface="Courier New" charset="0"/>
                <a:cs typeface="Courier New" charset="0"/>
                <a:sym typeface="Courier New" charset="0"/>
              </a:rPr>
              <a:t>i</a:t>
            </a:r>
            <a:r>
              <a:rPr lang="en-US" sz="1800" dirty="0">
                <a:solidFill>
                  <a:schemeClr val="tx1"/>
                </a:solidFill>
                <a:latin typeface="Courier New" charset="0"/>
                <a:ea typeface="Courier New" charset="0"/>
                <a:cs typeface="Courier New" charset="0"/>
                <a:sym typeface="Courier New" charset="0"/>
              </a:rPr>
              <a:t>)</a:t>
            </a:r>
          </a:p>
        </p:txBody>
      </p:sp>
      <p:sp>
        <p:nvSpPr>
          <p:cNvPr id="13" name="Rectangle 8"/>
          <p:cNvSpPr>
            <a:spLocks/>
          </p:cNvSpPr>
          <p:nvPr/>
        </p:nvSpPr>
        <p:spPr bwMode="auto">
          <a:xfrm>
            <a:off x="1479550" y="3612976"/>
            <a:ext cx="1668462" cy="44450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r>
              <a:rPr lang="en-US" sz="2400" dirty="0">
                <a:solidFill>
                  <a:schemeClr val="tx1"/>
                </a:solidFill>
                <a:latin typeface="Calibri Bold" charset="0"/>
                <a:ea typeface="Calibri Bold" charset="0"/>
                <a:cs typeface="Calibri Bold" charset="0"/>
                <a:sym typeface="Calibri Bold" charset="0"/>
              </a:rPr>
              <a:t>Explanation:</a:t>
            </a:r>
          </a:p>
        </p:txBody>
      </p:sp>
      <p:pic>
        <p:nvPicPr>
          <p:cNvPr id="14" name="table"/>
          <p:cNvPicPr>
            <a:picLocks noChangeAspect="1"/>
          </p:cNvPicPr>
          <p:nvPr/>
        </p:nvPicPr>
        <p:blipFill>
          <a:blip r:embed="rId3"/>
          <a:stretch>
            <a:fillRect/>
          </a:stretch>
        </p:blipFill>
        <p:spPr>
          <a:xfrm>
            <a:off x="3232150" y="4146376"/>
            <a:ext cx="2070100" cy="2667000"/>
          </a:xfrm>
          <a:prstGeom prst="rect">
            <a:avLst/>
          </a:prstGeom>
        </p:spPr>
      </p:pic>
      <p:sp>
        <p:nvSpPr>
          <p:cNvPr id="15" name="AutoShape 6"/>
          <p:cNvSpPr>
            <a:spLocks/>
          </p:cNvSpPr>
          <p:nvPr/>
        </p:nvSpPr>
        <p:spPr bwMode="auto">
          <a:xfrm flipH="1">
            <a:off x="2774950" y="5289376"/>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endParaRPr lang="en-US"/>
          </a:p>
        </p:txBody>
      </p:sp>
      <p:sp>
        <p:nvSpPr>
          <p:cNvPr id="16" name="Rectangle 1"/>
          <p:cNvSpPr/>
          <p:nvPr/>
        </p:nvSpPr>
        <p:spPr>
          <a:xfrm>
            <a:off x="1327150" y="5898976"/>
            <a:ext cx="1292842" cy="369332"/>
          </a:xfrm>
          <a:prstGeom prst="rect">
            <a:avLst/>
          </a:prstGeom>
        </p:spPr>
        <p:txBody>
          <a:bodyPr wrap="none">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r>
              <a:rPr lang="en-US" sz="1800" dirty="0" err="1">
                <a:solidFill>
                  <a:schemeClr val="tx1"/>
                </a:solidFill>
                <a:latin typeface="Courier New" charset="0"/>
                <a:ea typeface="Courier New" charset="0"/>
                <a:cs typeface="Courier New" charset="0"/>
                <a:sym typeface="Courier New" charset="0"/>
              </a:rPr>
              <a:t>struct_t</a:t>
            </a:r>
            <a:endParaRPr lang="en-US" sz="1800" dirty="0"/>
          </a:p>
        </p:txBody>
      </p:sp>
    </p:spTree>
    <p:extLst>
      <p:ext uri="{BB962C8B-B14F-4D97-AF65-F5344CB8AC3E}">
        <p14:creationId xmlns:p14="http://schemas.microsoft.com/office/powerpoint/2010/main" val="238499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ln/>
        </p:spPr>
        <p:txBody>
          <a:bodyPr/>
          <a:lstStyle/>
          <a:p>
            <a:r>
              <a:rPr lang="zh-CN" altLang="en-US" dirty="0"/>
              <a:t>内存引用错误 </a:t>
            </a:r>
            <a:r>
              <a:rPr lang="en-US" altLang="zh-CN" dirty="0"/>
              <a:t>(3/3)</a:t>
            </a:r>
            <a:endParaRPr lang="en-US" b="1" dirty="0"/>
          </a:p>
        </p:txBody>
      </p:sp>
      <p:sp>
        <p:nvSpPr>
          <p:cNvPr id="20484" name="Rectangle 4"/>
          <p:cNvSpPr>
            <a:spLocks noGrp="1" noChangeArrowheads="1"/>
          </p:cNvSpPr>
          <p:nvPr>
            <p:ph type="body" idx="1"/>
          </p:nvPr>
        </p:nvSpPr>
        <p:spPr>
          <a:ln/>
        </p:spPr>
        <p:txBody>
          <a:bodyPr/>
          <a:lstStyle/>
          <a:p>
            <a:r>
              <a:rPr lang="en-US" sz="2800" b="1" dirty="0"/>
              <a:t>C </a:t>
            </a:r>
            <a:r>
              <a:rPr lang="zh-CN" altLang="en-US" sz="2800" dirty="0"/>
              <a:t>和</a:t>
            </a:r>
            <a:r>
              <a:rPr lang="en-US" sz="2800" b="1" dirty="0"/>
              <a:t> C++ </a:t>
            </a:r>
            <a:r>
              <a:rPr lang="zh-CN" altLang="en-US" sz="2800" b="1" dirty="0"/>
              <a:t>并没有提供对此类错误的防范机制，比如：</a:t>
            </a:r>
            <a:endParaRPr lang="en-US" sz="2800" b="1" dirty="0"/>
          </a:p>
          <a:p>
            <a:pPr marL="552450" lvl="1"/>
            <a:r>
              <a:rPr lang="zh-CN" altLang="en-US" sz="2400" dirty="0"/>
              <a:t>数组越界错误</a:t>
            </a:r>
            <a:endParaRPr lang="en-US" sz="2400" dirty="0"/>
          </a:p>
          <a:p>
            <a:pPr marL="552450" lvl="1"/>
            <a:r>
              <a:rPr lang="zh-CN" altLang="en-US" sz="2400" dirty="0"/>
              <a:t>指针错误</a:t>
            </a:r>
            <a:endParaRPr lang="en-US" sz="2400" dirty="0"/>
          </a:p>
          <a:p>
            <a:pPr marL="552450" lvl="1"/>
            <a:r>
              <a:rPr lang="zh-CN" altLang="en-US" sz="2400" dirty="0"/>
              <a:t>滥用</a:t>
            </a:r>
            <a:r>
              <a:rPr lang="en-US" sz="2400" dirty="0"/>
              <a:t> </a:t>
            </a:r>
            <a:r>
              <a:rPr lang="en-US" sz="2400" dirty="0" err="1"/>
              <a:t>malloc</a:t>
            </a:r>
            <a:r>
              <a:rPr lang="en-US" sz="2400" dirty="0"/>
              <a:t>/free </a:t>
            </a:r>
            <a:r>
              <a:rPr lang="zh-CN" altLang="en-US" sz="2400" dirty="0"/>
              <a:t>函数</a:t>
            </a:r>
            <a:endParaRPr lang="en-US" sz="2400" dirty="0"/>
          </a:p>
          <a:p>
            <a:endParaRPr lang="en-US" altLang="zh-CN" sz="2800" b="1" dirty="0"/>
          </a:p>
          <a:p>
            <a:r>
              <a:rPr lang="zh-CN" altLang="en-US" sz="2800" b="1" dirty="0"/>
              <a:t>应对措施</a:t>
            </a:r>
            <a:endParaRPr lang="en-US" sz="2800" b="1" dirty="0"/>
          </a:p>
          <a:p>
            <a:pPr marL="552450" lvl="1"/>
            <a:r>
              <a:rPr lang="zh-CN" altLang="en-US" sz="2400" dirty="0"/>
              <a:t>用其他语言编程，例如</a:t>
            </a:r>
            <a:r>
              <a:rPr lang="en-US" sz="2400" dirty="0"/>
              <a:t> Java, Ruby</a:t>
            </a:r>
            <a:r>
              <a:rPr lang="en-US" dirty="0"/>
              <a:t>, </a:t>
            </a:r>
            <a:r>
              <a:rPr lang="en-US" altLang="zh-CN" dirty="0"/>
              <a:t>Python, </a:t>
            </a:r>
            <a:r>
              <a:rPr lang="en-US" sz="2400" dirty="0"/>
              <a:t>ML</a:t>
            </a:r>
          </a:p>
          <a:p>
            <a:pPr marL="552450" lvl="1"/>
            <a:r>
              <a:rPr lang="zh-CN" altLang="en-US" sz="2400" dirty="0"/>
              <a:t>使用工具来检测此类内存错误</a:t>
            </a:r>
            <a:endParaRPr lang="en-US" sz="2400" dirty="0"/>
          </a:p>
        </p:txBody>
      </p:sp>
    </p:spTree>
    <p:extLst>
      <p:ext uri="{BB962C8B-B14F-4D97-AF65-F5344CB8AC3E}">
        <p14:creationId xmlns:p14="http://schemas.microsoft.com/office/powerpoint/2010/main" val="413114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fade">
                                      <p:cBhvr>
                                        <p:cTn id="7" dur="500"/>
                                        <p:tgtEl>
                                          <p:spTgt spid="2048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4">
                                            <p:txEl>
                                              <p:pRg st="1" end="1"/>
                                            </p:txEl>
                                          </p:spTgt>
                                        </p:tgtEl>
                                        <p:attrNameLst>
                                          <p:attrName>style.visibility</p:attrName>
                                        </p:attrNameLst>
                                      </p:cBhvr>
                                      <p:to>
                                        <p:strVal val="visible"/>
                                      </p:to>
                                    </p:set>
                                    <p:animEffect transition="in" filter="fade">
                                      <p:cBhvr>
                                        <p:cTn id="10" dur="500"/>
                                        <p:tgtEl>
                                          <p:spTgt spid="2048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484">
                                            <p:txEl>
                                              <p:pRg st="2" end="2"/>
                                            </p:txEl>
                                          </p:spTgt>
                                        </p:tgtEl>
                                        <p:attrNameLst>
                                          <p:attrName>style.visibility</p:attrName>
                                        </p:attrNameLst>
                                      </p:cBhvr>
                                      <p:to>
                                        <p:strVal val="visible"/>
                                      </p:to>
                                    </p:set>
                                    <p:animEffect transition="in" filter="fade">
                                      <p:cBhvr>
                                        <p:cTn id="13" dur="500"/>
                                        <p:tgtEl>
                                          <p:spTgt spid="2048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484">
                                            <p:txEl>
                                              <p:pRg st="3" end="3"/>
                                            </p:txEl>
                                          </p:spTgt>
                                        </p:tgtEl>
                                        <p:attrNameLst>
                                          <p:attrName>style.visibility</p:attrName>
                                        </p:attrNameLst>
                                      </p:cBhvr>
                                      <p:to>
                                        <p:strVal val="visible"/>
                                      </p:to>
                                    </p:set>
                                    <p:animEffect transition="in" filter="fade">
                                      <p:cBhvr>
                                        <p:cTn id="16" dur="500"/>
                                        <p:tgtEl>
                                          <p:spTgt spid="2048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484">
                                            <p:txEl>
                                              <p:pRg st="5" end="5"/>
                                            </p:txEl>
                                          </p:spTgt>
                                        </p:tgtEl>
                                        <p:attrNameLst>
                                          <p:attrName>style.visibility</p:attrName>
                                        </p:attrNameLst>
                                      </p:cBhvr>
                                      <p:to>
                                        <p:strVal val="visible"/>
                                      </p:to>
                                    </p:set>
                                    <p:animEffect transition="in" filter="fade">
                                      <p:cBhvr>
                                        <p:cTn id="21" dur="500"/>
                                        <p:tgtEl>
                                          <p:spTgt spid="2048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484">
                                            <p:txEl>
                                              <p:pRg st="6" end="6"/>
                                            </p:txEl>
                                          </p:spTgt>
                                        </p:tgtEl>
                                        <p:attrNameLst>
                                          <p:attrName>style.visibility</p:attrName>
                                        </p:attrNameLst>
                                      </p:cBhvr>
                                      <p:to>
                                        <p:strVal val="visible"/>
                                      </p:to>
                                    </p:set>
                                    <p:animEffect transition="in" filter="fade">
                                      <p:cBhvr>
                                        <p:cTn id="24" dur="500"/>
                                        <p:tgtEl>
                                          <p:spTgt spid="20484">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484">
                                            <p:txEl>
                                              <p:pRg st="7" end="7"/>
                                            </p:txEl>
                                          </p:spTgt>
                                        </p:tgtEl>
                                        <p:attrNameLst>
                                          <p:attrName>style.visibility</p:attrName>
                                        </p:attrNameLst>
                                      </p:cBhvr>
                                      <p:to>
                                        <p:strVal val="visible"/>
                                      </p:to>
                                    </p:set>
                                    <p:animEffect transition="in" filter="fade">
                                      <p:cBhvr>
                                        <p:cTn id="27" dur="500"/>
                                        <p:tgtEl>
                                          <p:spTgt spid="2048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title"/>
          </p:nvPr>
        </p:nvSpPr>
        <p:spPr>
          <a:xfrm>
            <a:off x="323528" y="404664"/>
            <a:ext cx="8382000" cy="1066800"/>
          </a:xfrm>
          <a:ln/>
        </p:spPr>
        <p:txBody>
          <a:bodyPr>
            <a:noAutofit/>
          </a:bodyPr>
          <a:lstStyle/>
          <a:p>
            <a:r>
              <a:rPr lang="zh-CN" altLang="en-US" sz="3200" b="1" dirty="0"/>
              <a:t> </a:t>
            </a:r>
            <a:r>
              <a:rPr lang="zh-CN" altLang="en-US" sz="3000" b="1" dirty="0"/>
              <a:t>问题</a:t>
            </a:r>
            <a:r>
              <a:rPr lang="en-US" altLang="zh-CN" sz="3000" b="1" dirty="0"/>
              <a:t>4</a:t>
            </a:r>
            <a:r>
              <a:rPr lang="zh-CN" altLang="en-US" sz="3000" b="1" dirty="0"/>
              <a:t>：</a:t>
            </a:r>
            <a:r>
              <a:rPr lang="zh-CN" altLang="en-US" sz="3000" dirty="0"/>
              <a:t>算法性能分析结果 </a:t>
            </a:r>
            <a:r>
              <a:rPr lang="zh-CN" altLang="en-US" sz="2800" dirty="0">
                <a:solidFill>
                  <a:srgbClr val="FF0000"/>
                </a:solidFill>
                <a:latin typeface="Arial"/>
                <a:cs typeface="Arial"/>
              </a:rPr>
              <a:t>≠ </a:t>
            </a:r>
            <a:r>
              <a:rPr lang="zh-CN" altLang="en-US" sz="3000" dirty="0"/>
              <a:t>实际程序性能</a:t>
            </a:r>
            <a:br>
              <a:rPr lang="en-US" sz="3000" b="1" dirty="0"/>
            </a:br>
            <a:r>
              <a:rPr lang="en-US" sz="3000" b="1" dirty="0"/>
              <a:t>There’s more to performance than asymptotic complexity</a:t>
            </a:r>
            <a:br>
              <a:rPr lang="en-US" sz="3200" dirty="0"/>
            </a:br>
            <a:endParaRPr lang="en-US" sz="3200" dirty="0"/>
          </a:p>
        </p:txBody>
      </p:sp>
      <p:sp>
        <p:nvSpPr>
          <p:cNvPr id="23556" name="Rectangle 4"/>
          <p:cNvSpPr>
            <a:spLocks noGrp="1" noChangeArrowheads="1"/>
          </p:cNvSpPr>
          <p:nvPr>
            <p:ph type="body" idx="1"/>
          </p:nvPr>
        </p:nvSpPr>
        <p:spPr>
          <a:xfrm>
            <a:off x="381000" y="1556792"/>
            <a:ext cx="8382000" cy="3987800"/>
          </a:xfrm>
          <a:ln/>
        </p:spPr>
        <p:txBody>
          <a:bodyPr/>
          <a:lstStyle/>
          <a:p>
            <a:r>
              <a:rPr lang="zh-CN" altLang="en-US" sz="2600" dirty="0"/>
              <a:t>代码写的好坏与否，可能导致程序性能的</a:t>
            </a:r>
            <a:r>
              <a:rPr lang="zh-CN" altLang="en-US" sz="2600" dirty="0">
                <a:solidFill>
                  <a:srgbClr val="FF0000"/>
                </a:solidFill>
              </a:rPr>
              <a:t>数量级差别</a:t>
            </a:r>
            <a:endParaRPr lang="en-US" altLang="zh-CN" sz="2600" dirty="0">
              <a:solidFill>
                <a:srgbClr val="FF0000"/>
              </a:solidFill>
            </a:endParaRPr>
          </a:p>
          <a:p>
            <a:endParaRPr lang="en-US" altLang="zh-CN" sz="2600" dirty="0"/>
          </a:p>
          <a:p>
            <a:r>
              <a:rPr lang="zh-CN" altLang="en-US" sz="2600" dirty="0"/>
              <a:t>程序性能优化有多个层面</a:t>
            </a:r>
            <a:endParaRPr lang="en-US" altLang="zh-CN" sz="2600" dirty="0"/>
          </a:p>
          <a:p>
            <a:pPr lvl="1"/>
            <a:r>
              <a:rPr lang="zh-CN" altLang="en-US" sz="2200" dirty="0"/>
              <a:t>算法，数据表达，过程，循环</a:t>
            </a:r>
            <a:endParaRPr lang="en-US" sz="2200" dirty="0"/>
          </a:p>
          <a:p>
            <a:endParaRPr lang="en-US" altLang="zh-CN" sz="2600" b="1" dirty="0"/>
          </a:p>
          <a:p>
            <a:r>
              <a:rPr lang="zh-CN" altLang="en-US" sz="2600" b="1" dirty="0"/>
              <a:t>只有理解了系统实现才能做到有效优化</a:t>
            </a:r>
            <a:endParaRPr lang="en-US" sz="2600" b="1" dirty="0"/>
          </a:p>
          <a:p>
            <a:pPr marL="552450" lvl="1"/>
            <a:r>
              <a:rPr lang="zh-CN" altLang="en-US" sz="2200" dirty="0"/>
              <a:t>衡量程序性能的指标：执行时间、内存占用、能耗等。</a:t>
            </a:r>
            <a:r>
              <a:rPr lang="zh-CN" altLang="en-US" dirty="0"/>
              <a:t>找出瓶颈（</a:t>
            </a:r>
            <a:r>
              <a:rPr lang="en-US" altLang="zh-CN" dirty="0"/>
              <a:t>perf, </a:t>
            </a:r>
            <a:r>
              <a:rPr lang="en-US" altLang="zh-CN" dirty="0" err="1"/>
              <a:t>DTrace</a:t>
            </a:r>
            <a:r>
              <a:rPr lang="zh-CN" altLang="en-US" dirty="0"/>
              <a:t>等）</a:t>
            </a:r>
            <a:endParaRPr lang="en-US" altLang="zh-CN" dirty="0"/>
          </a:p>
          <a:p>
            <a:pPr marL="552450" lvl="1"/>
            <a:r>
              <a:rPr lang="zh-CN" altLang="en-US" sz="2200" dirty="0"/>
              <a:t>了解程序的编译、执行过程中的细节，如内存访问模式</a:t>
            </a:r>
            <a:endParaRPr lang="en-US" sz="2200" dirty="0"/>
          </a:p>
          <a:p>
            <a:pPr marL="952500" lvl="2"/>
            <a:r>
              <a:rPr lang="zh-CN" altLang="en-US" sz="2200" dirty="0"/>
              <a:t>例：内存访问模式影响程序性能</a:t>
            </a:r>
            <a:endParaRPr lang="en-US" altLang="zh-CN" sz="2200" dirty="0"/>
          </a:p>
          <a:p>
            <a:pPr marL="552450" lvl="1"/>
            <a:r>
              <a:rPr lang="zh-CN" altLang="en-US" sz="2200" dirty="0"/>
              <a:t>理解如何在不破坏代码模块性和通用性的前提下优化性能</a:t>
            </a:r>
          </a:p>
          <a:p>
            <a:pPr marL="552450" lvl="1"/>
            <a:endParaRPr lang="en-US" sz="2600" dirty="0"/>
          </a:p>
        </p:txBody>
      </p:sp>
    </p:spTree>
    <p:extLst>
      <p:ext uri="{BB962C8B-B14F-4D97-AF65-F5344CB8AC3E}">
        <p14:creationId xmlns:p14="http://schemas.microsoft.com/office/powerpoint/2010/main" val="236389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Effect transition="in" filter="fade">
                                      <p:cBhvr>
                                        <p:cTn id="7" dur="500"/>
                                        <p:tgtEl>
                                          <p:spTgt spid="235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56">
                                            <p:txEl>
                                              <p:pRg st="2" end="2"/>
                                            </p:txEl>
                                          </p:spTgt>
                                        </p:tgtEl>
                                        <p:attrNameLst>
                                          <p:attrName>style.visibility</p:attrName>
                                        </p:attrNameLst>
                                      </p:cBhvr>
                                      <p:to>
                                        <p:strVal val="visible"/>
                                      </p:to>
                                    </p:set>
                                    <p:animEffect transition="in" filter="fade">
                                      <p:cBhvr>
                                        <p:cTn id="12" dur="500"/>
                                        <p:tgtEl>
                                          <p:spTgt spid="2355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556">
                                            <p:txEl>
                                              <p:pRg st="3" end="3"/>
                                            </p:txEl>
                                          </p:spTgt>
                                        </p:tgtEl>
                                        <p:attrNameLst>
                                          <p:attrName>style.visibility</p:attrName>
                                        </p:attrNameLst>
                                      </p:cBhvr>
                                      <p:to>
                                        <p:strVal val="visible"/>
                                      </p:to>
                                    </p:set>
                                    <p:animEffect transition="in" filter="fade">
                                      <p:cBhvr>
                                        <p:cTn id="15" dur="500"/>
                                        <p:tgtEl>
                                          <p:spTgt spid="2355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556">
                                            <p:txEl>
                                              <p:pRg st="5" end="5"/>
                                            </p:txEl>
                                          </p:spTgt>
                                        </p:tgtEl>
                                        <p:attrNameLst>
                                          <p:attrName>style.visibility</p:attrName>
                                        </p:attrNameLst>
                                      </p:cBhvr>
                                      <p:to>
                                        <p:strVal val="visible"/>
                                      </p:to>
                                    </p:set>
                                    <p:animEffect transition="in" filter="fade">
                                      <p:cBhvr>
                                        <p:cTn id="20" dur="500"/>
                                        <p:tgtEl>
                                          <p:spTgt spid="23556">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556">
                                            <p:txEl>
                                              <p:pRg st="6" end="6"/>
                                            </p:txEl>
                                          </p:spTgt>
                                        </p:tgtEl>
                                        <p:attrNameLst>
                                          <p:attrName>style.visibility</p:attrName>
                                        </p:attrNameLst>
                                      </p:cBhvr>
                                      <p:to>
                                        <p:strVal val="visible"/>
                                      </p:to>
                                    </p:set>
                                    <p:animEffect transition="in" filter="fade">
                                      <p:cBhvr>
                                        <p:cTn id="23" dur="500"/>
                                        <p:tgtEl>
                                          <p:spTgt spid="23556">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556">
                                            <p:txEl>
                                              <p:pRg st="7" end="7"/>
                                            </p:txEl>
                                          </p:spTgt>
                                        </p:tgtEl>
                                        <p:attrNameLst>
                                          <p:attrName>style.visibility</p:attrName>
                                        </p:attrNameLst>
                                      </p:cBhvr>
                                      <p:to>
                                        <p:strVal val="visible"/>
                                      </p:to>
                                    </p:set>
                                    <p:animEffect transition="in" filter="fade">
                                      <p:cBhvr>
                                        <p:cTn id="26" dur="500"/>
                                        <p:tgtEl>
                                          <p:spTgt spid="23556">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556">
                                            <p:txEl>
                                              <p:pRg st="8" end="8"/>
                                            </p:txEl>
                                          </p:spTgt>
                                        </p:tgtEl>
                                        <p:attrNameLst>
                                          <p:attrName>style.visibility</p:attrName>
                                        </p:attrNameLst>
                                      </p:cBhvr>
                                      <p:to>
                                        <p:strVal val="visible"/>
                                      </p:to>
                                    </p:set>
                                    <p:animEffect transition="in" filter="fade">
                                      <p:cBhvr>
                                        <p:cTn id="29" dur="500"/>
                                        <p:tgtEl>
                                          <p:spTgt spid="23556">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556">
                                            <p:txEl>
                                              <p:pRg st="9" end="9"/>
                                            </p:txEl>
                                          </p:spTgt>
                                        </p:tgtEl>
                                        <p:attrNameLst>
                                          <p:attrName>style.visibility</p:attrName>
                                        </p:attrNameLst>
                                      </p:cBhvr>
                                      <p:to>
                                        <p:strVal val="visible"/>
                                      </p:to>
                                    </p:set>
                                    <p:animEffect transition="in" filter="fade">
                                      <p:cBhvr>
                                        <p:cTn id="32" dur="500"/>
                                        <p:tgtEl>
                                          <p:spTgt spid="2355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ln/>
        </p:spPr>
        <p:txBody>
          <a:bodyPr/>
          <a:lstStyle/>
          <a:p>
            <a:pPr marL="119063" indent="-119063"/>
            <a:r>
              <a:rPr lang="zh-CN" altLang="en-US" dirty="0"/>
              <a:t>内存性能影响程序性能</a:t>
            </a:r>
            <a:endParaRPr lang="en-US" b="1" dirty="0"/>
          </a:p>
        </p:txBody>
      </p:sp>
      <p:sp>
        <p:nvSpPr>
          <p:cNvPr id="21508" name="Rectangle 4"/>
          <p:cNvSpPr>
            <a:spLocks noGrp="1" noChangeArrowheads="1"/>
          </p:cNvSpPr>
          <p:nvPr>
            <p:ph type="body" idx="1"/>
          </p:nvPr>
        </p:nvSpPr>
        <p:spPr>
          <a:xfrm>
            <a:off x="357018" y="4797425"/>
            <a:ext cx="7378700" cy="1904999"/>
          </a:xfrm>
          <a:ln/>
        </p:spPr>
        <p:txBody>
          <a:bodyPr/>
          <a:lstStyle/>
          <a:p>
            <a:r>
              <a:rPr lang="zh-CN" altLang="en-US" dirty="0"/>
              <a:t>内存是分层组织的</a:t>
            </a:r>
            <a:endParaRPr lang="en-US" altLang="zh-CN" dirty="0"/>
          </a:p>
          <a:p>
            <a:r>
              <a:rPr lang="zh-CN" altLang="en-US" dirty="0"/>
              <a:t>程序性能取决于内存访问模式</a:t>
            </a:r>
            <a:endParaRPr lang="en-US" altLang="zh-CN" dirty="0"/>
          </a:p>
          <a:p>
            <a:pPr lvl="1"/>
            <a:r>
              <a:rPr lang="zh-CN" altLang="en-US" dirty="0"/>
              <a:t>例如：如何访问内存中的二维数组、多维数组</a:t>
            </a:r>
            <a:endParaRPr lang="en-US" altLang="zh-CN" dirty="0"/>
          </a:p>
        </p:txBody>
      </p:sp>
      <p:sp>
        <p:nvSpPr>
          <p:cNvPr id="21509" name="Rectangle 5"/>
          <p:cNvSpPr>
            <a:spLocks/>
          </p:cNvSpPr>
          <p:nvPr/>
        </p:nvSpPr>
        <p:spPr bwMode="auto">
          <a:xfrm>
            <a:off x="4648200" y="1371601"/>
            <a:ext cx="4267200" cy="2511424"/>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void </a:t>
            </a:r>
            <a:r>
              <a:rPr lang="en-US" sz="1600" dirty="0" err="1">
                <a:solidFill>
                  <a:srgbClr val="FF0000"/>
                </a:solidFill>
                <a:latin typeface="Courier New" panose="02070309020205020404" pitchFamily="49" charset="0"/>
                <a:ea typeface="Monaco" charset="0"/>
                <a:cs typeface="Courier New" panose="02070309020205020404" pitchFamily="49" charset="0"/>
                <a:sym typeface="Monaco" charset="0"/>
              </a:rPr>
              <a:t>copyji</a:t>
            </a:r>
            <a:r>
              <a:rPr lang="en-US" sz="1600" dirty="0">
                <a:solidFill>
                  <a:srgbClr val="FF0000"/>
                </a:solidFill>
                <a:latin typeface="Courier New" panose="02070309020205020404" pitchFamily="49" charset="0"/>
                <a:ea typeface="Monaco" charset="0"/>
                <a:cs typeface="Courier New" panose="02070309020205020404" pitchFamily="49" charset="0"/>
                <a:sym typeface="Monaco" charset="0"/>
              </a:rPr>
              <a:t> </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int</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int</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int</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i,j</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a:solidFill>
                  <a:srgbClr val="21218A"/>
                </a:solidFill>
                <a:latin typeface="Courier New" panose="02070309020205020404" pitchFamily="49" charset="0"/>
                <a:ea typeface="Monaco" charset="0"/>
                <a:cs typeface="Courier New" panose="02070309020205020404" pitchFamily="49" charset="0"/>
                <a:sym typeface="Monaco" charset="0"/>
              </a:rPr>
              <a:t>for (</a:t>
            </a:r>
            <a:r>
              <a:rPr lang="en-US" sz="1600" dirty="0" err="1">
                <a:solidFill>
                  <a:srgbClr val="21218A"/>
                </a:solidFill>
                <a:latin typeface="Courier New" panose="02070309020205020404" pitchFamily="49" charset="0"/>
                <a:ea typeface="Monaco" charset="0"/>
                <a:cs typeface="Courier New" panose="02070309020205020404" pitchFamily="49" charset="0"/>
                <a:sym typeface="Monaco" charset="0"/>
              </a:rPr>
              <a:t>j</a:t>
            </a:r>
            <a:r>
              <a:rPr lang="en-US" sz="1600" dirty="0">
                <a:solidFill>
                  <a:srgbClr val="21218A"/>
                </a:solidFill>
                <a:latin typeface="Courier New" panose="02070309020205020404" pitchFamily="49" charset="0"/>
                <a:ea typeface="Monaco" charset="0"/>
                <a:cs typeface="Courier New" panose="02070309020205020404" pitchFamily="49" charset="0"/>
                <a:sym typeface="Monaco" charset="0"/>
              </a:rPr>
              <a:t> = 0; </a:t>
            </a:r>
            <a:r>
              <a:rPr lang="en-US" sz="1600" dirty="0" err="1">
                <a:solidFill>
                  <a:srgbClr val="21218A"/>
                </a:solidFill>
                <a:latin typeface="Courier New" panose="02070309020205020404" pitchFamily="49" charset="0"/>
                <a:ea typeface="Monaco" charset="0"/>
                <a:cs typeface="Courier New" panose="02070309020205020404" pitchFamily="49" charset="0"/>
                <a:sym typeface="Monaco" charset="0"/>
              </a:rPr>
              <a:t>j</a:t>
            </a:r>
            <a:r>
              <a:rPr lang="en-US" sz="1600" dirty="0">
                <a:solidFill>
                  <a:srgbClr val="21218A"/>
                </a:solidFill>
                <a:latin typeface="Courier New" panose="02070309020205020404" pitchFamily="49" charset="0"/>
                <a:ea typeface="Monaco" charset="0"/>
                <a:cs typeface="Courier New" panose="02070309020205020404" pitchFamily="49" charset="0"/>
                <a:sym typeface="Monaco" charset="0"/>
              </a:rPr>
              <a:t> &lt; 2048; </a:t>
            </a:r>
            <a:r>
              <a:rPr lang="en-US" sz="1600" dirty="0" err="1">
                <a:solidFill>
                  <a:srgbClr val="21218A"/>
                </a:solidFill>
                <a:latin typeface="Courier New" panose="02070309020205020404" pitchFamily="49" charset="0"/>
                <a:ea typeface="Monaco" charset="0"/>
                <a:cs typeface="Courier New" panose="02070309020205020404" pitchFamily="49" charset="0"/>
                <a:sym typeface="Monaco" charset="0"/>
              </a:rPr>
              <a:t>j</a:t>
            </a:r>
            <a:r>
              <a:rPr lang="en-US" sz="1600" dirty="0">
                <a:solidFill>
                  <a:srgbClr val="21218A"/>
                </a:solidFill>
                <a:latin typeface="Courier New" panose="02070309020205020404" pitchFamily="49" charset="0"/>
                <a:ea typeface="Monaco" charset="0"/>
                <a:cs typeface="Courier New" panose="02070309020205020404" pitchFamily="49" charset="0"/>
                <a:sym typeface="Monaco" charset="0"/>
              </a:rPr>
              <a:t>++)</a:t>
            </a:r>
            <a:endParaRPr lang="en-US" sz="1600" dirty="0">
              <a:solidFill>
                <a:schemeClr val="tx1"/>
              </a:solidFill>
              <a:latin typeface="Courier New" panose="02070309020205020404" pitchFamily="49" charset="0"/>
              <a:ea typeface="Monaco" charset="0"/>
              <a:cs typeface="Courier New" panose="02070309020205020404" pitchFamily="49"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a:solidFill>
                  <a:srgbClr val="C00000"/>
                </a:solidFill>
                <a:latin typeface="Courier New" panose="02070309020205020404" pitchFamily="49" charset="0"/>
                <a:ea typeface="Monaco" charset="0"/>
                <a:cs typeface="Courier New" panose="02070309020205020404" pitchFamily="49" charset="0"/>
                <a:sym typeface="Monaco" charset="0"/>
              </a:rPr>
              <a:t>for (</a:t>
            </a:r>
            <a:r>
              <a:rPr lang="en-US" sz="1600" dirty="0" err="1">
                <a:solidFill>
                  <a:srgbClr val="C00000"/>
                </a:solidFill>
                <a:latin typeface="Courier New" panose="02070309020205020404" pitchFamily="49" charset="0"/>
                <a:ea typeface="Monaco" charset="0"/>
                <a:cs typeface="Courier New" panose="02070309020205020404" pitchFamily="49" charset="0"/>
                <a:sym typeface="Monaco" charset="0"/>
              </a:rPr>
              <a:t>i</a:t>
            </a:r>
            <a:r>
              <a:rPr lang="en-US" sz="1600" dirty="0">
                <a:solidFill>
                  <a:srgbClr val="C00000"/>
                </a:solidFill>
                <a:latin typeface="Courier New" panose="02070309020205020404" pitchFamily="49" charset="0"/>
                <a:ea typeface="Monaco" charset="0"/>
                <a:cs typeface="Courier New" panose="02070309020205020404" pitchFamily="49" charset="0"/>
                <a:sym typeface="Monaco" charset="0"/>
              </a:rPr>
              <a:t> = 0; </a:t>
            </a:r>
            <a:r>
              <a:rPr lang="en-US" sz="1600" dirty="0" err="1">
                <a:solidFill>
                  <a:srgbClr val="C00000"/>
                </a:solidFill>
                <a:latin typeface="Courier New" panose="02070309020205020404" pitchFamily="49" charset="0"/>
                <a:ea typeface="Monaco" charset="0"/>
                <a:cs typeface="Courier New" panose="02070309020205020404" pitchFamily="49" charset="0"/>
                <a:sym typeface="Monaco" charset="0"/>
              </a:rPr>
              <a:t>i</a:t>
            </a:r>
            <a:r>
              <a:rPr lang="en-US" sz="1600" dirty="0">
                <a:solidFill>
                  <a:srgbClr val="C00000"/>
                </a:solidFill>
                <a:latin typeface="Courier New" panose="02070309020205020404" pitchFamily="49" charset="0"/>
                <a:ea typeface="Monaco" charset="0"/>
                <a:cs typeface="Courier New" panose="02070309020205020404" pitchFamily="49" charset="0"/>
                <a:sym typeface="Monaco" charset="0"/>
              </a:rPr>
              <a:t> &lt; 2048; </a:t>
            </a:r>
            <a:r>
              <a:rPr lang="en-US" sz="1600" dirty="0" err="1">
                <a:solidFill>
                  <a:srgbClr val="C00000"/>
                </a:solidFill>
                <a:latin typeface="Courier New" panose="02070309020205020404" pitchFamily="49" charset="0"/>
                <a:ea typeface="Monaco" charset="0"/>
                <a:cs typeface="Courier New" panose="02070309020205020404" pitchFamily="49" charset="0"/>
                <a:sym typeface="Monaco" charset="0"/>
              </a:rPr>
              <a:t>i</a:t>
            </a:r>
            <a:r>
              <a:rPr lang="en-US" sz="1600" dirty="0">
                <a:solidFill>
                  <a:srgbClr val="C00000"/>
                </a:solidFill>
                <a:latin typeface="Courier New" panose="02070309020205020404" pitchFamily="49" charset="0"/>
                <a:ea typeface="Monaco" charset="0"/>
                <a:cs typeface="Courier New" panose="02070309020205020404" pitchFamily="49" charset="0"/>
                <a:sym typeface="Monaco" charset="0"/>
              </a:rPr>
              <a:t>++)</a:t>
            </a:r>
            <a:endParaRPr lang="en-US" sz="1600" dirty="0">
              <a:solidFill>
                <a:schemeClr val="tx1"/>
              </a:solidFill>
              <a:latin typeface="Courier New" panose="02070309020205020404" pitchFamily="49" charset="0"/>
              <a:ea typeface="Monaco" charset="0"/>
              <a:cs typeface="Courier New" panose="02070309020205020404" pitchFamily="49"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dst[i][j</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src[i][j</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p>
        </p:txBody>
      </p:sp>
      <p:sp>
        <p:nvSpPr>
          <p:cNvPr id="21510" name="Rectangle 6"/>
          <p:cNvSpPr>
            <a:spLocks/>
          </p:cNvSpPr>
          <p:nvPr/>
        </p:nvSpPr>
        <p:spPr bwMode="auto">
          <a:xfrm>
            <a:off x="304800" y="1371600"/>
            <a:ext cx="4267200" cy="2511425"/>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void </a:t>
            </a:r>
            <a:r>
              <a:rPr lang="en-US" sz="1600" dirty="0" err="1">
                <a:solidFill>
                  <a:srgbClr val="FF0000"/>
                </a:solidFill>
                <a:latin typeface="Courier New" panose="02070309020205020404" pitchFamily="49" charset="0"/>
                <a:ea typeface="Monaco" charset="0"/>
                <a:cs typeface="Courier New" panose="02070309020205020404" pitchFamily="49" charset="0"/>
                <a:sym typeface="Monaco" charset="0"/>
              </a:rPr>
              <a:t>copyij</a:t>
            </a:r>
            <a:r>
              <a:rPr lang="en-US" sz="1600" dirty="0">
                <a:solidFill>
                  <a:srgbClr val="FF0000"/>
                </a:solidFill>
                <a:latin typeface="Courier New" panose="02070309020205020404" pitchFamily="49" charset="0"/>
                <a:ea typeface="Monaco" charset="0"/>
                <a:cs typeface="Courier New" panose="02070309020205020404" pitchFamily="49" charset="0"/>
                <a:sym typeface="Monaco" charset="0"/>
              </a:rPr>
              <a:t> </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int</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src</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int</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dst</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int</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i,j</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a:solidFill>
                  <a:srgbClr val="C00000"/>
                </a:solidFill>
                <a:latin typeface="Courier New" panose="02070309020205020404" pitchFamily="49" charset="0"/>
                <a:ea typeface="Monaco" charset="0"/>
                <a:cs typeface="Courier New" panose="02070309020205020404" pitchFamily="49" charset="0"/>
                <a:sym typeface="Monaco" charset="0"/>
              </a:rPr>
              <a:t>for (</a:t>
            </a:r>
            <a:r>
              <a:rPr lang="en-US" sz="1600" dirty="0" err="1">
                <a:solidFill>
                  <a:srgbClr val="C00000"/>
                </a:solidFill>
                <a:latin typeface="Courier New" panose="02070309020205020404" pitchFamily="49" charset="0"/>
                <a:ea typeface="Monaco" charset="0"/>
                <a:cs typeface="Courier New" panose="02070309020205020404" pitchFamily="49" charset="0"/>
                <a:sym typeface="Monaco" charset="0"/>
              </a:rPr>
              <a:t>i</a:t>
            </a:r>
            <a:r>
              <a:rPr lang="en-US" sz="1600" dirty="0">
                <a:solidFill>
                  <a:srgbClr val="C00000"/>
                </a:solidFill>
                <a:latin typeface="Courier New" panose="02070309020205020404" pitchFamily="49" charset="0"/>
                <a:ea typeface="Monaco" charset="0"/>
                <a:cs typeface="Courier New" panose="02070309020205020404" pitchFamily="49" charset="0"/>
                <a:sym typeface="Monaco" charset="0"/>
              </a:rPr>
              <a:t> = 0; </a:t>
            </a:r>
            <a:r>
              <a:rPr lang="en-US" sz="1600" dirty="0" err="1">
                <a:solidFill>
                  <a:srgbClr val="C00000"/>
                </a:solidFill>
                <a:latin typeface="Courier New" panose="02070309020205020404" pitchFamily="49" charset="0"/>
                <a:ea typeface="Monaco" charset="0"/>
                <a:cs typeface="Courier New" panose="02070309020205020404" pitchFamily="49" charset="0"/>
                <a:sym typeface="Monaco" charset="0"/>
              </a:rPr>
              <a:t>i</a:t>
            </a:r>
            <a:r>
              <a:rPr lang="en-US" sz="1600" dirty="0">
                <a:solidFill>
                  <a:srgbClr val="C00000"/>
                </a:solidFill>
                <a:latin typeface="Courier New" panose="02070309020205020404" pitchFamily="49" charset="0"/>
                <a:ea typeface="Monaco" charset="0"/>
                <a:cs typeface="Courier New" panose="02070309020205020404" pitchFamily="49" charset="0"/>
                <a:sym typeface="Monaco" charset="0"/>
              </a:rPr>
              <a:t> &lt; 2048; </a:t>
            </a:r>
            <a:r>
              <a:rPr lang="en-US" sz="1600" dirty="0" err="1">
                <a:solidFill>
                  <a:srgbClr val="C00000"/>
                </a:solidFill>
                <a:latin typeface="Courier New" panose="02070309020205020404" pitchFamily="49" charset="0"/>
                <a:ea typeface="Monaco" charset="0"/>
                <a:cs typeface="Courier New" panose="02070309020205020404" pitchFamily="49" charset="0"/>
                <a:sym typeface="Monaco" charset="0"/>
              </a:rPr>
              <a:t>i</a:t>
            </a:r>
            <a:r>
              <a:rPr lang="en-US" sz="1600" dirty="0">
                <a:solidFill>
                  <a:srgbClr val="C00000"/>
                </a:solidFill>
                <a:latin typeface="Courier New" panose="02070309020205020404" pitchFamily="49" charset="0"/>
                <a:ea typeface="Monaco" charset="0"/>
                <a:cs typeface="Courier New" panose="02070309020205020404" pitchFamily="49" charset="0"/>
                <a:sym typeface="Monaco" charset="0"/>
              </a:rPr>
              <a:t>++)</a:t>
            </a:r>
            <a:endParaRPr lang="en-US" sz="1600" dirty="0">
              <a:solidFill>
                <a:schemeClr val="tx1"/>
              </a:solidFill>
              <a:latin typeface="Courier New" panose="02070309020205020404" pitchFamily="49" charset="0"/>
              <a:ea typeface="Monaco" charset="0"/>
              <a:cs typeface="Courier New" panose="02070309020205020404" pitchFamily="49"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a:solidFill>
                  <a:srgbClr val="21218A"/>
                </a:solidFill>
                <a:latin typeface="Courier New" panose="02070309020205020404" pitchFamily="49" charset="0"/>
                <a:ea typeface="Monaco" charset="0"/>
                <a:cs typeface="Courier New" panose="02070309020205020404" pitchFamily="49" charset="0"/>
                <a:sym typeface="Monaco" charset="0"/>
              </a:rPr>
              <a:t>for (j = 0; j &lt; 2048; j++)</a:t>
            </a:r>
            <a:endParaRPr lang="en-US" sz="1600" dirty="0">
              <a:solidFill>
                <a:schemeClr val="tx1"/>
              </a:solidFill>
              <a:latin typeface="Courier New" panose="02070309020205020404" pitchFamily="49" charset="0"/>
              <a:ea typeface="Monaco" charset="0"/>
              <a:cs typeface="Courier New" panose="02070309020205020404" pitchFamily="49" charset="0"/>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dst</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][j] = </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src</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r>
              <a:rPr lang="en-US" sz="1600" dirty="0" err="1">
                <a:solidFill>
                  <a:schemeClr val="tx1"/>
                </a:solidFill>
                <a:latin typeface="Courier New" panose="02070309020205020404" pitchFamily="49" charset="0"/>
                <a:ea typeface="Monaco" charset="0"/>
                <a:cs typeface="Courier New" panose="02070309020205020404" pitchFamily="49" charset="0"/>
                <a:sym typeface="Monaco" charset="0"/>
              </a:rPr>
              <a:t>i</a:t>
            </a: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chemeClr val="tx1"/>
                </a:solidFill>
                <a:latin typeface="Courier New" panose="02070309020205020404" pitchFamily="49" charset="0"/>
                <a:ea typeface="Monaco" charset="0"/>
                <a:cs typeface="Courier New" panose="02070309020205020404" pitchFamily="49" charset="0"/>
                <a:sym typeface="Monaco" charset="0"/>
              </a:rPr>
              <a:t>}</a:t>
            </a:r>
          </a:p>
        </p:txBody>
      </p:sp>
      <p:grpSp>
        <p:nvGrpSpPr>
          <p:cNvPr id="2" name="Group 7"/>
          <p:cNvGrpSpPr>
            <a:grpSpLocks/>
          </p:cNvGrpSpPr>
          <p:nvPr/>
        </p:nvGrpSpPr>
        <p:grpSpPr bwMode="auto">
          <a:xfrm>
            <a:off x="4191000" y="2488660"/>
            <a:ext cx="762000" cy="406940"/>
            <a:chOff x="0" y="0"/>
            <a:chExt cx="480" cy="144"/>
          </a:xfrm>
        </p:grpSpPr>
        <p:sp>
          <p:nvSpPr>
            <p:cNvPr id="21512" name="Line 8"/>
            <p:cNvSpPr>
              <a:spLocks noChangeShapeType="1"/>
            </p:cNvSpPr>
            <p:nvPr/>
          </p:nvSpPr>
          <p:spPr bwMode="auto">
            <a:xfrm>
              <a:off x="0" y="0"/>
              <a:ext cx="480" cy="144"/>
            </a:xfrm>
            <a:prstGeom prst="line">
              <a:avLst/>
            </a:prstGeom>
            <a:noFill/>
            <a:ln w="63500" cap="flat">
              <a:solidFill>
                <a:srgbClr val="FF0000"/>
              </a:solidFill>
              <a:prstDash val="solid"/>
              <a:round/>
              <a:headEnd type="none" w="med" len="med"/>
              <a:tailEnd type="triangle" w="sm" len="sm"/>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0" y="0"/>
              <a:ext cx="480" cy="144"/>
            </a:xfrm>
            <a:prstGeom prst="line">
              <a:avLst/>
            </a:prstGeom>
            <a:noFill/>
            <a:ln w="63500" cap="flat">
              <a:solidFill>
                <a:srgbClr val="FF0000"/>
              </a:solidFill>
              <a:prstDash val="solid"/>
              <a:round/>
              <a:headEnd type="none" w="med" len="med"/>
              <a:tailEnd type="triangle" w="sm" len="sm"/>
            </a:ln>
          </p:spPr>
          <p:txBody>
            <a:bodyPr lIns="0" tIns="0" rIns="0" bIns="0">
              <a:prstTxWarp prst="textNoShape">
                <a:avLst/>
              </a:prstTxWarp>
            </a:bodyPr>
            <a:lstStyle/>
            <a:p>
              <a:endParaRPr lang="en-US"/>
            </a:p>
          </p:txBody>
        </p:sp>
      </p:grpSp>
      <p:sp>
        <p:nvSpPr>
          <p:cNvPr id="21514" name="Rectangle 10"/>
          <p:cNvSpPr>
            <a:spLocks/>
          </p:cNvSpPr>
          <p:nvPr/>
        </p:nvSpPr>
        <p:spPr bwMode="auto">
          <a:xfrm>
            <a:off x="1823709" y="3451766"/>
            <a:ext cx="5648982" cy="938719"/>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800" dirty="0">
                <a:solidFill>
                  <a:srgbClr val="FF0000"/>
                </a:solidFill>
                <a:latin typeface="Calibri" charset="0"/>
                <a:ea typeface="Calibri" charset="0"/>
                <a:cs typeface="Calibri" charset="0"/>
                <a:sym typeface="Calibri" charset="0"/>
              </a:rPr>
              <a:t>4.3ms                                            81.8ms</a:t>
            </a:r>
          </a:p>
          <a:p>
            <a:pPr algn="ctr"/>
            <a:r>
              <a:rPr lang="en-US" sz="2800" b="0" dirty="0">
                <a:solidFill>
                  <a:srgbClr val="0070C0"/>
                </a:solidFill>
                <a:latin typeface="Calibri" charset="0"/>
                <a:ea typeface="Calibri" charset="0"/>
                <a:cs typeface="Calibri" charset="0"/>
                <a:sym typeface="Calibri" charset="0"/>
              </a:rPr>
              <a:t>2.0 GHz Intel Core i7 </a:t>
            </a:r>
            <a:r>
              <a:rPr lang="en-US" sz="2800" b="0" dirty="0" err="1">
                <a:solidFill>
                  <a:srgbClr val="0070C0"/>
                </a:solidFill>
                <a:latin typeface="Calibri" charset="0"/>
                <a:ea typeface="Calibri" charset="0"/>
                <a:cs typeface="Calibri" charset="0"/>
                <a:sym typeface="Calibri" charset="0"/>
              </a:rPr>
              <a:t>Haswell</a:t>
            </a:r>
            <a:endParaRPr lang="en-US" sz="2800" b="0" dirty="0">
              <a:solidFill>
                <a:srgbClr val="0070C0"/>
              </a:solidFill>
              <a:latin typeface="Calibri" charset="0"/>
              <a:ea typeface="Calibri" charset="0"/>
              <a:cs typeface="Calibri" charset="0"/>
              <a:sym typeface="Calibri" charset="0"/>
            </a:endParaRPr>
          </a:p>
        </p:txBody>
      </p:sp>
    </p:spTree>
    <p:extLst>
      <p:ext uri="{BB962C8B-B14F-4D97-AF65-F5344CB8AC3E}">
        <p14:creationId xmlns:p14="http://schemas.microsoft.com/office/powerpoint/2010/main" val="292813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blinds(horizontal)">
                                      <p:cBhvr>
                                        <p:cTn id="7" dur="500"/>
                                        <p:tgtEl>
                                          <p:spTgt spid="215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08">
                                            <p:txEl>
                                              <p:pRg st="0" end="0"/>
                                            </p:txEl>
                                          </p:spTgt>
                                        </p:tgtEl>
                                        <p:attrNameLst>
                                          <p:attrName>style.visibility</p:attrName>
                                        </p:attrNameLst>
                                      </p:cBhvr>
                                      <p:to>
                                        <p:strVal val="visible"/>
                                      </p:to>
                                    </p:set>
                                    <p:animEffect transition="in" filter="blinds(horizontal)">
                                      <p:cBhvr>
                                        <p:cTn id="17" dur="500"/>
                                        <p:tgtEl>
                                          <p:spTgt spid="2150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508">
                                            <p:txEl>
                                              <p:pRg st="1" end="1"/>
                                            </p:txEl>
                                          </p:spTgt>
                                        </p:tgtEl>
                                        <p:attrNameLst>
                                          <p:attrName>style.visibility</p:attrName>
                                        </p:attrNameLst>
                                      </p:cBhvr>
                                      <p:to>
                                        <p:strVal val="visible"/>
                                      </p:to>
                                    </p:set>
                                    <p:animEffect transition="in" filter="blinds(horizontal)">
                                      <p:cBhvr>
                                        <p:cTn id="22" dur="500"/>
                                        <p:tgtEl>
                                          <p:spTgt spid="21508">
                                            <p:txEl>
                                              <p:pRg st="1" end="1"/>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1508">
                                            <p:txEl>
                                              <p:pRg st="2" end="2"/>
                                            </p:txEl>
                                          </p:spTgt>
                                        </p:tgtEl>
                                        <p:attrNameLst>
                                          <p:attrName>style.visibility</p:attrName>
                                        </p:attrNameLst>
                                      </p:cBhvr>
                                      <p:to>
                                        <p:strVal val="visible"/>
                                      </p:to>
                                    </p:set>
                                    <p:animEffect transition="in" filter="blinds(horizontal)">
                                      <p:cBhvr>
                                        <p:cTn id="25" dur="500"/>
                                        <p:tgtEl>
                                          <p:spTgt spid="21508">
                                            <p:txEl>
                                              <p:pRg st="2" end="2"/>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21514"/>
                                        </p:tgtEl>
                                        <p:attrNameLst>
                                          <p:attrName>style.visibility</p:attrName>
                                        </p:attrNameLst>
                                      </p:cBhvr>
                                      <p:to>
                                        <p:strVal val="visible"/>
                                      </p:to>
                                    </p:set>
                                    <p:animEffect transition="in" filter="dissolve">
                                      <p:cBhvr>
                                        <p:cTn id="29" dur="5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uiExpand="1" build="allAtOnce"/>
      <p:bldP spid="21509" grpId="0" animBg="1"/>
      <p:bldP spid="215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为什么性能有这些差别</a:t>
            </a:r>
          </a:p>
        </p:txBody>
      </p:sp>
      <p:graphicFrame>
        <p:nvGraphicFramePr>
          <p:cNvPr id="4" name="Chart 3"/>
          <p:cNvGraphicFramePr>
            <a:graphicFrameLocks noGrp="1" noChangeAspect="1"/>
          </p:cNvGraphicFramePr>
          <p:nvPr>
            <p:extLst>
              <p:ext uri="{D42A27DB-BD31-4B8C-83A1-F6EECF244321}">
                <p14:modId xmlns:p14="http://schemas.microsoft.com/office/powerpoint/2010/main" val="1472771600"/>
              </p:ext>
            </p:extLst>
          </p:nvPr>
        </p:nvGraphicFramePr>
        <p:xfrm>
          <a:off x="457200" y="1272108"/>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506396"/>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copyij</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sp>
        <p:nvSpPr>
          <p:cNvPr id="6" name="Rectangle 5"/>
          <p:cNvSpPr/>
          <p:nvPr/>
        </p:nvSpPr>
        <p:spPr bwMode="auto">
          <a:xfrm>
            <a:off x="4724400" y="4935396"/>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copyji</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cxnSp>
        <p:nvCxnSpPr>
          <p:cNvPr id="7" name="Straight Arrow Connector 7"/>
          <p:cNvCxnSpPr>
            <a:stCxn id="5" idx="2"/>
          </p:cNvCxnSpPr>
          <p:nvPr/>
        </p:nvCxnSpPr>
        <p:spPr bwMode="auto">
          <a:xfrm flipH="1">
            <a:off x="1981200" y="2039796"/>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8" name="Straight Arrow Connector 8"/>
          <p:cNvCxnSpPr>
            <a:stCxn id="6" idx="2"/>
          </p:cNvCxnSpPr>
          <p:nvPr/>
        </p:nvCxnSpPr>
        <p:spPr bwMode="auto">
          <a:xfrm flipH="1">
            <a:off x="4495800" y="5468796"/>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058754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7504" y="442020"/>
            <a:ext cx="8229600" cy="561975"/>
          </a:xfrm>
        </p:spPr>
        <p:txBody>
          <a:bodyPr/>
          <a:lstStyle/>
          <a:p>
            <a:r>
              <a:rPr lang="zh-CN" altLang="en-US" sz="3600" dirty="0"/>
              <a:t>你在想什么？</a:t>
            </a:r>
          </a:p>
        </p:txBody>
      </p:sp>
      <p:sp>
        <p:nvSpPr>
          <p:cNvPr id="531459" name="Rectangle 3"/>
          <p:cNvSpPr>
            <a:spLocks noGrp="1" noChangeArrowheads="1"/>
          </p:cNvSpPr>
          <p:nvPr>
            <p:ph type="body" idx="1"/>
          </p:nvPr>
        </p:nvSpPr>
        <p:spPr>
          <a:xfrm>
            <a:off x="107504" y="1412776"/>
            <a:ext cx="8697913" cy="5218112"/>
          </a:xfrm>
        </p:spPr>
        <p:txBody>
          <a:bodyPr/>
          <a:lstStyle/>
          <a:p>
            <a:r>
              <a:rPr lang="zh-CN" altLang="en-US" dirty="0">
                <a:ea typeface="微软雅黑" panose="020B0503020204020204" pitchFamily="34" charset="-122"/>
              </a:rPr>
              <a:t>看了前面的举例，你的感觉是什么呢？</a:t>
            </a:r>
          </a:p>
          <a:p>
            <a:pPr lvl="1">
              <a:lnSpc>
                <a:spcPct val="100000"/>
              </a:lnSpc>
              <a:spcBef>
                <a:spcPct val="45000"/>
              </a:spcBef>
            </a:pPr>
            <a:r>
              <a:rPr lang="zh-CN" altLang="en-US" sz="2200" dirty="0">
                <a:ea typeface="微软雅黑" panose="020B0503020204020204" pitchFamily="34" charset="-122"/>
              </a:rPr>
              <a:t>计算机好像不可靠</a:t>
            </a:r>
          </a:p>
          <a:p>
            <a:pPr lvl="1">
              <a:lnSpc>
                <a:spcPct val="100000"/>
              </a:lnSpc>
              <a:spcBef>
                <a:spcPct val="45000"/>
              </a:spcBef>
            </a:pPr>
            <a:r>
              <a:rPr lang="zh-CN" altLang="en-US" sz="2200" dirty="0">
                <a:ea typeface="微软雅黑" panose="020B0503020204020204" pitchFamily="34" charset="-122"/>
              </a:rPr>
              <a:t>程序执行结果不仅依赖于高级语言语法和语义，还与其他好多方面有关</a:t>
            </a:r>
          </a:p>
          <a:p>
            <a:pPr lvl="1">
              <a:lnSpc>
                <a:spcPct val="100000"/>
              </a:lnSpc>
              <a:spcBef>
                <a:spcPct val="45000"/>
              </a:spcBef>
            </a:pPr>
            <a:endParaRPr lang="zh-CN" altLang="en-US" sz="2200" dirty="0">
              <a:ea typeface="微软雅黑" panose="020B0503020204020204" pitchFamily="34" charset="-122"/>
            </a:endParaRPr>
          </a:p>
          <a:p>
            <a:pPr lvl="1">
              <a:lnSpc>
                <a:spcPct val="100000"/>
              </a:lnSpc>
              <a:spcBef>
                <a:spcPct val="45000"/>
              </a:spcBef>
            </a:pPr>
            <a:r>
              <a:rPr lang="zh-CN" altLang="en-US" sz="2200" dirty="0">
                <a:ea typeface="微软雅黑" panose="020B0503020204020204" pitchFamily="34" charset="-122"/>
              </a:rPr>
              <a:t>本来以为学学编程和计算机基本原理就能当程序员，没想到还挺复杂的，并不是那么简单</a:t>
            </a:r>
          </a:p>
          <a:p>
            <a:pPr lvl="1">
              <a:lnSpc>
                <a:spcPct val="100000"/>
              </a:lnSpc>
              <a:spcBef>
                <a:spcPct val="45000"/>
              </a:spcBef>
            </a:pPr>
            <a:endParaRPr lang="zh-CN" altLang="en-US" sz="2200" dirty="0">
              <a:ea typeface="微软雅黑" panose="020B0503020204020204" pitchFamily="34" charset="-122"/>
            </a:endParaRPr>
          </a:p>
          <a:p>
            <a:pPr lvl="1">
              <a:lnSpc>
                <a:spcPct val="100000"/>
              </a:lnSpc>
              <a:spcBef>
                <a:spcPct val="45000"/>
              </a:spcBef>
            </a:pPr>
            <a:endParaRPr lang="en-US" altLang="zh-CN" sz="2200" dirty="0">
              <a:ea typeface="微软雅黑" panose="020B0503020204020204" pitchFamily="34" charset="-122"/>
            </a:endParaRPr>
          </a:p>
          <a:p>
            <a:pPr lvl="1">
              <a:lnSpc>
                <a:spcPct val="100000"/>
              </a:lnSpc>
              <a:spcBef>
                <a:spcPct val="45000"/>
              </a:spcBef>
            </a:pPr>
            <a:r>
              <a:rPr lang="zh-CN" altLang="en-US" sz="2200" dirty="0">
                <a:ea typeface="微软雅黑" panose="020B0503020204020204" pitchFamily="34" charset="-122"/>
              </a:rPr>
              <a:t>感觉要把很多概念和知识联系起来才能理解程序的执行结果</a:t>
            </a:r>
          </a:p>
        </p:txBody>
      </p:sp>
      <p:sp>
        <p:nvSpPr>
          <p:cNvPr id="531460" name="Rectangle 4"/>
          <p:cNvSpPr>
            <a:spLocks noChangeArrowheads="1"/>
          </p:cNvSpPr>
          <p:nvPr/>
        </p:nvSpPr>
        <p:spPr bwMode="auto">
          <a:xfrm>
            <a:off x="1142554" y="3239988"/>
            <a:ext cx="602615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2000" b="1">
                <a:solidFill>
                  <a:srgbClr val="FF0000"/>
                </a:solidFill>
                <a:ea typeface="微软雅黑" panose="020B0503020204020204" pitchFamily="34" charset="-122"/>
              </a:rPr>
              <a:t>一点不错！理解程序的执行结果要从系统层面考虑！</a:t>
            </a:r>
          </a:p>
        </p:txBody>
      </p:sp>
      <p:sp>
        <p:nvSpPr>
          <p:cNvPr id="531461" name="Rectangle 5"/>
          <p:cNvSpPr>
            <a:spLocks noChangeArrowheads="1"/>
          </p:cNvSpPr>
          <p:nvPr/>
        </p:nvSpPr>
        <p:spPr bwMode="auto">
          <a:xfrm>
            <a:off x="3411092" y="1979513"/>
            <a:ext cx="556260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2000" b="1">
                <a:solidFill>
                  <a:srgbClr val="FF0000"/>
                </a:solidFill>
                <a:ea typeface="微软雅黑" panose="020B0503020204020204" pitchFamily="34" charset="-122"/>
              </a:rPr>
              <a:t>从机器角度来说，它永远对！你的感觉不可靠！</a:t>
            </a:r>
          </a:p>
        </p:txBody>
      </p:sp>
      <p:sp>
        <p:nvSpPr>
          <p:cNvPr id="531462" name="Rectangle 6"/>
          <p:cNvSpPr>
            <a:spLocks noChangeArrowheads="1"/>
          </p:cNvSpPr>
          <p:nvPr/>
        </p:nvSpPr>
        <p:spPr bwMode="auto">
          <a:xfrm>
            <a:off x="1142554" y="4590951"/>
            <a:ext cx="670560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2000" b="1" dirty="0">
                <a:solidFill>
                  <a:srgbClr val="FF0000"/>
                </a:solidFill>
                <a:ea typeface="微软雅黑" panose="020B0503020204020204" pitchFamily="34" charset="-122"/>
              </a:rPr>
              <a:t>学完</a:t>
            </a:r>
            <a:r>
              <a:rPr lang="zh-CN" altLang="en-US" sz="2000" dirty="0">
                <a:solidFill>
                  <a:srgbClr val="FF0000"/>
                </a:solidFill>
                <a:latin typeface="微软雅黑" panose="020B0503020204020204" pitchFamily="34" charset="-122"/>
                <a:ea typeface="微软雅黑" panose="020B0503020204020204" pitchFamily="34" charset="-122"/>
              </a:rPr>
              <a:t>本年度的课程</a:t>
            </a:r>
            <a:r>
              <a:rPr lang="zh-CN" altLang="en-US" sz="2000" b="1" dirty="0">
                <a:solidFill>
                  <a:srgbClr val="FF0000"/>
                </a:solidFill>
                <a:ea typeface="微软雅黑" panose="020B0503020204020204" pitchFamily="34" charset="-122"/>
              </a:rPr>
              <a:t>就会对计算机系统有清晰的认识，以后再学其他相关课程就容易多了。</a:t>
            </a:r>
          </a:p>
        </p:txBody>
      </p:sp>
      <p:sp>
        <p:nvSpPr>
          <p:cNvPr id="531463" name="Rectangle 7"/>
          <p:cNvSpPr>
            <a:spLocks noChangeArrowheads="1"/>
          </p:cNvSpPr>
          <p:nvPr/>
        </p:nvSpPr>
        <p:spPr bwMode="auto">
          <a:xfrm>
            <a:off x="1142554" y="6035195"/>
            <a:ext cx="7470775" cy="833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2000" b="1" dirty="0">
                <a:solidFill>
                  <a:srgbClr val="FF0000"/>
                </a:solidFill>
                <a:ea typeface="微软雅黑" panose="020B0503020204020204" pitchFamily="34" charset="-122"/>
              </a:rPr>
              <a:t>你说对了！把许多概念和知识联系起来就是 </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ea typeface="微软雅黑" panose="020B0503020204020204" pitchFamily="34" charset="-122"/>
              </a:rPr>
              <a:t>系统思维</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ea typeface="微软雅黑" panose="020B0503020204020204" pitchFamily="34" charset="-122"/>
              </a:rPr>
              <a:t>。    </a:t>
            </a:r>
            <a:endParaRPr lang="en-US" altLang="zh-CN" sz="2000" b="1" dirty="0">
              <a:solidFill>
                <a:srgbClr val="FF0000"/>
              </a:solidFill>
              <a:ea typeface="微软雅黑" panose="020B0503020204020204" pitchFamily="34" charset="-122"/>
            </a:endParaRPr>
          </a:p>
          <a:p>
            <a:pPr>
              <a:lnSpc>
                <a:spcPct val="115000"/>
              </a:lnSpc>
              <a:spcBef>
                <a:spcPct val="20000"/>
              </a:spcBef>
            </a:pPr>
            <a:r>
              <a:rPr lang="zh-CN" altLang="en-US" sz="2000" b="1" dirty="0">
                <a:solidFill>
                  <a:srgbClr val="FF0000"/>
                </a:solidFill>
                <a:ea typeface="微软雅黑" panose="020B0503020204020204" pitchFamily="34" charset="-122"/>
              </a:rPr>
              <a:t> 即：站在</a:t>
            </a:r>
            <a:r>
              <a:rPr lang="zh-CN" altLang="en-US" sz="2000" b="1" dirty="0">
                <a:solidFill>
                  <a:srgbClr val="008000"/>
                </a:solidFill>
                <a:latin typeface="微软雅黑" panose="020B0503020204020204" pitchFamily="34" charset="-122"/>
                <a:ea typeface="微软雅黑" panose="020B0503020204020204" pitchFamily="34" charset="-122"/>
              </a:rPr>
              <a:t>“</a:t>
            </a:r>
            <a:r>
              <a:rPr lang="zh-CN" altLang="en-US" sz="2000" b="1" dirty="0">
                <a:solidFill>
                  <a:srgbClr val="008000"/>
                </a:solidFill>
                <a:ea typeface="微软雅黑" panose="020B0503020204020204" pitchFamily="34" charset="-122"/>
              </a:rPr>
              <a:t>计算机系统</a:t>
            </a:r>
            <a:r>
              <a:rPr lang="zh-CN" altLang="en-US" sz="2000" b="1" dirty="0">
                <a:solidFill>
                  <a:srgbClr val="008000"/>
                </a:solidFill>
                <a:latin typeface="微软雅黑" panose="020B0503020204020204" pitchFamily="34" charset="-122"/>
                <a:ea typeface="微软雅黑" panose="020B0503020204020204" pitchFamily="34" charset="-122"/>
              </a:rPr>
              <a:t>”</a:t>
            </a:r>
            <a:r>
              <a:rPr lang="zh-CN" altLang="en-US" sz="2000" b="1" dirty="0">
                <a:solidFill>
                  <a:srgbClr val="FF0000"/>
                </a:solidFill>
                <a:ea typeface="微软雅黑" panose="020B0503020204020204" pitchFamily="34" charset="-122"/>
              </a:rPr>
              <a:t>的角度考虑问题！</a:t>
            </a:r>
          </a:p>
        </p:txBody>
      </p:sp>
    </p:spTree>
    <p:extLst>
      <p:ext uri="{BB962C8B-B14F-4D97-AF65-F5344CB8AC3E}">
        <p14:creationId xmlns:p14="http://schemas.microsoft.com/office/powerpoint/2010/main" val="34692105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1459">
                                            <p:txEl>
                                              <p:pRg st="0" end="0"/>
                                            </p:txEl>
                                          </p:spTgt>
                                        </p:tgtEl>
                                        <p:attrNameLst>
                                          <p:attrName>style.visibility</p:attrName>
                                        </p:attrNameLst>
                                      </p:cBhvr>
                                      <p:to>
                                        <p:strVal val="visible"/>
                                      </p:to>
                                    </p:set>
                                    <p:animEffect transition="in" filter="blinds(horizontal)">
                                      <p:cBhvr>
                                        <p:cTn id="7" dur="500"/>
                                        <p:tgtEl>
                                          <p:spTgt spid="531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31459">
                                            <p:txEl>
                                              <p:pRg st="1" end="1"/>
                                            </p:txEl>
                                          </p:spTgt>
                                        </p:tgtEl>
                                        <p:attrNameLst>
                                          <p:attrName>style.visibility</p:attrName>
                                        </p:attrNameLst>
                                      </p:cBhvr>
                                      <p:to>
                                        <p:strVal val="visible"/>
                                      </p:to>
                                    </p:set>
                                    <p:animEffect transition="in" filter="blinds(horizontal)">
                                      <p:cBhvr>
                                        <p:cTn id="12" dur="500"/>
                                        <p:tgtEl>
                                          <p:spTgt spid="5314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1461"/>
                                        </p:tgtEl>
                                        <p:attrNameLst>
                                          <p:attrName>style.visibility</p:attrName>
                                        </p:attrNameLst>
                                      </p:cBhvr>
                                      <p:to>
                                        <p:strVal val="visible"/>
                                      </p:to>
                                    </p:set>
                                    <p:animEffect transition="in" filter="blinds(horizontal)">
                                      <p:cBhvr>
                                        <p:cTn id="17" dur="500"/>
                                        <p:tgtEl>
                                          <p:spTgt spid="5314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31459">
                                            <p:txEl>
                                              <p:pRg st="2" end="2"/>
                                            </p:txEl>
                                          </p:spTgt>
                                        </p:tgtEl>
                                        <p:attrNameLst>
                                          <p:attrName>style.visibility</p:attrName>
                                        </p:attrNameLst>
                                      </p:cBhvr>
                                      <p:to>
                                        <p:strVal val="visible"/>
                                      </p:to>
                                    </p:set>
                                    <p:animEffect transition="in" filter="blinds(horizontal)">
                                      <p:cBhvr>
                                        <p:cTn id="22" dur="500"/>
                                        <p:tgtEl>
                                          <p:spTgt spid="53145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31460"/>
                                        </p:tgtEl>
                                        <p:attrNameLst>
                                          <p:attrName>style.visibility</p:attrName>
                                        </p:attrNameLst>
                                      </p:cBhvr>
                                      <p:to>
                                        <p:strVal val="visible"/>
                                      </p:to>
                                    </p:set>
                                    <p:animEffect transition="in" filter="blinds(horizontal)">
                                      <p:cBhvr>
                                        <p:cTn id="27" dur="500"/>
                                        <p:tgtEl>
                                          <p:spTgt spid="5314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31459">
                                            <p:txEl>
                                              <p:pRg st="4" end="4"/>
                                            </p:txEl>
                                          </p:spTgt>
                                        </p:tgtEl>
                                        <p:attrNameLst>
                                          <p:attrName>style.visibility</p:attrName>
                                        </p:attrNameLst>
                                      </p:cBhvr>
                                      <p:to>
                                        <p:strVal val="visible"/>
                                      </p:to>
                                    </p:set>
                                    <p:animEffect transition="in" filter="blinds(horizontal)">
                                      <p:cBhvr>
                                        <p:cTn id="32" dur="500"/>
                                        <p:tgtEl>
                                          <p:spTgt spid="531459">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1462"/>
                                        </p:tgtEl>
                                        <p:attrNameLst>
                                          <p:attrName>style.visibility</p:attrName>
                                        </p:attrNameLst>
                                      </p:cBhvr>
                                      <p:to>
                                        <p:strVal val="visible"/>
                                      </p:to>
                                    </p:set>
                                    <p:animEffect transition="in" filter="blinds(horizontal)">
                                      <p:cBhvr>
                                        <p:cTn id="37" dur="500"/>
                                        <p:tgtEl>
                                          <p:spTgt spid="5314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31459">
                                            <p:txEl>
                                              <p:pRg st="7" end="7"/>
                                            </p:txEl>
                                          </p:spTgt>
                                        </p:tgtEl>
                                        <p:attrNameLst>
                                          <p:attrName>style.visibility</p:attrName>
                                        </p:attrNameLst>
                                      </p:cBhvr>
                                      <p:to>
                                        <p:strVal val="visible"/>
                                      </p:to>
                                    </p:set>
                                    <p:animEffect transition="in" filter="blinds(horizontal)">
                                      <p:cBhvr>
                                        <p:cTn id="42" dur="500"/>
                                        <p:tgtEl>
                                          <p:spTgt spid="53145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31463"/>
                                        </p:tgtEl>
                                        <p:attrNameLst>
                                          <p:attrName>style.visibility</p:attrName>
                                        </p:attrNameLst>
                                      </p:cBhvr>
                                      <p:to>
                                        <p:strVal val="visible"/>
                                      </p:to>
                                    </p:set>
                                    <p:animEffect transition="in" filter="blinds(horizontal)">
                                      <p:cBhvr>
                                        <p:cTn id="47" dur="500"/>
                                        <p:tgtEl>
                                          <p:spTgt spid="531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0" grpId="0"/>
      <p:bldP spid="531461" grpId="0"/>
      <p:bldP spid="531462" grpId="0"/>
      <p:bldP spid="5314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940152" y="2581672"/>
            <a:ext cx="3590528" cy="3590528"/>
          </a:xfrm>
          <a:prstGeom prst="rect">
            <a:avLst/>
          </a:prstGeom>
        </p:spPr>
      </p:pic>
      <p:sp>
        <p:nvSpPr>
          <p:cNvPr id="2" name="标题 1"/>
          <p:cNvSpPr>
            <a:spLocks noGrp="1"/>
          </p:cNvSpPr>
          <p:nvPr>
            <p:ph type="title"/>
          </p:nvPr>
        </p:nvSpPr>
        <p:spPr/>
        <p:txBody>
          <a:bodyPr/>
          <a:lstStyle/>
          <a:p>
            <a:r>
              <a:rPr kumimoji="1" lang="en-US" altLang="zh-CN" dirty="0"/>
              <a:t>CS:APP</a:t>
            </a:r>
            <a:endParaRPr kumimoji="1" lang="zh-CN" altLang="en-US" dirty="0"/>
          </a:p>
        </p:txBody>
      </p:sp>
      <p:sp>
        <p:nvSpPr>
          <p:cNvPr id="3" name="内容占位符 2"/>
          <p:cNvSpPr>
            <a:spLocks noGrp="1"/>
          </p:cNvSpPr>
          <p:nvPr>
            <p:ph idx="1"/>
          </p:nvPr>
        </p:nvSpPr>
        <p:spPr>
          <a:xfrm>
            <a:off x="251520" y="1556792"/>
            <a:ext cx="6192688" cy="4419600"/>
          </a:xfrm>
        </p:spPr>
        <p:txBody>
          <a:bodyPr/>
          <a:lstStyle/>
          <a:p>
            <a:r>
              <a:rPr kumimoji="1" lang="en-US" altLang="zh-CN" dirty="0"/>
              <a:t>Computer Systems: A Programmer’s Perspective</a:t>
            </a:r>
          </a:p>
          <a:p>
            <a:pPr lvl="1"/>
            <a:r>
              <a:rPr kumimoji="1" lang="zh-CN" altLang="en-US" dirty="0"/>
              <a:t>两学期，</a:t>
            </a:r>
            <a:r>
              <a:rPr kumimoji="1" lang="en-US" altLang="zh-CN" dirty="0"/>
              <a:t>7</a:t>
            </a:r>
            <a:r>
              <a:rPr kumimoji="1" lang="zh-CN" altLang="en-US" dirty="0"/>
              <a:t>学分</a:t>
            </a:r>
            <a:r>
              <a:rPr kumimoji="1" lang="en-US" altLang="zh-CN" dirty="0"/>
              <a:t> (3+4)</a:t>
            </a:r>
          </a:p>
          <a:p>
            <a:pPr lvl="1"/>
            <a:r>
              <a:rPr kumimoji="1" lang="zh-CN" altLang="en-US" dirty="0"/>
              <a:t>计算机系统基础、操作系统荣誉课程</a:t>
            </a:r>
            <a:endParaRPr kumimoji="1" lang="en-US" altLang="zh-CN" dirty="0"/>
          </a:p>
          <a:p>
            <a:pPr lvl="1"/>
            <a:r>
              <a:rPr kumimoji="1" lang="zh-CN" altLang="en-US" dirty="0"/>
              <a:t>两大特点</a:t>
            </a:r>
            <a:endParaRPr kumimoji="1" lang="en-US" altLang="zh-CN" dirty="0"/>
          </a:p>
          <a:p>
            <a:pPr lvl="2"/>
            <a:r>
              <a:rPr kumimoji="1" lang="zh-CN" altLang="en-US" dirty="0"/>
              <a:t>从程序员角度理解，有趣、有用</a:t>
            </a:r>
            <a:endParaRPr kumimoji="1" lang="en-US" altLang="zh-CN" dirty="0"/>
          </a:p>
          <a:p>
            <a:pPr lvl="2"/>
            <a:r>
              <a:rPr kumimoji="1" lang="zh-CN" altLang="en-US" dirty="0"/>
              <a:t>平台课程，上面可以进一步深入学习具体方向，自由组合课程</a:t>
            </a:r>
            <a:endParaRPr kumimoji="1" lang="en-US" altLang="zh-CN" dirty="0"/>
          </a:p>
          <a:p>
            <a:pPr lvl="3"/>
            <a:r>
              <a:rPr kumimoji="1" lang="zh-CN" altLang="en-US" dirty="0"/>
              <a:t>现代处理器设计</a:t>
            </a:r>
            <a:endParaRPr kumimoji="1" lang="en-US" altLang="zh-CN" dirty="0"/>
          </a:p>
          <a:p>
            <a:pPr lvl="3"/>
            <a:r>
              <a:rPr kumimoji="1" lang="zh-CN" altLang="en-US" dirty="0"/>
              <a:t>编译原理</a:t>
            </a:r>
            <a:endParaRPr kumimoji="1" lang="en-US" altLang="zh-CN" dirty="0"/>
          </a:p>
          <a:p>
            <a:pPr lvl="3"/>
            <a:r>
              <a:rPr kumimoji="1" lang="zh-CN" altLang="en-US" dirty="0"/>
              <a:t>智能计算系统</a:t>
            </a:r>
            <a:endParaRPr kumimoji="1" lang="en-US" altLang="zh-CN" dirty="0"/>
          </a:p>
          <a:p>
            <a:pPr lvl="1"/>
            <a:r>
              <a:rPr kumimoji="1" lang="zh-CN" altLang="en-US" dirty="0"/>
              <a:t>其他高校经验</a:t>
            </a:r>
            <a:endParaRPr kumimoji="1" lang="en-US" altLang="zh-CN" dirty="0"/>
          </a:p>
          <a:p>
            <a:pPr lvl="2"/>
            <a:r>
              <a:rPr kumimoji="1" lang="en-US" altLang="zh-CN" dirty="0"/>
              <a:t>CMU, </a:t>
            </a:r>
            <a:r>
              <a:rPr kumimoji="1" lang="zh-CN" altLang="en-US" dirty="0"/>
              <a:t>北大、清华姚班、复旦、上交、浙大</a:t>
            </a:r>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4</a:t>
            </a:fld>
            <a:endParaRPr lang="en-US" altLang="zh-CN"/>
          </a:p>
        </p:txBody>
      </p:sp>
    </p:spTree>
    <p:extLst>
      <p:ext uri="{BB962C8B-B14F-4D97-AF65-F5344CB8AC3E}">
        <p14:creationId xmlns:p14="http://schemas.microsoft.com/office/powerpoint/2010/main" val="35588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7AE6C042-D39D-314E-88D9-9F1965805FBF}" type="slidenum">
              <a:rPr lang="zh-CN" altLang="en-US" sz="1400">
                <a:latin typeface="Times New Roman" charset="0"/>
                <a:ea typeface="宋体" charset="-122"/>
              </a:rPr>
              <a:pPr>
                <a:spcBef>
                  <a:spcPct val="0"/>
                </a:spcBef>
                <a:buFontTx/>
                <a:buNone/>
              </a:pPr>
              <a:t>40</a:t>
            </a:fld>
            <a:endParaRPr lang="en-US" altLang="zh-CN" sz="1400">
              <a:latin typeface="Times New Roman" charset="0"/>
              <a:ea typeface="宋体" charset="-122"/>
            </a:endParaRPr>
          </a:p>
        </p:txBody>
      </p:sp>
      <p:sp>
        <p:nvSpPr>
          <p:cNvPr id="6147" name="Rectangle 2"/>
          <p:cNvSpPr>
            <a:spLocks noGrp="1" noChangeArrowheads="1"/>
          </p:cNvSpPr>
          <p:nvPr>
            <p:ph type="title"/>
          </p:nvPr>
        </p:nvSpPr>
        <p:spPr/>
        <p:txBody>
          <a:bodyPr/>
          <a:lstStyle/>
          <a:p>
            <a:r>
              <a:rPr lang="zh-CN" altLang="en-US" sz="3200" dirty="0">
                <a:ea typeface="宋体" charset="-122"/>
              </a:rPr>
              <a:t>目录</a:t>
            </a:r>
            <a:endParaRPr lang="en-US" altLang="zh-CN" sz="3200" dirty="0">
              <a:ea typeface="宋体" charset="-122"/>
            </a:endParaRPr>
          </a:p>
        </p:txBody>
      </p:sp>
      <p:sp>
        <p:nvSpPr>
          <p:cNvPr id="6148" name="Rectangle 3"/>
          <p:cNvSpPr>
            <a:spLocks noGrp="1" noChangeArrowheads="1"/>
          </p:cNvSpPr>
          <p:nvPr>
            <p:ph type="body" idx="1"/>
          </p:nvPr>
        </p:nvSpPr>
        <p:spPr/>
        <p:txBody>
          <a:bodyPr/>
          <a:lstStyle/>
          <a:p>
            <a:pPr>
              <a:lnSpc>
                <a:spcPct val="150000"/>
              </a:lnSpc>
            </a:pPr>
            <a:r>
              <a:rPr lang="zh-CN" altLang="en-US" b="1" dirty="0">
                <a:latin typeface="KaiTi" charset="-122"/>
                <a:ea typeface="KaiTi" charset="-122"/>
                <a:cs typeface="KaiTi" charset="-122"/>
              </a:rPr>
              <a:t>课程基本信息</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课程学习动机</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有趣的四个现实</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人工智能与系统</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计算机系统概述</a:t>
            </a:r>
            <a:endParaRPr lang="en-US" altLang="zh-CN" b="1" dirty="0">
              <a:latin typeface="KaiTi" charset="-122"/>
              <a:ea typeface="KaiTi" charset="-122"/>
              <a:cs typeface="KaiTi" charset="-122"/>
            </a:endParaRPr>
          </a:p>
        </p:txBody>
      </p:sp>
      <p:sp>
        <p:nvSpPr>
          <p:cNvPr id="2" name="箭头: 左 1">
            <a:extLst>
              <a:ext uri="{FF2B5EF4-FFF2-40B4-BE49-F238E27FC236}">
                <a16:creationId xmlns:a16="http://schemas.microsoft.com/office/drawing/2014/main" id="{1D7616E9-C663-8DA8-3A34-C37B11B99828}"/>
              </a:ext>
            </a:extLst>
          </p:cNvPr>
          <p:cNvSpPr/>
          <p:nvPr/>
        </p:nvSpPr>
        <p:spPr bwMode="auto">
          <a:xfrm>
            <a:off x="3635896" y="3933056"/>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latin typeface="Arial Narrow" pitchFamily="34" charset="0"/>
            </a:endParaRPr>
          </a:p>
        </p:txBody>
      </p:sp>
    </p:spTree>
    <p:extLst>
      <p:ext uri="{BB962C8B-B14F-4D97-AF65-F5344CB8AC3E}">
        <p14:creationId xmlns:p14="http://schemas.microsoft.com/office/powerpoint/2010/main" val="3019575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8EBC65AB-1026-4BFD-082A-2952FC003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2841" y="1719263"/>
            <a:ext cx="6256337"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a:extLst>
              <a:ext uri="{FF2B5EF4-FFF2-40B4-BE49-F238E27FC236}">
                <a16:creationId xmlns:a16="http://schemas.microsoft.com/office/drawing/2014/main" id="{A28BF8AF-4276-B29A-E74E-B00FC9FDFDAB}"/>
              </a:ext>
            </a:extLst>
          </p:cNvPr>
          <p:cNvSpPr>
            <a:spLocks noGrp="1" noChangeArrowheads="1"/>
          </p:cNvSpPr>
          <p:nvPr>
            <p:ph type="title"/>
          </p:nvPr>
        </p:nvSpPr>
        <p:spPr>
          <a:xfrm>
            <a:off x="179512" y="592907"/>
            <a:ext cx="8229600" cy="561975"/>
          </a:xfrm>
        </p:spPr>
        <p:txBody>
          <a:bodyPr/>
          <a:lstStyle/>
          <a:p>
            <a:r>
              <a:rPr lang="zh-CN" altLang="en-US" sz="3600" dirty="0"/>
              <a:t>什么是计算机系统？</a:t>
            </a:r>
          </a:p>
        </p:txBody>
      </p:sp>
      <p:sp>
        <p:nvSpPr>
          <p:cNvPr id="533508" name="Rectangle 4">
            <a:extLst>
              <a:ext uri="{FF2B5EF4-FFF2-40B4-BE49-F238E27FC236}">
                <a16:creationId xmlns:a16="http://schemas.microsoft.com/office/drawing/2014/main" id="{71AB580B-64C2-B712-3C2A-D34A0BCB8DA7}"/>
              </a:ext>
            </a:extLst>
          </p:cNvPr>
          <p:cNvSpPr>
            <a:spLocks noGrp="1" noChangeArrowheads="1"/>
          </p:cNvSpPr>
          <p:nvPr>
            <p:ph type="body" idx="1"/>
          </p:nvPr>
        </p:nvSpPr>
        <p:spPr>
          <a:xfrm>
            <a:off x="245145" y="1403350"/>
            <a:ext cx="2384425" cy="3465513"/>
          </a:xfrm>
        </p:spPr>
        <p:txBody>
          <a:bodyPr/>
          <a:lstStyle/>
          <a:p>
            <a:pPr>
              <a:lnSpc>
                <a:spcPct val="100000"/>
              </a:lnSpc>
              <a:spcBef>
                <a:spcPct val="30000"/>
              </a:spcBef>
              <a:buFontTx/>
              <a:buNone/>
            </a:pPr>
            <a:r>
              <a:rPr lang="zh-CN" altLang="en-US" sz="2200" dirty="0">
                <a:solidFill>
                  <a:srgbClr val="FF0000"/>
                </a:solidFill>
                <a:latin typeface="微软雅黑" panose="020B0503020204020204" pitchFamily="34" charset="-122"/>
                <a:ea typeface="微软雅黑" panose="020B0503020204020204" pitchFamily="34" charset="-122"/>
              </a:rPr>
              <a:t>程序执行结果</a:t>
            </a:r>
          </a:p>
          <a:p>
            <a:pPr>
              <a:lnSpc>
                <a:spcPct val="100000"/>
              </a:lnSpc>
              <a:spcBef>
                <a:spcPct val="30000"/>
              </a:spcBef>
              <a:buFontTx/>
              <a:buNone/>
            </a:pPr>
            <a:r>
              <a:rPr lang="zh-CN" altLang="en-US" sz="2200" dirty="0">
                <a:solidFill>
                  <a:srgbClr val="FF0000"/>
                </a:solidFill>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不仅取决于</a:t>
            </a:r>
          </a:p>
          <a:p>
            <a:pPr>
              <a:lnSpc>
                <a:spcPct val="100000"/>
              </a:lnSpc>
              <a:spcBef>
                <a:spcPct val="30000"/>
              </a:spcBef>
              <a:buFontTx/>
              <a:buNone/>
            </a:pPr>
            <a:r>
              <a:rPr lang="zh-CN" altLang="en-US" sz="2200" dirty="0">
                <a:solidFill>
                  <a:srgbClr val="008000"/>
                </a:solidFill>
                <a:latin typeface="微软雅黑" panose="020B0503020204020204" pitchFamily="34" charset="-122"/>
                <a:ea typeface="微软雅黑" panose="020B0503020204020204" pitchFamily="34" charset="-122"/>
              </a:rPr>
              <a:t>算法、程序编写</a:t>
            </a:r>
          </a:p>
          <a:p>
            <a:pPr>
              <a:lnSpc>
                <a:spcPct val="100000"/>
              </a:lnSpc>
              <a:spcBef>
                <a:spcPct val="30000"/>
              </a:spcBef>
              <a:buFontTx/>
              <a:buNone/>
            </a:pPr>
            <a:r>
              <a:rPr lang="zh-CN" altLang="en-US" sz="2200" dirty="0">
                <a:latin typeface="微软雅黑" panose="020B0503020204020204" pitchFamily="34" charset="-122"/>
                <a:ea typeface="微软雅黑" panose="020B0503020204020204" pitchFamily="34" charset="-122"/>
              </a:rPr>
              <a:t>    而且取决于</a:t>
            </a:r>
          </a:p>
          <a:p>
            <a:pPr>
              <a:lnSpc>
                <a:spcPct val="100000"/>
              </a:lnSpc>
              <a:spcBef>
                <a:spcPct val="30000"/>
              </a:spcBef>
              <a:buFontTx/>
              <a:buNone/>
            </a:pPr>
            <a:r>
              <a:rPr lang="zh-CN" altLang="en-US" sz="2200" dirty="0">
                <a:solidFill>
                  <a:srgbClr val="008000"/>
                </a:solidFill>
                <a:latin typeface="微软雅黑" panose="020B0503020204020204" pitchFamily="34" charset="-122"/>
                <a:ea typeface="微软雅黑" panose="020B0503020204020204" pitchFamily="34" charset="-122"/>
              </a:rPr>
              <a:t>语言处理系统</a:t>
            </a:r>
          </a:p>
          <a:p>
            <a:pPr>
              <a:lnSpc>
                <a:spcPct val="100000"/>
              </a:lnSpc>
              <a:spcBef>
                <a:spcPct val="30000"/>
              </a:spcBef>
              <a:buFontTx/>
              <a:buNone/>
            </a:pPr>
            <a:r>
              <a:rPr lang="zh-CN" altLang="en-US" sz="2200" dirty="0">
                <a:solidFill>
                  <a:srgbClr val="008000"/>
                </a:solidFill>
                <a:latin typeface="微软雅黑" panose="020B0503020204020204" pitchFamily="34" charset="-122"/>
                <a:ea typeface="微软雅黑" panose="020B0503020204020204" pitchFamily="34" charset="-122"/>
              </a:rPr>
              <a:t>操作系统</a:t>
            </a:r>
          </a:p>
          <a:p>
            <a:pPr>
              <a:lnSpc>
                <a:spcPct val="100000"/>
              </a:lnSpc>
              <a:spcBef>
                <a:spcPct val="30000"/>
              </a:spcBef>
              <a:buFontTx/>
              <a:buNone/>
            </a:pPr>
            <a:r>
              <a:rPr lang="en-US" altLang="zh-CN" sz="2200" dirty="0">
                <a:solidFill>
                  <a:srgbClr val="008000"/>
                </a:solidFill>
                <a:latin typeface="微软雅黑" panose="020B0503020204020204" pitchFamily="34" charset="-122"/>
                <a:ea typeface="微软雅黑" panose="020B0503020204020204" pitchFamily="34" charset="-122"/>
              </a:rPr>
              <a:t>ISA</a:t>
            </a:r>
          </a:p>
          <a:p>
            <a:pPr>
              <a:lnSpc>
                <a:spcPct val="100000"/>
              </a:lnSpc>
              <a:spcBef>
                <a:spcPct val="30000"/>
              </a:spcBef>
              <a:buFontTx/>
              <a:buNone/>
            </a:pPr>
            <a:r>
              <a:rPr lang="zh-CN" altLang="en-US" sz="2200" dirty="0">
                <a:solidFill>
                  <a:srgbClr val="008000"/>
                </a:solidFill>
                <a:latin typeface="微软雅黑" panose="020B0503020204020204" pitchFamily="34" charset="-122"/>
                <a:ea typeface="微软雅黑" panose="020B0503020204020204" pitchFamily="34" charset="-122"/>
              </a:rPr>
              <a:t>微体系结构</a:t>
            </a:r>
          </a:p>
          <a:p>
            <a:pPr>
              <a:lnSpc>
                <a:spcPct val="130000"/>
              </a:lnSpc>
              <a:spcBef>
                <a:spcPct val="30000"/>
              </a:spcBef>
              <a:buFontTx/>
              <a:buNone/>
            </a:pPr>
            <a:endParaRPr lang="en-US" altLang="zh-CN" sz="2200" dirty="0">
              <a:solidFill>
                <a:srgbClr val="008000"/>
              </a:solidFill>
              <a:latin typeface="微软雅黑" panose="020B0503020204020204" pitchFamily="34" charset="-122"/>
              <a:ea typeface="微软雅黑" panose="020B0503020204020204" pitchFamily="34" charset="-122"/>
            </a:endParaRPr>
          </a:p>
        </p:txBody>
      </p:sp>
      <p:sp>
        <p:nvSpPr>
          <p:cNvPr id="21509" name="Rectangle 5">
            <a:extLst>
              <a:ext uri="{FF2B5EF4-FFF2-40B4-BE49-F238E27FC236}">
                <a16:creationId xmlns:a16="http://schemas.microsoft.com/office/drawing/2014/main" id="{9278A301-7950-3DF8-7E4F-1F182A8BC925}"/>
              </a:ext>
            </a:extLst>
          </p:cNvPr>
          <p:cNvSpPr>
            <a:spLocks noChangeArrowheads="1"/>
          </p:cNvSpPr>
          <p:nvPr/>
        </p:nvSpPr>
        <p:spPr bwMode="auto">
          <a:xfrm>
            <a:off x="3586735" y="1403350"/>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FF0000"/>
                </a:solidFill>
                <a:ea typeface="微软雅黑" panose="020B0503020204020204" pitchFamily="34" charset="-122"/>
              </a:rPr>
              <a:t>计算机系统</a:t>
            </a:r>
            <a:r>
              <a:rPr lang="zh-CN" altLang="en-US" sz="2400" b="1" dirty="0">
                <a:solidFill>
                  <a:schemeClr val="accent2"/>
                </a:solidFill>
                <a:ea typeface="微软雅黑" panose="020B0503020204020204" pitchFamily="34" charset="-122"/>
              </a:rPr>
              <a:t>抽象层的转换</a:t>
            </a:r>
            <a:r>
              <a:rPr lang="zh-CN" altLang="en-US" dirty="0"/>
              <a:t> </a:t>
            </a:r>
          </a:p>
        </p:txBody>
      </p:sp>
      <p:sp>
        <p:nvSpPr>
          <p:cNvPr id="21510" name="Rectangle 6">
            <a:extLst>
              <a:ext uri="{FF2B5EF4-FFF2-40B4-BE49-F238E27FC236}">
                <a16:creationId xmlns:a16="http://schemas.microsoft.com/office/drawing/2014/main" id="{880066B8-B8E6-5367-EDAF-F25919928941}"/>
              </a:ext>
            </a:extLst>
          </p:cNvPr>
          <p:cNvSpPr>
            <a:spLocks noChangeArrowheads="1"/>
          </p:cNvSpPr>
          <p:nvPr/>
        </p:nvSpPr>
        <p:spPr bwMode="auto">
          <a:xfrm>
            <a:off x="3228628" y="2439988"/>
            <a:ext cx="3959225" cy="1035050"/>
          </a:xfrm>
          <a:prstGeom prst="rect">
            <a:avLst/>
          </a:prstGeom>
          <a:solidFill>
            <a:srgbClr val="339966">
              <a:alpha val="2392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511" name="Text Box 7">
            <a:extLst>
              <a:ext uri="{FF2B5EF4-FFF2-40B4-BE49-F238E27FC236}">
                <a16:creationId xmlns:a16="http://schemas.microsoft.com/office/drawing/2014/main" id="{50AF283C-CFFE-7E53-2C09-50B51FB29064}"/>
              </a:ext>
            </a:extLst>
          </p:cNvPr>
          <p:cNvSpPr txBox="1">
            <a:spLocks noChangeArrowheads="1"/>
          </p:cNvSpPr>
          <p:nvPr/>
        </p:nvSpPr>
        <p:spPr bwMode="auto">
          <a:xfrm>
            <a:off x="250825" y="4868863"/>
            <a:ext cx="22955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dirty="0">
                <a:ea typeface="微软雅黑" panose="020B0503020204020204" pitchFamily="34" charset="-122"/>
              </a:rPr>
              <a:t>不同计算机课程处于不同层次</a:t>
            </a:r>
          </a:p>
          <a:p>
            <a:pPr eaLnBrk="1" hangingPunct="1">
              <a:spcBef>
                <a:spcPct val="50000"/>
              </a:spcBef>
            </a:pPr>
            <a:r>
              <a:rPr lang="zh-CN" altLang="en-US" sz="2200" b="1" dirty="0">
                <a:ea typeface="微软雅黑" panose="020B0503020204020204" pitchFamily="34" charset="-122"/>
              </a:rPr>
              <a:t>必须将各层次关联起来解决问题</a:t>
            </a:r>
          </a:p>
        </p:txBody>
      </p:sp>
    </p:spTree>
    <p:extLst>
      <p:ext uri="{BB962C8B-B14F-4D97-AF65-F5344CB8AC3E}">
        <p14:creationId xmlns:p14="http://schemas.microsoft.com/office/powerpoint/2010/main" val="39193785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3508">
                                            <p:txEl>
                                              <p:pRg st="0" end="0"/>
                                            </p:txEl>
                                          </p:spTgt>
                                        </p:tgtEl>
                                        <p:attrNameLst>
                                          <p:attrName>style.visibility</p:attrName>
                                        </p:attrNameLst>
                                      </p:cBhvr>
                                      <p:to>
                                        <p:strVal val="visible"/>
                                      </p:to>
                                    </p:set>
                                    <p:animEffect transition="in" filter="blinds(horizontal)">
                                      <p:cBhvr>
                                        <p:cTn id="7" dur="500"/>
                                        <p:tgtEl>
                                          <p:spTgt spid="53350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33508">
                                            <p:txEl>
                                              <p:pRg st="1" end="1"/>
                                            </p:txEl>
                                          </p:spTgt>
                                        </p:tgtEl>
                                        <p:attrNameLst>
                                          <p:attrName>style.visibility</p:attrName>
                                        </p:attrNameLst>
                                      </p:cBhvr>
                                      <p:to>
                                        <p:strVal val="visible"/>
                                      </p:to>
                                    </p:set>
                                    <p:animEffect transition="in" filter="blinds(horizontal)">
                                      <p:cBhvr>
                                        <p:cTn id="12" dur="500"/>
                                        <p:tgtEl>
                                          <p:spTgt spid="53350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33508">
                                            <p:txEl>
                                              <p:pRg st="2" end="2"/>
                                            </p:txEl>
                                          </p:spTgt>
                                        </p:tgtEl>
                                        <p:attrNameLst>
                                          <p:attrName>style.visibility</p:attrName>
                                        </p:attrNameLst>
                                      </p:cBhvr>
                                      <p:to>
                                        <p:strVal val="visible"/>
                                      </p:to>
                                    </p:set>
                                    <p:animEffect transition="in" filter="blinds(horizontal)">
                                      <p:cBhvr>
                                        <p:cTn id="17" dur="500"/>
                                        <p:tgtEl>
                                          <p:spTgt spid="53350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33508">
                                            <p:txEl>
                                              <p:pRg st="3" end="3"/>
                                            </p:txEl>
                                          </p:spTgt>
                                        </p:tgtEl>
                                        <p:attrNameLst>
                                          <p:attrName>style.visibility</p:attrName>
                                        </p:attrNameLst>
                                      </p:cBhvr>
                                      <p:to>
                                        <p:strVal val="visible"/>
                                      </p:to>
                                    </p:set>
                                    <p:animEffect transition="in" filter="blinds(horizontal)">
                                      <p:cBhvr>
                                        <p:cTn id="22" dur="500"/>
                                        <p:tgtEl>
                                          <p:spTgt spid="53350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33508">
                                            <p:txEl>
                                              <p:pRg st="4" end="4"/>
                                            </p:txEl>
                                          </p:spTgt>
                                        </p:tgtEl>
                                        <p:attrNameLst>
                                          <p:attrName>style.visibility</p:attrName>
                                        </p:attrNameLst>
                                      </p:cBhvr>
                                      <p:to>
                                        <p:strVal val="visible"/>
                                      </p:to>
                                    </p:set>
                                    <p:animEffect transition="in" filter="blinds(horizontal)">
                                      <p:cBhvr>
                                        <p:cTn id="27" dur="500"/>
                                        <p:tgtEl>
                                          <p:spTgt spid="53350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33508">
                                            <p:txEl>
                                              <p:pRg st="5" end="5"/>
                                            </p:txEl>
                                          </p:spTgt>
                                        </p:tgtEl>
                                        <p:attrNameLst>
                                          <p:attrName>style.visibility</p:attrName>
                                        </p:attrNameLst>
                                      </p:cBhvr>
                                      <p:to>
                                        <p:strVal val="visible"/>
                                      </p:to>
                                    </p:set>
                                    <p:animEffect transition="in" filter="blinds(horizontal)">
                                      <p:cBhvr>
                                        <p:cTn id="32" dur="500"/>
                                        <p:tgtEl>
                                          <p:spTgt spid="53350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33508">
                                            <p:txEl>
                                              <p:pRg st="6" end="6"/>
                                            </p:txEl>
                                          </p:spTgt>
                                        </p:tgtEl>
                                        <p:attrNameLst>
                                          <p:attrName>style.visibility</p:attrName>
                                        </p:attrNameLst>
                                      </p:cBhvr>
                                      <p:to>
                                        <p:strVal val="visible"/>
                                      </p:to>
                                    </p:set>
                                    <p:animEffect transition="in" filter="blinds(horizontal)">
                                      <p:cBhvr>
                                        <p:cTn id="37" dur="500"/>
                                        <p:tgtEl>
                                          <p:spTgt spid="53350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33508">
                                            <p:txEl>
                                              <p:pRg st="7" end="7"/>
                                            </p:txEl>
                                          </p:spTgt>
                                        </p:tgtEl>
                                        <p:attrNameLst>
                                          <p:attrName>style.visibility</p:attrName>
                                        </p:attrNameLst>
                                      </p:cBhvr>
                                      <p:to>
                                        <p:strVal val="visible"/>
                                      </p:to>
                                    </p:set>
                                    <p:animEffect transition="in" filter="blinds(horizontal)">
                                      <p:cBhvr>
                                        <p:cTn id="42" dur="500"/>
                                        <p:tgtEl>
                                          <p:spTgt spid="53350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33511">
                                            <p:txEl>
                                              <p:pRg st="0" end="0"/>
                                            </p:txEl>
                                          </p:spTgt>
                                        </p:tgtEl>
                                        <p:attrNameLst>
                                          <p:attrName>style.visibility</p:attrName>
                                        </p:attrNameLst>
                                      </p:cBhvr>
                                      <p:to>
                                        <p:strVal val="visible"/>
                                      </p:to>
                                    </p:set>
                                    <p:animEffect transition="in" filter="blinds(horizontal)">
                                      <p:cBhvr>
                                        <p:cTn id="47" dur="500"/>
                                        <p:tgtEl>
                                          <p:spTgt spid="533511">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33511">
                                            <p:txEl>
                                              <p:pRg st="1" end="1"/>
                                            </p:txEl>
                                          </p:spTgt>
                                        </p:tgtEl>
                                        <p:attrNameLst>
                                          <p:attrName>style.visibility</p:attrName>
                                        </p:attrNameLst>
                                      </p:cBhvr>
                                      <p:to>
                                        <p:strVal val="visible"/>
                                      </p:to>
                                    </p:set>
                                    <p:animEffect transition="in" filter="blinds(horizontal)">
                                      <p:cBhvr>
                                        <p:cTn id="52" dur="500"/>
                                        <p:tgtEl>
                                          <p:spTgt spid="5335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CBF435-4188-0CB1-9606-CD2BD8319C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981075"/>
            <a:ext cx="3919538"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6FB82ABD-FAD0-184D-57DC-A4C8C60418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3425" y="941388"/>
            <a:ext cx="2833688" cy="41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12AA16E4-583F-F6FA-E19D-D78E569F6535}"/>
              </a:ext>
            </a:extLst>
          </p:cNvPr>
          <p:cNvSpPr txBox="1">
            <a:spLocks/>
          </p:cNvSpPr>
          <p:nvPr/>
        </p:nvSpPr>
        <p:spPr>
          <a:xfrm>
            <a:off x="49213" y="0"/>
            <a:ext cx="8713787" cy="981075"/>
          </a:xfrm>
          <a:prstGeom prst="rect">
            <a:avLst/>
          </a:prstGeom>
        </p:spPr>
        <p:txBody>
          <a:bodyPr/>
          <a:lstStyle>
            <a:lvl1pPr algn="l" rtl="0" eaLnBrk="0" fontAlgn="base" hangingPunct="0">
              <a:spcBef>
                <a:spcPct val="0"/>
              </a:spcBef>
              <a:spcAft>
                <a:spcPct val="0"/>
              </a:spcAft>
              <a:defRPr kumimoji="1" sz="3600" b="1">
                <a:solidFill>
                  <a:srgbClr val="002060"/>
                </a:solidFill>
                <a:latin typeface="+mn-lt"/>
                <a:ea typeface="黑体" pitchFamily="49" charset="-122"/>
                <a:cs typeface="+mj-cs"/>
              </a:defRPr>
            </a:lvl1pPr>
            <a:lvl2pPr algn="l" rtl="0" eaLnBrk="0" fontAlgn="base" hangingPunct="0">
              <a:spcBef>
                <a:spcPct val="0"/>
              </a:spcBef>
              <a:spcAft>
                <a:spcPct val="0"/>
              </a:spcAft>
              <a:defRPr kumimoji="1" sz="3600" b="1">
                <a:solidFill>
                  <a:srgbClr val="002060"/>
                </a:solidFill>
                <a:latin typeface="Arial" pitchFamily="34" charset="0"/>
                <a:ea typeface="黑体" pitchFamily="2" charset="-122"/>
              </a:defRPr>
            </a:lvl2pPr>
            <a:lvl3pPr algn="l" rtl="0" eaLnBrk="0" fontAlgn="base" hangingPunct="0">
              <a:spcBef>
                <a:spcPct val="0"/>
              </a:spcBef>
              <a:spcAft>
                <a:spcPct val="0"/>
              </a:spcAft>
              <a:defRPr kumimoji="1" sz="3600" b="1">
                <a:solidFill>
                  <a:srgbClr val="002060"/>
                </a:solidFill>
                <a:latin typeface="Arial" pitchFamily="34" charset="0"/>
                <a:ea typeface="黑体" pitchFamily="2" charset="-122"/>
              </a:defRPr>
            </a:lvl3pPr>
            <a:lvl4pPr algn="l" rtl="0" eaLnBrk="0" fontAlgn="base" hangingPunct="0">
              <a:spcBef>
                <a:spcPct val="0"/>
              </a:spcBef>
              <a:spcAft>
                <a:spcPct val="0"/>
              </a:spcAft>
              <a:defRPr kumimoji="1" sz="3600" b="1">
                <a:solidFill>
                  <a:srgbClr val="002060"/>
                </a:solidFill>
                <a:latin typeface="Arial" pitchFamily="34" charset="0"/>
                <a:ea typeface="黑体" pitchFamily="2" charset="-122"/>
              </a:defRPr>
            </a:lvl4pPr>
            <a:lvl5pPr algn="l" rtl="0" eaLnBrk="0" fontAlgn="base" hangingPunct="0">
              <a:spcBef>
                <a:spcPct val="0"/>
              </a:spcBef>
              <a:spcAft>
                <a:spcPct val="0"/>
              </a:spcAft>
              <a:defRPr kumimoji="1" sz="3600" b="1">
                <a:solidFill>
                  <a:srgbClr val="002060"/>
                </a:solidFill>
                <a:latin typeface="Arial" pitchFamily="34" charset="0"/>
                <a:ea typeface="黑体" pitchFamily="2" charset="-122"/>
              </a:defRPr>
            </a:lvl5pPr>
            <a:lvl6pPr marL="457200" algn="l" rtl="0" eaLnBrk="1" fontAlgn="base" hangingPunct="1">
              <a:spcBef>
                <a:spcPct val="0"/>
              </a:spcBef>
              <a:spcAft>
                <a:spcPct val="0"/>
              </a:spcAft>
              <a:defRPr kumimoji="1" sz="2400" b="1">
                <a:solidFill>
                  <a:srgbClr val="000000"/>
                </a:solidFill>
                <a:latin typeface="Arial" pitchFamily="34" charset="0"/>
                <a:ea typeface="宋体" pitchFamily="2" charset="-122"/>
              </a:defRPr>
            </a:lvl6pPr>
            <a:lvl7pPr marL="914400" algn="l" rtl="0" eaLnBrk="1" fontAlgn="base" hangingPunct="1">
              <a:spcBef>
                <a:spcPct val="0"/>
              </a:spcBef>
              <a:spcAft>
                <a:spcPct val="0"/>
              </a:spcAft>
              <a:defRPr kumimoji="1" sz="2400" b="1">
                <a:solidFill>
                  <a:srgbClr val="000000"/>
                </a:solidFill>
                <a:latin typeface="Arial" pitchFamily="34" charset="0"/>
                <a:ea typeface="宋体" pitchFamily="2" charset="-122"/>
              </a:defRPr>
            </a:lvl7pPr>
            <a:lvl8pPr marL="1371600" algn="l" rtl="0" eaLnBrk="1" fontAlgn="base" hangingPunct="1">
              <a:spcBef>
                <a:spcPct val="0"/>
              </a:spcBef>
              <a:spcAft>
                <a:spcPct val="0"/>
              </a:spcAft>
              <a:defRPr kumimoji="1" sz="2400" b="1">
                <a:solidFill>
                  <a:srgbClr val="000000"/>
                </a:solidFill>
                <a:latin typeface="Arial" pitchFamily="34" charset="0"/>
                <a:ea typeface="宋体" pitchFamily="2" charset="-122"/>
              </a:defRPr>
            </a:lvl8pPr>
            <a:lvl9pPr marL="1828800" algn="l" rtl="0" eaLnBrk="1" fontAlgn="base" hangingPunct="1">
              <a:spcBef>
                <a:spcPct val="0"/>
              </a:spcBef>
              <a:spcAft>
                <a:spcPct val="0"/>
              </a:spcAft>
              <a:defRPr kumimoji="1" sz="2400" b="1">
                <a:solidFill>
                  <a:srgbClr val="000000"/>
                </a:solidFill>
                <a:latin typeface="Arial" pitchFamily="34" charset="0"/>
                <a:ea typeface="宋体" pitchFamily="2" charset="-122"/>
              </a:defRPr>
            </a:lvl9pPr>
          </a:lstStyle>
          <a:p>
            <a:pPr>
              <a:defRPr/>
            </a:pPr>
            <a:r>
              <a:rPr lang="zh-CN" altLang="en-US" kern="0" dirty="0"/>
              <a:t>指令系统体系结构</a:t>
            </a:r>
          </a:p>
        </p:txBody>
      </p:sp>
      <p:pic>
        <p:nvPicPr>
          <p:cNvPr id="5" name="图片 4">
            <a:extLst>
              <a:ext uri="{FF2B5EF4-FFF2-40B4-BE49-F238E27FC236}">
                <a16:creationId xmlns:a16="http://schemas.microsoft.com/office/drawing/2014/main" id="{35CB4A65-71B5-EA6A-CDB4-DC48FC0009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05475" y="4633913"/>
            <a:ext cx="3057525"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31BCA42C-D573-D9EA-B802-E72C902C018D}"/>
              </a:ext>
            </a:extLst>
          </p:cNvPr>
          <p:cNvPicPr>
            <a:picLocks noChangeAspect="1"/>
          </p:cNvPicPr>
          <p:nvPr/>
        </p:nvPicPr>
        <p:blipFill>
          <a:blip r:embed="rId5">
            <a:extLst>
              <a:ext uri="{28A0092B-C50C-407E-A947-70E740481C1C}">
                <a14:useLocalDpi xmlns:a14="http://schemas.microsoft.com/office/drawing/2010/main" val="0"/>
              </a:ext>
            </a:extLst>
          </a:blip>
          <a:srcRect t="24284"/>
          <a:stretch>
            <a:fillRect/>
          </a:stretch>
        </p:blipFill>
        <p:spPr bwMode="auto">
          <a:xfrm>
            <a:off x="196850" y="4548188"/>
            <a:ext cx="3862388"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5770FA2E-465C-DAB7-9767-4C5909BC993F}"/>
              </a:ext>
            </a:extLst>
          </p:cNvPr>
          <p:cNvSpPr/>
          <p:nvPr/>
        </p:nvSpPr>
        <p:spPr>
          <a:xfrm>
            <a:off x="-100457" y="3424833"/>
            <a:ext cx="4820550" cy="923330"/>
          </a:xfrm>
          <a:prstGeom prst="rect">
            <a:avLst/>
          </a:prstGeom>
          <a:noFill/>
        </p:spPr>
        <p:txBody>
          <a:bodyPr wrap="none">
            <a:spAutoFit/>
          </a:bodyPr>
          <a:lstStyle/>
          <a:p>
            <a:pPr algn="ctr">
              <a:defRPr/>
            </a:pPr>
            <a:r>
              <a:rPr lang="zh-CN" altLang="en-US"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攻城狮</a:t>
            </a:r>
            <a:r>
              <a:rPr lang="en-US" altLang="zh-CN"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a:t>
            </a:r>
            <a:r>
              <a:rPr lang="zh-CN" altLang="en-US"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工程师</a:t>
            </a:r>
            <a:r>
              <a:rPr lang="en-US" altLang="zh-CN"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a:t>
            </a:r>
            <a:endParaRPr lang="zh-CN" altLang="en-US"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endParaRPr>
          </a:p>
        </p:txBody>
      </p:sp>
      <p:sp>
        <p:nvSpPr>
          <p:cNvPr id="10" name="矩形 9">
            <a:extLst>
              <a:ext uri="{FF2B5EF4-FFF2-40B4-BE49-F238E27FC236}">
                <a16:creationId xmlns:a16="http://schemas.microsoft.com/office/drawing/2014/main" id="{1D08BA8C-E000-27DB-B736-4D3DCE7C7D5F}"/>
              </a:ext>
            </a:extLst>
          </p:cNvPr>
          <p:cNvSpPr/>
          <p:nvPr/>
        </p:nvSpPr>
        <p:spPr>
          <a:xfrm>
            <a:off x="5412697" y="3659088"/>
            <a:ext cx="3429145" cy="1754326"/>
          </a:xfrm>
          <a:prstGeom prst="rect">
            <a:avLst/>
          </a:prstGeom>
          <a:noFill/>
        </p:spPr>
        <p:txBody>
          <a:bodyPr wrap="none">
            <a:spAutoFit/>
          </a:bodyPr>
          <a:lstStyle/>
          <a:p>
            <a:pPr algn="ctr">
              <a:defRPr/>
            </a:pPr>
            <a:r>
              <a:rPr lang="zh-CN" altLang="en-US"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程序猿</a:t>
            </a:r>
            <a:r>
              <a:rPr lang="en-US" altLang="zh-CN"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a:t>
            </a:r>
            <a:r>
              <a:rPr lang="zh-CN" altLang="en-US"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员</a:t>
            </a:r>
            <a:r>
              <a:rPr lang="en-US" altLang="zh-CN"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a:t>
            </a:r>
          </a:p>
          <a:p>
            <a:pPr algn="ctr">
              <a:defRPr/>
            </a:pPr>
            <a:endParaRPr lang="zh-CN" altLang="en-US" sz="54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endParaRPr>
          </a:p>
        </p:txBody>
      </p:sp>
      <p:sp>
        <p:nvSpPr>
          <p:cNvPr id="11" name="矩形 10">
            <a:extLst>
              <a:ext uri="{FF2B5EF4-FFF2-40B4-BE49-F238E27FC236}">
                <a16:creationId xmlns:a16="http://schemas.microsoft.com/office/drawing/2014/main" id="{28D994F5-D0E5-CCCD-4F36-003D62704B4B}"/>
              </a:ext>
            </a:extLst>
          </p:cNvPr>
          <p:cNvSpPr/>
          <p:nvPr/>
        </p:nvSpPr>
        <p:spPr>
          <a:xfrm rot="19203009">
            <a:off x="4085811" y="1271129"/>
            <a:ext cx="1586528" cy="2554545"/>
          </a:xfrm>
          <a:prstGeom prst="rect">
            <a:avLst/>
          </a:prstGeom>
          <a:noFill/>
        </p:spPr>
        <p:txBody>
          <a:bodyPr>
            <a:spAutoFit/>
          </a:bodyPr>
          <a:lstStyle/>
          <a:p>
            <a:pPr algn="ctr">
              <a:defRPr/>
            </a:pPr>
            <a:r>
              <a:rPr lang="zh-CN" altLang="en-US" sz="4000" b="1" dirty="0">
                <a:ln w="12700" cmpd="sng">
                  <a:solidFill>
                    <a:srgbClr val="686058"/>
                  </a:solidFill>
                  <a:prstDash val="solid"/>
                </a:ln>
                <a:solidFill>
                  <a:srgbClr val="FF0000"/>
                </a:solidFill>
              </a:rPr>
              <a:t>指令</a:t>
            </a:r>
            <a:endParaRPr lang="en-US" altLang="zh-CN" sz="4000" b="1" dirty="0">
              <a:ln w="12700" cmpd="sng">
                <a:solidFill>
                  <a:srgbClr val="686058"/>
                </a:solidFill>
                <a:prstDash val="solid"/>
              </a:ln>
              <a:solidFill>
                <a:srgbClr val="FF0000"/>
              </a:solidFill>
            </a:endParaRPr>
          </a:p>
          <a:p>
            <a:pPr algn="ctr">
              <a:defRPr/>
            </a:pPr>
            <a:r>
              <a:rPr lang="zh-CN" altLang="en-US" sz="4000" b="1" dirty="0">
                <a:ln w="12700" cmpd="sng">
                  <a:solidFill>
                    <a:srgbClr val="686058"/>
                  </a:solidFill>
                  <a:prstDash val="solid"/>
                </a:ln>
                <a:solidFill>
                  <a:srgbClr val="FF0000"/>
                </a:solidFill>
              </a:rPr>
              <a:t>系统</a:t>
            </a:r>
            <a:endParaRPr lang="en-US" altLang="zh-CN" sz="4000" b="1" dirty="0">
              <a:ln w="12700" cmpd="sng">
                <a:solidFill>
                  <a:srgbClr val="686058"/>
                </a:solidFill>
                <a:prstDash val="solid"/>
              </a:ln>
              <a:solidFill>
                <a:srgbClr val="FF0000"/>
              </a:solidFill>
            </a:endParaRPr>
          </a:p>
          <a:p>
            <a:pPr algn="ctr">
              <a:defRPr/>
            </a:pPr>
            <a:r>
              <a:rPr lang="zh-CN" altLang="en-US" sz="4000" b="1" dirty="0">
                <a:ln w="12700" cmpd="sng">
                  <a:solidFill>
                    <a:srgbClr val="686058"/>
                  </a:solidFill>
                  <a:prstDash val="solid"/>
                </a:ln>
                <a:solidFill>
                  <a:srgbClr val="FF0000"/>
                </a:solidFill>
              </a:rPr>
              <a:t>体系</a:t>
            </a:r>
            <a:endParaRPr lang="en-US" altLang="zh-CN" sz="4000" b="1" dirty="0">
              <a:ln w="12700" cmpd="sng">
                <a:solidFill>
                  <a:srgbClr val="686058"/>
                </a:solidFill>
                <a:prstDash val="solid"/>
              </a:ln>
              <a:solidFill>
                <a:srgbClr val="FF0000"/>
              </a:solidFill>
            </a:endParaRPr>
          </a:p>
          <a:p>
            <a:pPr algn="ctr">
              <a:defRPr/>
            </a:pPr>
            <a:r>
              <a:rPr lang="zh-CN" altLang="en-US" sz="4000" b="1" dirty="0">
                <a:ln w="12700" cmpd="sng">
                  <a:solidFill>
                    <a:srgbClr val="686058"/>
                  </a:solidFill>
                  <a:prstDash val="solid"/>
                </a:ln>
                <a:solidFill>
                  <a:srgbClr val="FF0000"/>
                </a:solidFill>
              </a:rPr>
              <a:t>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D145D9-77DE-4300-CB52-F38A3B265EB8}"/>
              </a:ext>
            </a:extLst>
          </p:cNvPr>
          <p:cNvSpPr txBox="1"/>
          <p:nvPr>
            <p:custDataLst>
              <p:tags r:id="rId2"/>
            </p:custDataLst>
          </p:nvPr>
        </p:nvSpPr>
        <p:spPr>
          <a:xfrm>
            <a:off x="190500" y="820136"/>
            <a:ext cx="88265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计算机系统中，从上层应用到底层实现具体的顺序是什么？</a:t>
            </a:r>
          </a:p>
        </p:txBody>
      </p:sp>
      <p:sp>
        <p:nvSpPr>
          <p:cNvPr id="7" name="文本框 6">
            <a:extLst>
              <a:ext uri="{FF2B5EF4-FFF2-40B4-BE49-F238E27FC236}">
                <a16:creationId xmlns:a16="http://schemas.microsoft.com/office/drawing/2014/main" id="{DE4CEB56-D125-94A2-5BED-11057367E948}"/>
              </a:ext>
            </a:extLst>
          </p:cNvPr>
          <p:cNvSpPr txBox="1"/>
          <p:nvPr>
            <p:custDataLst>
              <p:tags r:id="rId3"/>
            </p:custDataLst>
          </p:nvPr>
        </p:nvSpPr>
        <p:spPr>
          <a:xfrm>
            <a:off x="791580" y="2934452"/>
            <a:ext cx="8225420" cy="642938"/>
          </a:xfrm>
          <a:prstGeom prst="rect">
            <a:avLst/>
          </a:prstGeom>
          <a:noFill/>
        </p:spPr>
        <p:txBody>
          <a:bodyPr vert="horz" rtlCol="0" anchor="ctr" anchorCtr="0">
            <a:noAutofit/>
          </a:bodyPr>
          <a:lstStyle/>
          <a:p>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应用（问题）</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操作系统</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编程语言</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指令集体系结构</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微体系结构</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硬件</a:t>
            </a:r>
          </a:p>
        </p:txBody>
      </p:sp>
      <p:sp>
        <p:nvSpPr>
          <p:cNvPr id="8" name="文本框 7">
            <a:extLst>
              <a:ext uri="{FF2B5EF4-FFF2-40B4-BE49-F238E27FC236}">
                <a16:creationId xmlns:a16="http://schemas.microsoft.com/office/drawing/2014/main" id="{05460386-D75E-37E9-1E49-913E1D0F30F1}"/>
              </a:ext>
            </a:extLst>
          </p:cNvPr>
          <p:cNvSpPr txBox="1"/>
          <p:nvPr>
            <p:custDataLst>
              <p:tags r:id="rId4"/>
            </p:custDataLst>
          </p:nvPr>
        </p:nvSpPr>
        <p:spPr>
          <a:xfrm>
            <a:off x="723362" y="3701298"/>
            <a:ext cx="8225420" cy="642938"/>
          </a:xfrm>
          <a:prstGeom prst="rect">
            <a:avLst/>
          </a:prstGeom>
          <a:noFill/>
        </p:spPr>
        <p:txBody>
          <a:bodyPr vert="horz" rtlCol="0" anchor="ctr" anchorCtr="0">
            <a:noAutofit/>
          </a:bodyPr>
          <a:lstStyle/>
          <a:p>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应用（问题）</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编程语言</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操作系统</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指令集体系结构</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微体系结构</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硬件</a:t>
            </a:r>
          </a:p>
        </p:txBody>
      </p:sp>
      <p:sp>
        <p:nvSpPr>
          <p:cNvPr id="9" name="文本框 8">
            <a:extLst>
              <a:ext uri="{FF2B5EF4-FFF2-40B4-BE49-F238E27FC236}">
                <a16:creationId xmlns:a16="http://schemas.microsoft.com/office/drawing/2014/main" id="{EA49BF93-A885-7C61-C3B4-846AD55A37C2}"/>
              </a:ext>
            </a:extLst>
          </p:cNvPr>
          <p:cNvSpPr txBox="1"/>
          <p:nvPr>
            <p:custDataLst>
              <p:tags r:id="rId5"/>
            </p:custDataLst>
          </p:nvPr>
        </p:nvSpPr>
        <p:spPr>
          <a:xfrm>
            <a:off x="723362" y="4558548"/>
            <a:ext cx="8225420" cy="642938"/>
          </a:xfrm>
          <a:prstGeom prst="rect">
            <a:avLst/>
          </a:prstGeom>
          <a:noFill/>
        </p:spPr>
        <p:txBody>
          <a:bodyPr vert="horz" rtlCol="0" anchor="ctr" anchorCtr="0">
            <a:noAutofit/>
          </a:bodyPr>
          <a:lstStyle/>
          <a:p>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应用（问题）</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编程语言</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操作系统</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指令集体系结构</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微体系结构</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硬件</a:t>
            </a:r>
          </a:p>
        </p:txBody>
      </p:sp>
      <p:sp>
        <p:nvSpPr>
          <p:cNvPr id="10" name="文本框 9">
            <a:extLst>
              <a:ext uri="{FF2B5EF4-FFF2-40B4-BE49-F238E27FC236}">
                <a16:creationId xmlns:a16="http://schemas.microsoft.com/office/drawing/2014/main" id="{4A64C8B9-A4E6-25ED-2362-C7E0A5FB48ED}"/>
              </a:ext>
            </a:extLst>
          </p:cNvPr>
          <p:cNvSpPr txBox="1"/>
          <p:nvPr>
            <p:custDataLst>
              <p:tags r:id="rId6"/>
            </p:custDataLst>
          </p:nvPr>
        </p:nvSpPr>
        <p:spPr>
          <a:xfrm>
            <a:off x="723362" y="5415798"/>
            <a:ext cx="8225420" cy="642938"/>
          </a:xfrm>
          <a:prstGeom prst="rect">
            <a:avLst/>
          </a:prstGeom>
          <a:noFill/>
        </p:spPr>
        <p:txBody>
          <a:bodyPr vert="horz" rtlCol="0" anchor="ctr" anchorCtr="0">
            <a:noAutofit/>
          </a:bodyPr>
          <a:lstStyle/>
          <a:p>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应用（问题）</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编程语言</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操作系统</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指令集体系结构</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微体系结构</a:t>
            </a:r>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硬件</a:t>
            </a:r>
          </a:p>
        </p:txBody>
      </p:sp>
      <p:sp>
        <p:nvSpPr>
          <p:cNvPr id="11" name="椭圆 10">
            <a:extLst>
              <a:ext uri="{FF2B5EF4-FFF2-40B4-BE49-F238E27FC236}">
                <a16:creationId xmlns:a16="http://schemas.microsoft.com/office/drawing/2014/main" id="{9C033BD1-0AA9-C016-C7A9-B45FA437F61E}"/>
              </a:ext>
            </a:extLst>
          </p:cNvPr>
          <p:cNvSpPr>
            <a:spLocks noChangeAspect="1"/>
          </p:cNvSpPr>
          <p:nvPr>
            <p:custDataLst>
              <p:tags r:id="rId7"/>
            </p:custDataLst>
          </p:nvPr>
        </p:nvSpPr>
        <p:spPr>
          <a:xfrm>
            <a:off x="161510"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4364D43-77A2-9FE4-DBFA-C0F7D57A3950}"/>
              </a:ext>
            </a:extLst>
          </p:cNvPr>
          <p:cNvSpPr>
            <a:spLocks noChangeAspect="1"/>
          </p:cNvSpPr>
          <p:nvPr>
            <p:custDataLst>
              <p:tags r:id="rId8"/>
            </p:custDataLst>
          </p:nvPr>
        </p:nvSpPr>
        <p:spPr>
          <a:xfrm>
            <a:off x="161510"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5E29FB45-43B5-4157-9F23-A000190AB628}"/>
              </a:ext>
            </a:extLst>
          </p:cNvPr>
          <p:cNvSpPr>
            <a:spLocks noChangeAspect="1"/>
          </p:cNvSpPr>
          <p:nvPr>
            <p:custDataLst>
              <p:tags r:id="rId9"/>
            </p:custDataLst>
          </p:nvPr>
        </p:nvSpPr>
        <p:spPr>
          <a:xfrm>
            <a:off x="161510"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0FC14D01-663E-3440-AE83-82B50723F896}"/>
              </a:ext>
            </a:extLst>
          </p:cNvPr>
          <p:cNvSpPr>
            <a:spLocks noChangeAspect="1"/>
          </p:cNvSpPr>
          <p:nvPr>
            <p:custDataLst>
              <p:tags r:id="rId10"/>
            </p:custDataLst>
          </p:nvPr>
        </p:nvSpPr>
        <p:spPr>
          <a:xfrm>
            <a:off x="161510"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94A132AB-E160-9B49-3739-AF5C6386A70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888097C0-2FEF-F462-1651-F835FEACBF1D}"/>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1097E095-13A9-4968-79F9-7E5B74A04F48}"/>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B75AA3CB-43BB-0DDF-E1D3-4AD4B1BB467F}"/>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4A903FA9-40AD-BCF3-0712-7DB2CC2BE3DF}"/>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611A49C5-1029-28D2-3D33-8237CAF860E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D159A150-F9DF-D289-FFFA-12ACC622C804}"/>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77409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11E855-E8F3-C121-88F3-AF9213016AD4}"/>
              </a:ext>
            </a:extLst>
          </p:cNvPr>
          <p:cNvSpPr>
            <a:spLocks noGrp="1"/>
          </p:cNvSpPr>
          <p:nvPr>
            <p:ph type="sldNum" sz="quarter" idx="12"/>
          </p:nvPr>
        </p:nvSpPr>
        <p:spPr/>
        <p:txBody>
          <a:bodyPr/>
          <a:lstStyle/>
          <a:p>
            <a:pPr>
              <a:defRPr/>
            </a:pPr>
            <a:fld id="{3147538C-C752-6B40-B3C2-601536D5C3CA}" type="slidenum">
              <a:rPr lang="zh-CN" altLang="en-US" smtClean="0"/>
              <a:pPr>
                <a:defRPr/>
              </a:pPr>
              <a:t>44</a:t>
            </a:fld>
            <a:endParaRPr lang="en-US" altLang="zh-CN"/>
          </a:p>
        </p:txBody>
      </p:sp>
      <p:sp>
        <p:nvSpPr>
          <p:cNvPr id="5" name="文本框 4">
            <a:extLst>
              <a:ext uri="{FF2B5EF4-FFF2-40B4-BE49-F238E27FC236}">
                <a16:creationId xmlns:a16="http://schemas.microsoft.com/office/drawing/2014/main" id="{EE4C60AD-78F7-B946-FC4F-D8CFCD9F13DA}"/>
              </a:ext>
            </a:extLst>
          </p:cNvPr>
          <p:cNvSpPr txBox="1"/>
          <p:nvPr>
            <p:custDataLst>
              <p:tags r:id="rId2"/>
            </p:custDataLst>
          </p:nvPr>
        </p:nvSpPr>
        <p:spPr>
          <a:xfrm>
            <a:off x="990600" y="1049973"/>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有没有乘法指令是指令系统体系结构（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ISA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）考虑的问题，如何实现乘法指令是微体系结构要考虑的问题</a:t>
            </a:r>
          </a:p>
        </p:txBody>
      </p:sp>
      <p:sp>
        <p:nvSpPr>
          <p:cNvPr id="6" name="文本框 5">
            <a:extLst>
              <a:ext uri="{FF2B5EF4-FFF2-40B4-BE49-F238E27FC236}">
                <a16:creationId xmlns:a16="http://schemas.microsoft.com/office/drawing/2014/main" id="{67490C34-8B6D-212B-2951-456914DAD9F3}"/>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文本框 6">
            <a:extLst>
              <a:ext uri="{FF2B5EF4-FFF2-40B4-BE49-F238E27FC236}">
                <a16:creationId xmlns:a16="http://schemas.microsoft.com/office/drawing/2014/main" id="{A82D7CE6-8A18-23FB-03EE-B7BAAE2DB968}"/>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37DB5605-1931-4E2A-3368-28C2DF28DFF9}"/>
              </a:ext>
            </a:extLst>
          </p:cNvPr>
          <p:cNvSpPr>
            <a:spLocks noChangeAspect="1"/>
          </p:cNvSpPr>
          <p:nvPr>
            <p:custDataLst>
              <p:tags r:id="rId5"/>
            </p:custDataLst>
          </p:nvPr>
        </p:nvSpPr>
        <p:spPr bwMode="auto">
          <a:xfrm>
            <a:off x="11144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C75FE6D-F9B9-8A01-C390-2006138F329A}"/>
              </a:ext>
            </a:extLst>
          </p:cNvPr>
          <p:cNvSpPr>
            <a:spLocks noChangeAspect="1"/>
          </p:cNvSpPr>
          <p:nvPr>
            <p:custDataLst>
              <p:tags r:id="rId6"/>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03E93199-D18A-EC58-DCF3-B580FECF7A97}"/>
              </a:ext>
            </a:extLst>
          </p:cNvPr>
          <p:cNvSpPr/>
          <p:nvPr>
            <p:custDataLst>
              <p:tags r:id="rId7"/>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A31B39E-C3F5-2A73-F1EE-8E58735F1ACA}"/>
              </a:ext>
            </a:extLst>
          </p:cNvPr>
          <p:cNvGrpSpPr/>
          <p:nvPr>
            <p:custDataLst>
              <p:tags r:id="rId8"/>
            </p:custDataLst>
          </p:nvPr>
        </p:nvGrpSpPr>
        <p:grpSpPr>
          <a:xfrm>
            <a:off x="0" y="0"/>
            <a:ext cx="9144000" cy="635000"/>
            <a:chOff x="33982" y="-182880"/>
            <a:chExt cx="9144000" cy="635000"/>
          </a:xfrm>
        </p:grpSpPr>
        <p:sp>
          <p:nvSpPr>
            <p:cNvPr id="15" name="TitleBackground">
              <a:extLst>
                <a:ext uri="{FF2B5EF4-FFF2-40B4-BE49-F238E27FC236}">
                  <a16:creationId xmlns:a16="http://schemas.microsoft.com/office/drawing/2014/main" id="{CB47FA30-4265-BCCD-21FA-37F24AA31282}"/>
                </a:ext>
              </a:extLst>
            </p:cNvPr>
            <p:cNvSpPr/>
            <p:nvPr>
              <p:custDataLst>
                <p:tags r:id="rId10"/>
              </p:custDataLst>
            </p:nvPr>
          </p:nvSpPr>
          <p:spPr bwMode="auto">
            <a:xfrm>
              <a:off x="33982" y="-18288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6" name="ColorBlock">
              <a:extLst>
                <a:ext uri="{FF2B5EF4-FFF2-40B4-BE49-F238E27FC236}">
                  <a16:creationId xmlns:a16="http://schemas.microsoft.com/office/drawing/2014/main" id="{873AEB64-2665-6279-FEB5-3A0FE67F2E4B}"/>
                </a:ext>
              </a:extLst>
            </p:cNvPr>
            <p:cNvSpPr/>
            <p:nvPr>
              <p:custDataLst>
                <p:tags r:id="rId11"/>
              </p:custDataLst>
            </p:nvPr>
          </p:nvSpPr>
          <p:spPr bwMode="auto">
            <a:xfrm>
              <a:off x="33982" y="-18288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7" name="TypeText">
              <a:extLst>
                <a:ext uri="{FF2B5EF4-FFF2-40B4-BE49-F238E27FC236}">
                  <a16:creationId xmlns:a16="http://schemas.microsoft.com/office/drawing/2014/main" id="{7388F9EE-5C6B-B877-DC5F-92CC4EA90B61}"/>
                </a:ext>
              </a:extLst>
            </p:cNvPr>
            <p:cNvSpPr txBox="1"/>
            <p:nvPr>
              <p:custDataLst>
                <p:tags r:id="rId12"/>
              </p:custDataLst>
            </p:nvPr>
          </p:nvSpPr>
          <p:spPr>
            <a:xfrm>
              <a:off x="287982" y="-18288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a:extLst>
                <a:ext uri="{FF2B5EF4-FFF2-40B4-BE49-F238E27FC236}">
                  <a16:creationId xmlns:a16="http://schemas.microsoft.com/office/drawing/2014/main" id="{11800EFF-2C2B-AFFE-3BC3-EC136322F62C}"/>
                </a:ext>
              </a:extLst>
            </p:cNvPr>
            <p:cNvSpPr txBox="1"/>
            <p:nvPr>
              <p:custDataLst>
                <p:tags r:id="rId13"/>
              </p:custDataLst>
            </p:nvPr>
          </p:nvSpPr>
          <p:spPr>
            <a:xfrm>
              <a:off x="1559887" y="-73660"/>
              <a:ext cx="2286000" cy="508000"/>
            </a:xfrm>
            <a:prstGeom prst="rect">
              <a:avLst/>
            </a:prstGeom>
            <a:noFill/>
          </p:spPr>
          <p:txBody>
            <a:bodyPr vert="horz" wrap="none" rtlCol="0" anchor="ctr" anchorCtr="0">
              <a:noAutofit/>
            </a:bodyPr>
            <a:lstStyle/>
            <a:p>
              <a:r>
                <a:rPr lang="en-US" altLang="zh-CN">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6D2DC0B7-6310-451F-BC12-8D2E2BF84179}"/>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72783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146" name="Picture 2">
            <a:extLst>
              <a:ext uri="{FF2B5EF4-FFF2-40B4-BE49-F238E27FC236}">
                <a16:creationId xmlns:a16="http://schemas.microsoft.com/office/drawing/2014/main" id="{E0B800D6-4F4A-DEE9-8525-B295FEFB4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5303" y="3438103"/>
            <a:ext cx="562610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3">
            <a:extLst>
              <a:ext uri="{FF2B5EF4-FFF2-40B4-BE49-F238E27FC236}">
                <a16:creationId xmlns:a16="http://schemas.microsoft.com/office/drawing/2014/main" id="{2D92EE57-8D94-9BD6-20BE-960422088CE9}"/>
              </a:ext>
            </a:extLst>
          </p:cNvPr>
          <p:cNvSpPr>
            <a:spLocks noGrp="1" noChangeArrowheads="1"/>
          </p:cNvSpPr>
          <p:nvPr>
            <p:ph type="title"/>
          </p:nvPr>
        </p:nvSpPr>
        <p:spPr>
          <a:xfrm>
            <a:off x="413172" y="527047"/>
            <a:ext cx="8229600" cy="561975"/>
          </a:xfrm>
        </p:spPr>
        <p:txBody>
          <a:bodyPr/>
          <a:lstStyle/>
          <a:p>
            <a:r>
              <a:rPr lang="zh-CN" altLang="en-US" sz="3600" dirty="0"/>
              <a:t>课程内容概要</a:t>
            </a:r>
          </a:p>
        </p:txBody>
      </p:sp>
      <p:sp>
        <p:nvSpPr>
          <p:cNvPr id="23556" name="Rectangle 4">
            <a:extLst>
              <a:ext uri="{FF2B5EF4-FFF2-40B4-BE49-F238E27FC236}">
                <a16:creationId xmlns:a16="http://schemas.microsoft.com/office/drawing/2014/main" id="{AF8BBA4F-DBA1-A74F-5B04-878FDE378418}"/>
              </a:ext>
            </a:extLst>
          </p:cNvPr>
          <p:cNvSpPr>
            <a:spLocks noChangeArrowheads="1"/>
          </p:cNvSpPr>
          <p:nvPr/>
        </p:nvSpPr>
        <p:spPr bwMode="auto">
          <a:xfrm>
            <a:off x="272678" y="1368003"/>
            <a:ext cx="41671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0000"/>
              </a:spcBef>
              <a:buFontTx/>
              <a:buNone/>
            </a:pPr>
            <a:r>
              <a:rPr lang="en-US" altLang="zh-CN" sz="2200" dirty="0">
                <a:solidFill>
                  <a:schemeClr val="accent2"/>
                </a:solidFill>
              </a:rPr>
              <a:t>/*---</a:t>
            </a:r>
            <a:r>
              <a:rPr lang="en-US" altLang="zh-CN" sz="2200" dirty="0" err="1">
                <a:solidFill>
                  <a:schemeClr val="accent2"/>
                </a:solidFill>
              </a:rPr>
              <a:t>sum.c</a:t>
            </a:r>
            <a:r>
              <a:rPr lang="en-US" altLang="zh-CN" sz="2200" dirty="0">
                <a:solidFill>
                  <a:schemeClr val="accent2"/>
                </a:solidFill>
              </a:rPr>
              <a:t>---*/</a:t>
            </a:r>
          </a:p>
          <a:p>
            <a:pPr>
              <a:buFontTx/>
              <a:buNone/>
            </a:pPr>
            <a:r>
              <a:rPr lang="en-US" altLang="zh-CN" sz="2200" dirty="0"/>
              <a:t>int sum(int a[ ], unsigned </a:t>
            </a:r>
            <a:r>
              <a:rPr lang="en-US" altLang="zh-CN" sz="2200" dirty="0" err="1"/>
              <a:t>len</a:t>
            </a:r>
            <a:r>
              <a:rPr lang="en-US" altLang="zh-CN" sz="2200" dirty="0"/>
              <a:t>)</a:t>
            </a:r>
          </a:p>
          <a:p>
            <a:pPr>
              <a:lnSpc>
                <a:spcPct val="100000"/>
              </a:lnSpc>
              <a:spcBef>
                <a:spcPct val="0"/>
              </a:spcBef>
              <a:buFontTx/>
              <a:buNone/>
            </a:pPr>
            <a:r>
              <a:rPr lang="en-US" altLang="zh-CN" sz="2200" dirty="0"/>
              <a:t>{</a:t>
            </a:r>
          </a:p>
          <a:p>
            <a:pPr>
              <a:lnSpc>
                <a:spcPct val="100000"/>
              </a:lnSpc>
              <a:spcBef>
                <a:spcPct val="0"/>
              </a:spcBef>
              <a:buFontTx/>
              <a:buNone/>
            </a:pPr>
            <a:r>
              <a:rPr lang="en-US" altLang="zh-CN" sz="2200" dirty="0"/>
              <a:t>	int 	</a:t>
            </a:r>
            <a:r>
              <a:rPr lang="en-US" altLang="zh-CN" sz="2200" dirty="0" err="1"/>
              <a:t>i</a:t>
            </a:r>
            <a:r>
              <a:rPr lang="zh-CN" altLang="en-US" sz="2200" dirty="0"/>
              <a:t>，</a:t>
            </a:r>
            <a:r>
              <a:rPr lang="en-US" altLang="zh-CN" sz="2200" dirty="0"/>
              <a:t>sum = 0;</a:t>
            </a:r>
          </a:p>
          <a:p>
            <a:pPr>
              <a:lnSpc>
                <a:spcPct val="100000"/>
              </a:lnSpc>
              <a:spcBef>
                <a:spcPct val="0"/>
              </a:spcBef>
              <a:buFontTx/>
              <a:buNone/>
            </a:pPr>
            <a:r>
              <a:rPr lang="en-US" altLang="zh-CN" sz="2200" dirty="0"/>
              <a:t>	for	(</a:t>
            </a:r>
            <a:r>
              <a:rPr lang="en-US" altLang="zh-CN" sz="2200" dirty="0" err="1"/>
              <a:t>i</a:t>
            </a:r>
            <a:r>
              <a:rPr lang="en-US" altLang="zh-CN" sz="2200" dirty="0"/>
              <a:t> = 0; </a:t>
            </a:r>
            <a:r>
              <a:rPr lang="en-US" altLang="zh-CN" sz="2200" dirty="0" err="1"/>
              <a:t>i</a:t>
            </a:r>
            <a:r>
              <a:rPr lang="en-US" altLang="zh-CN" sz="2200" dirty="0"/>
              <a:t> &lt;= </a:t>
            </a:r>
            <a:r>
              <a:rPr lang="en-US" altLang="zh-CN" sz="2200" dirty="0" err="1"/>
              <a:t>len</a:t>
            </a:r>
            <a:r>
              <a:rPr lang="en-US" altLang="zh-CN" sz="2200" dirty="0"/>
              <a:t>–1; </a:t>
            </a:r>
            <a:r>
              <a:rPr lang="en-US" altLang="zh-CN" sz="2200" dirty="0" err="1"/>
              <a:t>i</a:t>
            </a:r>
            <a:r>
              <a:rPr lang="en-US" altLang="zh-CN" sz="2200" dirty="0"/>
              <a:t>++)</a:t>
            </a:r>
          </a:p>
          <a:p>
            <a:pPr>
              <a:lnSpc>
                <a:spcPct val="100000"/>
              </a:lnSpc>
              <a:spcBef>
                <a:spcPct val="0"/>
              </a:spcBef>
              <a:buFontTx/>
              <a:buNone/>
            </a:pPr>
            <a:r>
              <a:rPr lang="en-US" altLang="zh-CN" sz="2200" dirty="0"/>
              <a:t>      	sum += a[</a:t>
            </a:r>
            <a:r>
              <a:rPr lang="en-US" altLang="zh-CN" sz="2200" dirty="0" err="1"/>
              <a:t>i</a:t>
            </a:r>
            <a:r>
              <a:rPr lang="en-US" altLang="zh-CN" sz="2200" dirty="0"/>
              <a:t>];</a:t>
            </a:r>
          </a:p>
          <a:p>
            <a:pPr>
              <a:lnSpc>
                <a:spcPct val="100000"/>
              </a:lnSpc>
              <a:spcBef>
                <a:spcPct val="0"/>
              </a:spcBef>
              <a:buFontTx/>
              <a:buNone/>
            </a:pPr>
            <a:r>
              <a:rPr lang="en-US" altLang="zh-CN" sz="2200" dirty="0"/>
              <a:t>	return sum;</a:t>
            </a:r>
          </a:p>
          <a:p>
            <a:pPr>
              <a:lnSpc>
                <a:spcPct val="100000"/>
              </a:lnSpc>
              <a:spcBef>
                <a:spcPct val="0"/>
              </a:spcBef>
              <a:buFontTx/>
              <a:buNone/>
            </a:pPr>
            <a:r>
              <a:rPr lang="en-US" altLang="zh-CN" sz="2200" dirty="0"/>
              <a:t>}</a:t>
            </a:r>
            <a:endParaRPr lang="zh-CN" altLang="en-US" sz="2200" dirty="0"/>
          </a:p>
        </p:txBody>
      </p:sp>
      <p:sp>
        <p:nvSpPr>
          <p:cNvPr id="23557" name="Rectangle 5">
            <a:extLst>
              <a:ext uri="{FF2B5EF4-FFF2-40B4-BE49-F238E27FC236}">
                <a16:creationId xmlns:a16="http://schemas.microsoft.com/office/drawing/2014/main" id="{0FD05ECB-349C-D5C4-46AF-201F70C44174}"/>
              </a:ext>
            </a:extLst>
          </p:cNvPr>
          <p:cNvSpPr>
            <a:spLocks noChangeArrowheads="1"/>
          </p:cNvSpPr>
          <p:nvPr/>
        </p:nvSpPr>
        <p:spPr bwMode="auto">
          <a:xfrm>
            <a:off x="244525" y="4111996"/>
            <a:ext cx="3376613"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0000"/>
              </a:spcBef>
              <a:buFontTx/>
              <a:buNone/>
            </a:pPr>
            <a:r>
              <a:rPr lang="en-US" altLang="zh-CN" sz="2200" dirty="0">
                <a:solidFill>
                  <a:schemeClr val="accent2"/>
                </a:solidFill>
              </a:rPr>
              <a:t>/*---</a:t>
            </a:r>
            <a:r>
              <a:rPr lang="en-US" altLang="zh-CN" sz="2200" dirty="0" err="1">
                <a:solidFill>
                  <a:schemeClr val="accent2"/>
                </a:solidFill>
              </a:rPr>
              <a:t>main.c</a:t>
            </a:r>
            <a:r>
              <a:rPr lang="en-US" altLang="zh-CN" sz="2200" dirty="0">
                <a:solidFill>
                  <a:schemeClr val="accent2"/>
                </a:solidFill>
              </a:rPr>
              <a:t>---*/</a:t>
            </a:r>
          </a:p>
          <a:p>
            <a:pPr>
              <a:lnSpc>
                <a:spcPct val="100000"/>
              </a:lnSpc>
              <a:spcBef>
                <a:spcPct val="10000"/>
              </a:spcBef>
              <a:buFontTx/>
              <a:buNone/>
            </a:pPr>
            <a:r>
              <a:rPr lang="en-US" altLang="zh-CN" sz="2200" dirty="0"/>
              <a:t>int main()</a:t>
            </a:r>
            <a:endParaRPr lang="zh-CN" altLang="en-US" sz="2200" dirty="0"/>
          </a:p>
          <a:p>
            <a:pPr>
              <a:lnSpc>
                <a:spcPct val="100000"/>
              </a:lnSpc>
              <a:spcBef>
                <a:spcPct val="0"/>
              </a:spcBef>
              <a:buFontTx/>
              <a:buNone/>
            </a:pPr>
            <a:r>
              <a:rPr lang="en-US" altLang="zh-CN" sz="2200" dirty="0"/>
              <a:t>{</a:t>
            </a:r>
          </a:p>
          <a:p>
            <a:pPr>
              <a:lnSpc>
                <a:spcPct val="100000"/>
              </a:lnSpc>
              <a:spcBef>
                <a:spcPct val="0"/>
              </a:spcBef>
              <a:buFontTx/>
              <a:buNone/>
            </a:pPr>
            <a:r>
              <a:rPr lang="en-US" altLang="zh-CN" sz="2200" dirty="0"/>
              <a:t>	int 	a[1]={100};</a:t>
            </a:r>
          </a:p>
          <a:p>
            <a:pPr>
              <a:lnSpc>
                <a:spcPct val="100000"/>
              </a:lnSpc>
              <a:spcBef>
                <a:spcPct val="0"/>
              </a:spcBef>
              <a:buFontTx/>
              <a:buNone/>
            </a:pPr>
            <a:r>
              <a:rPr lang="en-US" altLang="zh-CN" sz="2200" dirty="0"/>
              <a:t>	int sum; sum=sum(a,0);</a:t>
            </a:r>
          </a:p>
          <a:p>
            <a:pPr>
              <a:lnSpc>
                <a:spcPct val="100000"/>
              </a:lnSpc>
              <a:spcBef>
                <a:spcPct val="0"/>
              </a:spcBef>
              <a:buFontTx/>
              <a:buNone/>
            </a:pPr>
            <a:r>
              <a:rPr lang="en-US" altLang="zh-CN" sz="2200" dirty="0"/>
              <a:t>    </a:t>
            </a:r>
            <a:r>
              <a:rPr lang="en-US" altLang="zh-CN" sz="2200" dirty="0" err="1"/>
              <a:t>printf</a:t>
            </a:r>
            <a:r>
              <a:rPr lang="en-US" altLang="zh-CN" sz="2200" dirty="0"/>
              <a:t>(“%</a:t>
            </a:r>
            <a:r>
              <a:rPr lang="en-US" altLang="zh-CN" sz="2200" dirty="0" err="1"/>
              <a:t>d”,sum</a:t>
            </a:r>
            <a:r>
              <a:rPr lang="en-US" altLang="zh-CN" sz="2200" dirty="0"/>
              <a:t>);</a:t>
            </a:r>
          </a:p>
          <a:p>
            <a:pPr>
              <a:lnSpc>
                <a:spcPct val="100000"/>
              </a:lnSpc>
              <a:spcBef>
                <a:spcPct val="0"/>
              </a:spcBef>
              <a:buFontTx/>
              <a:buNone/>
            </a:pPr>
            <a:r>
              <a:rPr lang="en-US" altLang="zh-CN" sz="2200" dirty="0"/>
              <a:t>}</a:t>
            </a:r>
            <a:endParaRPr lang="zh-CN" altLang="en-US" sz="2200" dirty="0"/>
          </a:p>
        </p:txBody>
      </p:sp>
      <p:grpSp>
        <p:nvGrpSpPr>
          <p:cNvPr id="518150" name="Group 6">
            <a:extLst>
              <a:ext uri="{FF2B5EF4-FFF2-40B4-BE49-F238E27FC236}">
                <a16:creationId xmlns:a16="http://schemas.microsoft.com/office/drawing/2014/main" id="{C0D95F7C-65E9-D402-52A1-BD2C97498311}"/>
              </a:ext>
            </a:extLst>
          </p:cNvPr>
          <p:cNvGrpSpPr>
            <a:grpSpLocks/>
          </p:cNvGrpSpPr>
          <p:nvPr/>
        </p:nvGrpSpPr>
        <p:grpSpPr bwMode="auto">
          <a:xfrm>
            <a:off x="1979240" y="1368003"/>
            <a:ext cx="5430838" cy="4221163"/>
            <a:chOff x="1188" y="516"/>
            <a:chExt cx="3421" cy="2659"/>
          </a:xfrm>
        </p:grpSpPr>
        <p:sp>
          <p:nvSpPr>
            <p:cNvPr id="23578" name="Line 7">
              <a:extLst>
                <a:ext uri="{FF2B5EF4-FFF2-40B4-BE49-F238E27FC236}">
                  <a16:creationId xmlns:a16="http://schemas.microsoft.com/office/drawing/2014/main" id="{7F3F1AD8-597A-1232-E288-3462BD23D5A8}"/>
                </a:ext>
              </a:extLst>
            </p:cNvPr>
            <p:cNvSpPr>
              <a:spLocks noChangeShapeType="1"/>
            </p:cNvSpPr>
            <p:nvPr/>
          </p:nvSpPr>
          <p:spPr bwMode="auto">
            <a:xfrm>
              <a:off x="1188" y="3175"/>
              <a:ext cx="31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9" name="Line 8">
              <a:extLst>
                <a:ext uri="{FF2B5EF4-FFF2-40B4-BE49-F238E27FC236}">
                  <a16:creationId xmlns:a16="http://schemas.microsoft.com/office/drawing/2014/main" id="{DA6988F7-FE8E-8C6C-84DC-74E894CA2EE9}"/>
                </a:ext>
              </a:extLst>
            </p:cNvPr>
            <p:cNvSpPr>
              <a:spLocks noChangeShapeType="1"/>
            </p:cNvSpPr>
            <p:nvPr/>
          </p:nvSpPr>
          <p:spPr bwMode="auto">
            <a:xfrm flipV="1">
              <a:off x="1551" y="686"/>
              <a:ext cx="1811" cy="2489"/>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0" name="Text Box 9">
              <a:extLst>
                <a:ext uri="{FF2B5EF4-FFF2-40B4-BE49-F238E27FC236}">
                  <a16:creationId xmlns:a16="http://schemas.microsoft.com/office/drawing/2014/main" id="{274D471B-1586-A823-233E-D872AA8D4D0E}"/>
                </a:ext>
              </a:extLst>
            </p:cNvPr>
            <p:cNvSpPr txBox="1">
              <a:spLocks noChangeArrowheads="1"/>
            </p:cNvSpPr>
            <p:nvPr/>
          </p:nvSpPr>
          <p:spPr bwMode="auto">
            <a:xfrm>
              <a:off x="3334" y="516"/>
              <a:ext cx="1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FF0000"/>
                  </a:solidFill>
                  <a:ea typeface="微软雅黑" panose="020B0503020204020204" pitchFamily="34" charset="-122"/>
                </a:rPr>
                <a:t>数据的表示</a:t>
              </a:r>
            </a:p>
          </p:txBody>
        </p:sp>
      </p:grpSp>
      <p:grpSp>
        <p:nvGrpSpPr>
          <p:cNvPr id="518154" name="Group 10">
            <a:extLst>
              <a:ext uri="{FF2B5EF4-FFF2-40B4-BE49-F238E27FC236}">
                <a16:creationId xmlns:a16="http://schemas.microsoft.com/office/drawing/2014/main" id="{53337BA6-C1FE-122D-B341-A2AF18CAA78B}"/>
              </a:ext>
            </a:extLst>
          </p:cNvPr>
          <p:cNvGrpSpPr>
            <a:grpSpLocks/>
          </p:cNvGrpSpPr>
          <p:nvPr/>
        </p:nvGrpSpPr>
        <p:grpSpPr bwMode="auto">
          <a:xfrm>
            <a:off x="1244228" y="1772816"/>
            <a:ext cx="6165850" cy="1755775"/>
            <a:chOff x="725" y="771"/>
            <a:chExt cx="3884" cy="1106"/>
          </a:xfrm>
        </p:grpSpPr>
        <p:sp>
          <p:nvSpPr>
            <p:cNvPr id="23575" name="Line 11">
              <a:extLst>
                <a:ext uri="{FF2B5EF4-FFF2-40B4-BE49-F238E27FC236}">
                  <a16:creationId xmlns:a16="http://schemas.microsoft.com/office/drawing/2014/main" id="{E5BB4D47-3297-5F03-5B05-E421C1583403}"/>
                </a:ext>
              </a:extLst>
            </p:cNvPr>
            <p:cNvSpPr>
              <a:spLocks noChangeShapeType="1"/>
            </p:cNvSpPr>
            <p:nvPr/>
          </p:nvSpPr>
          <p:spPr bwMode="auto">
            <a:xfrm>
              <a:off x="725" y="1877"/>
              <a:ext cx="993" cy="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6" name="Line 12">
              <a:extLst>
                <a:ext uri="{FF2B5EF4-FFF2-40B4-BE49-F238E27FC236}">
                  <a16:creationId xmlns:a16="http://schemas.microsoft.com/office/drawing/2014/main" id="{8946B70A-FC05-3CE4-E1CF-520FDE4E256F}"/>
                </a:ext>
              </a:extLst>
            </p:cNvPr>
            <p:cNvSpPr>
              <a:spLocks noChangeShapeType="1"/>
            </p:cNvSpPr>
            <p:nvPr/>
          </p:nvSpPr>
          <p:spPr bwMode="auto">
            <a:xfrm flipV="1">
              <a:off x="1718" y="941"/>
              <a:ext cx="1644" cy="936"/>
            </a:xfrm>
            <a:prstGeom prst="line">
              <a:avLst/>
            </a:prstGeom>
            <a:noFill/>
            <a:ln w="95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7" name="Text Box 13">
              <a:extLst>
                <a:ext uri="{FF2B5EF4-FFF2-40B4-BE49-F238E27FC236}">
                  <a16:creationId xmlns:a16="http://schemas.microsoft.com/office/drawing/2014/main" id="{68DF4958-BC47-F0AE-0388-956A020DC4CB}"/>
                </a:ext>
              </a:extLst>
            </p:cNvPr>
            <p:cNvSpPr txBox="1">
              <a:spLocks noChangeArrowheads="1"/>
            </p:cNvSpPr>
            <p:nvPr/>
          </p:nvSpPr>
          <p:spPr bwMode="auto">
            <a:xfrm>
              <a:off x="3334" y="771"/>
              <a:ext cx="1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66CC"/>
                  </a:solidFill>
                  <a:ea typeface="微软雅黑" panose="020B0503020204020204" pitchFamily="34" charset="-122"/>
                </a:rPr>
                <a:t>数据的运算</a:t>
              </a:r>
            </a:p>
          </p:txBody>
        </p:sp>
      </p:grpSp>
      <p:grpSp>
        <p:nvGrpSpPr>
          <p:cNvPr id="518158" name="Group 14">
            <a:extLst>
              <a:ext uri="{FF2B5EF4-FFF2-40B4-BE49-F238E27FC236}">
                <a16:creationId xmlns:a16="http://schemas.microsoft.com/office/drawing/2014/main" id="{413375DF-3B89-5D1E-83F7-EF43B8A70472}"/>
              </a:ext>
            </a:extLst>
          </p:cNvPr>
          <p:cNvGrpSpPr>
            <a:grpSpLocks/>
          </p:cNvGrpSpPr>
          <p:nvPr/>
        </p:nvGrpSpPr>
        <p:grpSpPr bwMode="auto">
          <a:xfrm>
            <a:off x="658440" y="2222078"/>
            <a:ext cx="8145463" cy="1035050"/>
            <a:chOff x="356" y="1054"/>
            <a:chExt cx="5131" cy="652"/>
          </a:xfrm>
        </p:grpSpPr>
        <p:sp>
          <p:nvSpPr>
            <p:cNvPr id="23572" name="Line 15">
              <a:extLst>
                <a:ext uri="{FF2B5EF4-FFF2-40B4-BE49-F238E27FC236}">
                  <a16:creationId xmlns:a16="http://schemas.microsoft.com/office/drawing/2014/main" id="{B0D1BEB2-4992-9473-93E8-2A5C436EC6EA}"/>
                </a:ext>
              </a:extLst>
            </p:cNvPr>
            <p:cNvSpPr>
              <a:spLocks noChangeShapeType="1"/>
            </p:cNvSpPr>
            <p:nvPr/>
          </p:nvSpPr>
          <p:spPr bwMode="auto">
            <a:xfrm flipV="1">
              <a:off x="356" y="1678"/>
              <a:ext cx="2041"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3" name="Line 16">
              <a:extLst>
                <a:ext uri="{FF2B5EF4-FFF2-40B4-BE49-F238E27FC236}">
                  <a16:creationId xmlns:a16="http://schemas.microsoft.com/office/drawing/2014/main" id="{FB4F8AC9-C66D-207C-5D74-1C8A55853ACD}"/>
                </a:ext>
              </a:extLst>
            </p:cNvPr>
            <p:cNvSpPr>
              <a:spLocks noChangeShapeType="1"/>
            </p:cNvSpPr>
            <p:nvPr/>
          </p:nvSpPr>
          <p:spPr bwMode="auto">
            <a:xfrm flipV="1">
              <a:off x="2397" y="1168"/>
              <a:ext cx="964" cy="53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4" name="Text Box 17">
              <a:extLst>
                <a:ext uri="{FF2B5EF4-FFF2-40B4-BE49-F238E27FC236}">
                  <a16:creationId xmlns:a16="http://schemas.microsoft.com/office/drawing/2014/main" id="{1E442FA5-F7FB-2F5F-72C8-2EEF369AECD5}"/>
                </a:ext>
              </a:extLst>
            </p:cNvPr>
            <p:cNvSpPr txBox="1">
              <a:spLocks noChangeArrowheads="1"/>
            </p:cNvSpPr>
            <p:nvPr/>
          </p:nvSpPr>
          <p:spPr bwMode="auto">
            <a:xfrm>
              <a:off x="3305" y="1054"/>
              <a:ext cx="21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FF0000"/>
                  </a:solidFill>
                  <a:ea typeface="微软雅黑" panose="020B0503020204020204" pitchFamily="34" charset="-122"/>
                </a:rPr>
                <a:t>各类语句的转换与表示</a:t>
              </a:r>
              <a:r>
                <a:rPr lang="en-US" altLang="zh-CN" sz="2000" b="1">
                  <a:solidFill>
                    <a:srgbClr val="FF0000"/>
                  </a:solidFill>
                  <a:ea typeface="微软雅黑" panose="020B0503020204020204" pitchFamily="34" charset="-122"/>
                </a:rPr>
                <a:t>(</a:t>
              </a:r>
              <a:r>
                <a:rPr lang="zh-CN" altLang="en-US" sz="2000" b="1">
                  <a:solidFill>
                    <a:srgbClr val="FF0000"/>
                  </a:solidFill>
                  <a:ea typeface="微软雅黑" panose="020B0503020204020204" pitchFamily="34" charset="-122"/>
                </a:rPr>
                <a:t>指令</a:t>
              </a:r>
              <a:r>
                <a:rPr lang="en-US" altLang="zh-CN" sz="2000" b="1">
                  <a:solidFill>
                    <a:srgbClr val="FF0000"/>
                  </a:solidFill>
                  <a:ea typeface="微软雅黑" panose="020B0503020204020204" pitchFamily="34" charset="-122"/>
                </a:rPr>
                <a:t>)</a:t>
              </a:r>
            </a:p>
          </p:txBody>
        </p:sp>
      </p:grpSp>
      <p:grpSp>
        <p:nvGrpSpPr>
          <p:cNvPr id="518162" name="Group 18">
            <a:extLst>
              <a:ext uri="{FF2B5EF4-FFF2-40B4-BE49-F238E27FC236}">
                <a16:creationId xmlns:a16="http://schemas.microsoft.com/office/drawing/2014/main" id="{006C1DC0-8E13-B2B9-7FF3-C9FD57C2DCAF}"/>
              </a:ext>
            </a:extLst>
          </p:cNvPr>
          <p:cNvGrpSpPr>
            <a:grpSpLocks/>
          </p:cNvGrpSpPr>
          <p:nvPr/>
        </p:nvGrpSpPr>
        <p:grpSpPr bwMode="auto">
          <a:xfrm>
            <a:off x="658441" y="2628478"/>
            <a:ext cx="8370888" cy="2901950"/>
            <a:chOff x="356" y="1310"/>
            <a:chExt cx="5273" cy="1828"/>
          </a:xfrm>
        </p:grpSpPr>
        <p:sp>
          <p:nvSpPr>
            <p:cNvPr id="23569" name="Line 19">
              <a:extLst>
                <a:ext uri="{FF2B5EF4-FFF2-40B4-BE49-F238E27FC236}">
                  <a16:creationId xmlns:a16="http://schemas.microsoft.com/office/drawing/2014/main" id="{D02F6D22-B5DF-8BB8-5A6F-E227E672DA02}"/>
                </a:ext>
              </a:extLst>
            </p:cNvPr>
            <p:cNvSpPr>
              <a:spLocks noChangeShapeType="1"/>
            </p:cNvSpPr>
            <p:nvPr/>
          </p:nvSpPr>
          <p:spPr bwMode="auto">
            <a:xfrm>
              <a:off x="356" y="3138"/>
              <a:ext cx="794" cy="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0" name="Line 20">
              <a:extLst>
                <a:ext uri="{FF2B5EF4-FFF2-40B4-BE49-F238E27FC236}">
                  <a16:creationId xmlns:a16="http://schemas.microsoft.com/office/drawing/2014/main" id="{C9767D07-67C0-D96A-A9E9-C5D772E30443}"/>
                </a:ext>
              </a:extLst>
            </p:cNvPr>
            <p:cNvSpPr>
              <a:spLocks noChangeShapeType="1"/>
            </p:cNvSpPr>
            <p:nvPr/>
          </p:nvSpPr>
          <p:spPr bwMode="auto">
            <a:xfrm flipV="1">
              <a:off x="1150" y="1423"/>
              <a:ext cx="2155" cy="1715"/>
            </a:xfrm>
            <a:prstGeom prst="line">
              <a:avLst/>
            </a:prstGeom>
            <a:noFill/>
            <a:ln w="95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1" name="Text Box 21">
              <a:extLst>
                <a:ext uri="{FF2B5EF4-FFF2-40B4-BE49-F238E27FC236}">
                  <a16:creationId xmlns:a16="http://schemas.microsoft.com/office/drawing/2014/main" id="{28A61CCF-E2C2-7E82-4369-91A4FDE1F0D9}"/>
                </a:ext>
              </a:extLst>
            </p:cNvPr>
            <p:cNvSpPr txBox="1">
              <a:spLocks noChangeArrowheads="1"/>
            </p:cNvSpPr>
            <p:nvPr/>
          </p:nvSpPr>
          <p:spPr bwMode="auto">
            <a:xfrm>
              <a:off x="3277" y="1310"/>
              <a:ext cx="23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66CC"/>
                  </a:solidFill>
                  <a:ea typeface="微软雅黑" panose="020B0503020204020204" pitchFamily="34" charset="-122"/>
                </a:rPr>
                <a:t>各类复杂数据类型的转换表示</a:t>
              </a:r>
              <a:endParaRPr lang="en-US" altLang="zh-CN" sz="2000" b="1">
                <a:solidFill>
                  <a:srgbClr val="0066CC"/>
                </a:solidFill>
                <a:ea typeface="微软雅黑" panose="020B0503020204020204" pitchFamily="34" charset="-122"/>
              </a:endParaRPr>
            </a:p>
          </p:txBody>
        </p:sp>
      </p:grpSp>
      <p:grpSp>
        <p:nvGrpSpPr>
          <p:cNvPr id="518166" name="Group 22">
            <a:extLst>
              <a:ext uri="{FF2B5EF4-FFF2-40B4-BE49-F238E27FC236}">
                <a16:creationId xmlns:a16="http://schemas.microsoft.com/office/drawing/2014/main" id="{C3694AD7-24EA-6666-E240-A591FF8D4EC6}"/>
              </a:ext>
            </a:extLst>
          </p:cNvPr>
          <p:cNvGrpSpPr>
            <a:grpSpLocks/>
          </p:cNvGrpSpPr>
          <p:nvPr/>
        </p:nvGrpSpPr>
        <p:grpSpPr bwMode="auto">
          <a:xfrm>
            <a:off x="1393453" y="3033291"/>
            <a:ext cx="7635875" cy="3154363"/>
            <a:chOff x="819" y="1565"/>
            <a:chExt cx="4810" cy="1987"/>
          </a:xfrm>
        </p:grpSpPr>
        <p:sp>
          <p:nvSpPr>
            <p:cNvPr id="23566" name="Line 23">
              <a:extLst>
                <a:ext uri="{FF2B5EF4-FFF2-40B4-BE49-F238E27FC236}">
                  <a16:creationId xmlns:a16="http://schemas.microsoft.com/office/drawing/2014/main" id="{1C012755-DFC8-2D10-7654-20151C3528E3}"/>
                </a:ext>
              </a:extLst>
            </p:cNvPr>
            <p:cNvSpPr>
              <a:spLocks noChangeShapeType="1"/>
            </p:cNvSpPr>
            <p:nvPr/>
          </p:nvSpPr>
          <p:spPr bwMode="auto">
            <a:xfrm>
              <a:off x="819" y="3552"/>
              <a:ext cx="737"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7" name="Line 24">
              <a:extLst>
                <a:ext uri="{FF2B5EF4-FFF2-40B4-BE49-F238E27FC236}">
                  <a16:creationId xmlns:a16="http://schemas.microsoft.com/office/drawing/2014/main" id="{FE7BCC69-C8BF-CAB3-D8E4-911368C03F4E}"/>
                </a:ext>
              </a:extLst>
            </p:cNvPr>
            <p:cNvSpPr>
              <a:spLocks noChangeShapeType="1"/>
            </p:cNvSpPr>
            <p:nvPr/>
          </p:nvSpPr>
          <p:spPr bwMode="auto">
            <a:xfrm flipV="1">
              <a:off x="1575" y="1678"/>
              <a:ext cx="1730" cy="186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8" name="Text Box 25">
              <a:extLst>
                <a:ext uri="{FF2B5EF4-FFF2-40B4-BE49-F238E27FC236}">
                  <a16:creationId xmlns:a16="http://schemas.microsoft.com/office/drawing/2014/main" id="{09AC3184-0DA5-FF82-CE38-F998E7712361}"/>
                </a:ext>
              </a:extLst>
            </p:cNvPr>
            <p:cNvSpPr txBox="1">
              <a:spLocks noChangeArrowheads="1"/>
            </p:cNvSpPr>
            <p:nvPr/>
          </p:nvSpPr>
          <p:spPr bwMode="auto">
            <a:xfrm>
              <a:off x="3277" y="1565"/>
              <a:ext cx="23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FF0000"/>
                  </a:solidFill>
                  <a:ea typeface="微软雅黑" panose="020B0503020204020204" pitchFamily="34" charset="-122"/>
                </a:rPr>
                <a:t>过程（函数）调用的转换表示</a:t>
              </a:r>
              <a:endParaRPr lang="en-US" altLang="zh-CN" sz="2000" b="1">
                <a:solidFill>
                  <a:srgbClr val="FF0000"/>
                </a:solidFill>
                <a:ea typeface="微软雅黑" panose="020B0503020204020204" pitchFamily="34" charset="-122"/>
              </a:endParaRPr>
            </a:p>
          </p:txBody>
        </p:sp>
      </p:grpSp>
      <p:sp>
        <p:nvSpPr>
          <p:cNvPr id="518170" name="Text Box 26">
            <a:extLst>
              <a:ext uri="{FF2B5EF4-FFF2-40B4-BE49-F238E27FC236}">
                <a16:creationId xmlns:a16="http://schemas.microsoft.com/office/drawing/2014/main" id="{E1795C2B-EBF3-406F-4F6B-FC59AB8C50CB}"/>
              </a:ext>
            </a:extLst>
          </p:cNvPr>
          <p:cNvSpPr txBox="1">
            <a:spLocks noChangeArrowheads="1"/>
          </p:cNvSpPr>
          <p:nvPr/>
        </p:nvSpPr>
        <p:spPr bwMode="auto">
          <a:xfrm>
            <a:off x="4935165" y="5778078"/>
            <a:ext cx="3733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lang="zh-CN" altLang="en-US" sz="2000" b="1" dirty="0">
                <a:solidFill>
                  <a:srgbClr val="0066CC"/>
                </a:solidFill>
                <a:latin typeface="微软雅黑" panose="020B0503020204020204" pitchFamily="34" charset="-122"/>
                <a:ea typeface="微软雅黑" panose="020B0503020204020204" pitchFamily="34" charset="-122"/>
              </a:rPr>
              <a:t>程序执行（存储器访问）</a:t>
            </a:r>
          </a:p>
        </p:txBody>
      </p:sp>
    </p:spTree>
    <p:extLst>
      <p:ext uri="{BB962C8B-B14F-4D97-AF65-F5344CB8AC3E}">
        <p14:creationId xmlns:p14="http://schemas.microsoft.com/office/powerpoint/2010/main" val="2476707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8150"/>
                                        </p:tgtEl>
                                        <p:attrNameLst>
                                          <p:attrName>style.visibility</p:attrName>
                                        </p:attrNameLst>
                                      </p:cBhvr>
                                      <p:to>
                                        <p:strVal val="visible"/>
                                      </p:to>
                                    </p:set>
                                    <p:animEffect transition="in" filter="blinds(horizontal)">
                                      <p:cBhvr>
                                        <p:cTn id="7" dur="500"/>
                                        <p:tgtEl>
                                          <p:spTgt spid="518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8154"/>
                                        </p:tgtEl>
                                        <p:attrNameLst>
                                          <p:attrName>style.visibility</p:attrName>
                                        </p:attrNameLst>
                                      </p:cBhvr>
                                      <p:to>
                                        <p:strVal val="visible"/>
                                      </p:to>
                                    </p:set>
                                    <p:animEffect transition="in" filter="blinds(horizontal)">
                                      <p:cBhvr>
                                        <p:cTn id="12" dur="500"/>
                                        <p:tgtEl>
                                          <p:spTgt spid="5181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18158"/>
                                        </p:tgtEl>
                                        <p:attrNameLst>
                                          <p:attrName>style.visibility</p:attrName>
                                        </p:attrNameLst>
                                      </p:cBhvr>
                                      <p:to>
                                        <p:strVal val="visible"/>
                                      </p:to>
                                    </p:set>
                                    <p:animEffect transition="in" filter="blinds(horizontal)">
                                      <p:cBhvr>
                                        <p:cTn id="17" dur="500"/>
                                        <p:tgtEl>
                                          <p:spTgt spid="5181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18162"/>
                                        </p:tgtEl>
                                        <p:attrNameLst>
                                          <p:attrName>style.visibility</p:attrName>
                                        </p:attrNameLst>
                                      </p:cBhvr>
                                      <p:to>
                                        <p:strVal val="visible"/>
                                      </p:to>
                                    </p:set>
                                    <p:animEffect transition="in" filter="blinds(horizontal)">
                                      <p:cBhvr>
                                        <p:cTn id="22" dur="500"/>
                                        <p:tgtEl>
                                          <p:spTgt spid="5181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18166"/>
                                        </p:tgtEl>
                                        <p:attrNameLst>
                                          <p:attrName>style.visibility</p:attrName>
                                        </p:attrNameLst>
                                      </p:cBhvr>
                                      <p:to>
                                        <p:strVal val="visible"/>
                                      </p:to>
                                    </p:set>
                                    <p:animEffect transition="in" filter="blinds(horizontal)">
                                      <p:cBhvr>
                                        <p:cTn id="27" dur="500"/>
                                        <p:tgtEl>
                                          <p:spTgt spid="5181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18170">
                                            <p:txEl>
                                              <p:pRg st="0" end="0"/>
                                            </p:txEl>
                                          </p:spTgt>
                                        </p:tgtEl>
                                        <p:attrNameLst>
                                          <p:attrName>style.visibility</p:attrName>
                                        </p:attrNameLst>
                                      </p:cBhvr>
                                      <p:to>
                                        <p:strVal val="visible"/>
                                      </p:to>
                                    </p:set>
                                    <p:animEffect transition="in" filter="blinds(horizontal)">
                                      <p:cBhvr>
                                        <p:cTn id="32" dur="500"/>
                                        <p:tgtEl>
                                          <p:spTgt spid="518170">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18146"/>
                                        </p:tgtEl>
                                        <p:attrNameLst>
                                          <p:attrName>style.visibility</p:attrName>
                                        </p:attrNameLst>
                                      </p:cBhvr>
                                      <p:to>
                                        <p:strVal val="visible"/>
                                      </p:to>
                                    </p:set>
                                    <p:animEffect transition="in" filter="blinds(horizontal)">
                                      <p:cBhvr>
                                        <p:cTn id="37" dur="500"/>
                                        <p:tgtEl>
                                          <p:spTgt spid="518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6063A72-B87D-F522-58B7-D5F802D03C45}"/>
              </a:ext>
            </a:extLst>
          </p:cNvPr>
          <p:cNvSpPr>
            <a:spLocks noGrp="1"/>
          </p:cNvSpPr>
          <p:nvPr>
            <p:ph sz="quarter" idx="1"/>
          </p:nvPr>
        </p:nvSpPr>
        <p:spPr/>
        <p:txBody>
          <a:bodyPr/>
          <a:lstStyle/>
          <a:p>
            <a:endParaRPr lang="zh-CN" altLang="en-US"/>
          </a:p>
        </p:txBody>
      </p:sp>
      <p:sp>
        <p:nvSpPr>
          <p:cNvPr id="2" name="标题 1">
            <a:extLst>
              <a:ext uri="{FF2B5EF4-FFF2-40B4-BE49-F238E27FC236}">
                <a16:creationId xmlns:a16="http://schemas.microsoft.com/office/drawing/2014/main" id="{D98D141E-EE68-326E-2974-27925772F285}"/>
              </a:ext>
            </a:extLst>
          </p:cNvPr>
          <p:cNvSpPr>
            <a:spLocks noGrp="1"/>
          </p:cNvSpPr>
          <p:nvPr>
            <p:ph type="title"/>
          </p:nvPr>
        </p:nvSpPr>
        <p:spPr/>
        <p:txBody>
          <a:bodyPr>
            <a:normAutofit/>
          </a:bodyPr>
          <a:lstStyle/>
          <a:p>
            <a:r>
              <a:rPr lang="zh-CN" altLang="en-US" dirty="0"/>
              <a:t>我国的新一代人工智能发展规划</a:t>
            </a:r>
          </a:p>
        </p:txBody>
      </p:sp>
      <p:pic>
        <p:nvPicPr>
          <p:cNvPr id="4" name="图片 3">
            <a:extLst>
              <a:ext uri="{FF2B5EF4-FFF2-40B4-BE49-F238E27FC236}">
                <a16:creationId xmlns:a16="http://schemas.microsoft.com/office/drawing/2014/main" id="{57D9D2C6-C2D2-2DB8-54CC-587BDF129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196757"/>
            <a:ext cx="3754604" cy="5040556"/>
          </a:xfrm>
          <a:prstGeom prst="rect">
            <a:avLst/>
          </a:prstGeom>
        </p:spPr>
      </p:pic>
      <p:grpSp>
        <p:nvGrpSpPr>
          <p:cNvPr id="5" name="组合 4">
            <a:extLst>
              <a:ext uri="{FF2B5EF4-FFF2-40B4-BE49-F238E27FC236}">
                <a16:creationId xmlns:a16="http://schemas.microsoft.com/office/drawing/2014/main" id="{352A69C1-B97C-7938-8C37-1084487B1805}"/>
              </a:ext>
            </a:extLst>
          </p:cNvPr>
          <p:cNvGrpSpPr/>
          <p:nvPr/>
        </p:nvGrpSpPr>
        <p:grpSpPr>
          <a:xfrm>
            <a:off x="1403648" y="2437954"/>
            <a:ext cx="1413176" cy="342974"/>
            <a:chOff x="4564537" y="2505330"/>
            <a:chExt cx="1413176" cy="342974"/>
          </a:xfrm>
        </p:grpSpPr>
        <p:pic>
          <p:nvPicPr>
            <p:cNvPr id="6" name="图片 5">
              <a:extLst>
                <a:ext uri="{FF2B5EF4-FFF2-40B4-BE49-F238E27FC236}">
                  <a16:creationId xmlns:a16="http://schemas.microsoft.com/office/drawing/2014/main" id="{C0395B7F-ADD5-9812-65F1-717F7A641FFC}"/>
                </a:ext>
              </a:extLst>
            </p:cNvPr>
            <p:cNvPicPr>
              <a:picLocks noChangeAspect="1"/>
            </p:cNvPicPr>
            <p:nvPr/>
          </p:nvPicPr>
          <p:blipFill>
            <a:blip r:embed="rId3"/>
            <a:stretch>
              <a:fillRect/>
            </a:stretch>
          </p:blipFill>
          <p:spPr>
            <a:xfrm>
              <a:off x="4564537" y="2505330"/>
              <a:ext cx="301326" cy="307692"/>
            </a:xfrm>
            <a:prstGeom prst="rect">
              <a:avLst/>
            </a:prstGeom>
          </p:spPr>
        </p:pic>
        <p:sp>
          <p:nvSpPr>
            <p:cNvPr id="7" name="文本框 6">
              <a:extLst>
                <a:ext uri="{FF2B5EF4-FFF2-40B4-BE49-F238E27FC236}">
                  <a16:creationId xmlns:a16="http://schemas.microsoft.com/office/drawing/2014/main" id="{CC7871CD-7EA9-C0FE-C18C-DC8084C8275C}"/>
                </a:ext>
              </a:extLst>
            </p:cNvPr>
            <p:cNvSpPr txBox="1"/>
            <p:nvPr/>
          </p:nvSpPr>
          <p:spPr>
            <a:xfrm>
              <a:off x="4834713" y="2509750"/>
              <a:ext cx="11430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FF"/>
                  </a:solidFill>
                  <a:effectLst/>
                  <a:uLnTx/>
                  <a:uFillTx/>
                  <a:latin typeface="+mn-lt"/>
                  <a:ea typeface="微软雅黑 Light"/>
                  <a:cs typeface="+mn-cs"/>
                </a:rPr>
                <a:t>国际先进</a:t>
              </a:r>
              <a:endParaRPr kumimoji="0" lang="en-US" altLang="zh-CN" sz="1600" b="1" i="0" u="none" strike="noStrike" kern="1200" cap="none" spc="0" normalizeH="0" baseline="0" noProof="0" dirty="0">
                <a:ln>
                  <a:noFill/>
                </a:ln>
                <a:solidFill>
                  <a:srgbClr val="0000FF"/>
                </a:solidFill>
                <a:effectLst/>
                <a:uLnTx/>
                <a:uFillTx/>
                <a:latin typeface="+mn-lt"/>
                <a:ea typeface="微软雅黑 Light"/>
                <a:cs typeface="+mn-cs"/>
              </a:endParaRPr>
            </a:p>
          </p:txBody>
        </p:sp>
      </p:grpSp>
      <p:grpSp>
        <p:nvGrpSpPr>
          <p:cNvPr id="8" name="组合 7">
            <a:extLst>
              <a:ext uri="{FF2B5EF4-FFF2-40B4-BE49-F238E27FC236}">
                <a16:creationId xmlns:a16="http://schemas.microsoft.com/office/drawing/2014/main" id="{3590712B-78CC-2534-03B3-7FB6DE149546}"/>
              </a:ext>
            </a:extLst>
          </p:cNvPr>
          <p:cNvGrpSpPr/>
          <p:nvPr/>
        </p:nvGrpSpPr>
        <p:grpSpPr>
          <a:xfrm>
            <a:off x="1403648" y="3423020"/>
            <a:ext cx="1423011" cy="338554"/>
            <a:chOff x="4554702" y="3671555"/>
            <a:chExt cx="1423011" cy="338554"/>
          </a:xfrm>
        </p:grpSpPr>
        <p:pic>
          <p:nvPicPr>
            <p:cNvPr id="9" name="图片 8">
              <a:extLst>
                <a:ext uri="{FF2B5EF4-FFF2-40B4-BE49-F238E27FC236}">
                  <a16:creationId xmlns:a16="http://schemas.microsoft.com/office/drawing/2014/main" id="{B458AE68-BE10-1904-46AE-FF528D032909}"/>
                </a:ext>
              </a:extLst>
            </p:cNvPr>
            <p:cNvPicPr>
              <a:picLocks noChangeAspect="1"/>
            </p:cNvPicPr>
            <p:nvPr/>
          </p:nvPicPr>
          <p:blipFill>
            <a:blip r:embed="rId3"/>
            <a:stretch>
              <a:fillRect/>
            </a:stretch>
          </p:blipFill>
          <p:spPr>
            <a:xfrm>
              <a:off x="4554702" y="3702375"/>
              <a:ext cx="301326" cy="307692"/>
            </a:xfrm>
            <a:prstGeom prst="rect">
              <a:avLst/>
            </a:prstGeom>
          </p:spPr>
        </p:pic>
        <p:sp>
          <p:nvSpPr>
            <p:cNvPr id="10" name="文本框 9">
              <a:extLst>
                <a:ext uri="{FF2B5EF4-FFF2-40B4-BE49-F238E27FC236}">
                  <a16:creationId xmlns:a16="http://schemas.microsoft.com/office/drawing/2014/main" id="{73F5894D-48B5-BCD0-7F21-99B217735304}"/>
                </a:ext>
              </a:extLst>
            </p:cNvPr>
            <p:cNvSpPr txBox="1"/>
            <p:nvPr/>
          </p:nvSpPr>
          <p:spPr>
            <a:xfrm>
              <a:off x="4834713" y="3671555"/>
              <a:ext cx="11430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FF"/>
                  </a:solidFill>
                  <a:effectLst/>
                  <a:uLnTx/>
                  <a:uFillTx/>
                  <a:latin typeface="+mn-lt"/>
                  <a:ea typeface="微软雅黑 Light"/>
                  <a:cs typeface="+mn-cs"/>
                </a:rPr>
                <a:t>部分领先</a:t>
              </a:r>
              <a:endParaRPr kumimoji="0" lang="en-US" altLang="zh-CN" sz="1600" b="1" i="0" u="none" strike="noStrike" kern="1200" cap="none" spc="0" normalizeH="0" baseline="0" noProof="0" dirty="0">
                <a:ln>
                  <a:noFill/>
                </a:ln>
                <a:solidFill>
                  <a:srgbClr val="0000FF"/>
                </a:solidFill>
                <a:effectLst/>
                <a:uLnTx/>
                <a:uFillTx/>
                <a:latin typeface="+mn-lt"/>
                <a:ea typeface="微软雅黑 Light"/>
                <a:cs typeface="+mn-cs"/>
              </a:endParaRPr>
            </a:p>
          </p:txBody>
        </p:sp>
      </p:grpSp>
      <p:grpSp>
        <p:nvGrpSpPr>
          <p:cNvPr id="11" name="组合 10">
            <a:extLst>
              <a:ext uri="{FF2B5EF4-FFF2-40B4-BE49-F238E27FC236}">
                <a16:creationId xmlns:a16="http://schemas.microsoft.com/office/drawing/2014/main" id="{3A08D0CA-70C1-56D1-586A-6F272C020C4E}"/>
              </a:ext>
            </a:extLst>
          </p:cNvPr>
          <p:cNvGrpSpPr/>
          <p:nvPr/>
        </p:nvGrpSpPr>
        <p:grpSpPr>
          <a:xfrm>
            <a:off x="1403648" y="4869160"/>
            <a:ext cx="1352344" cy="342081"/>
            <a:chOff x="4532977" y="5175151"/>
            <a:chExt cx="1352344" cy="342081"/>
          </a:xfrm>
        </p:grpSpPr>
        <p:pic>
          <p:nvPicPr>
            <p:cNvPr id="12" name="图片 11">
              <a:extLst>
                <a:ext uri="{FF2B5EF4-FFF2-40B4-BE49-F238E27FC236}">
                  <a16:creationId xmlns:a16="http://schemas.microsoft.com/office/drawing/2014/main" id="{D11699E4-087B-16A0-31F6-89157EEAD143}"/>
                </a:ext>
              </a:extLst>
            </p:cNvPr>
            <p:cNvPicPr>
              <a:picLocks noChangeAspect="1"/>
            </p:cNvPicPr>
            <p:nvPr/>
          </p:nvPicPr>
          <p:blipFill>
            <a:blip r:embed="rId3"/>
            <a:stretch>
              <a:fillRect/>
            </a:stretch>
          </p:blipFill>
          <p:spPr>
            <a:xfrm>
              <a:off x="4532977" y="5209540"/>
              <a:ext cx="301326" cy="307692"/>
            </a:xfrm>
            <a:prstGeom prst="rect">
              <a:avLst/>
            </a:prstGeom>
          </p:spPr>
        </p:pic>
        <p:sp>
          <p:nvSpPr>
            <p:cNvPr id="13" name="文本框 12">
              <a:extLst>
                <a:ext uri="{FF2B5EF4-FFF2-40B4-BE49-F238E27FC236}">
                  <a16:creationId xmlns:a16="http://schemas.microsoft.com/office/drawing/2014/main" id="{5AD3420C-5835-5EB9-E72E-ECB86E033BAC}"/>
                </a:ext>
              </a:extLst>
            </p:cNvPr>
            <p:cNvSpPr txBox="1"/>
            <p:nvPr/>
          </p:nvSpPr>
          <p:spPr>
            <a:xfrm>
              <a:off x="4742321" y="5175151"/>
              <a:ext cx="11430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FF"/>
                  </a:solidFill>
                  <a:effectLst/>
                  <a:uLnTx/>
                  <a:uFillTx/>
                  <a:latin typeface="+mn-lt"/>
                  <a:ea typeface="微软雅黑 Light"/>
                  <a:cs typeface="+mn-cs"/>
                </a:rPr>
                <a:t>总体领先</a:t>
              </a:r>
              <a:endParaRPr kumimoji="0" lang="en-US" altLang="zh-CN" sz="1600" b="1" i="0" u="none" strike="noStrike" kern="1200" cap="none" spc="0" normalizeH="0" baseline="0" noProof="0" dirty="0">
                <a:ln>
                  <a:noFill/>
                </a:ln>
                <a:solidFill>
                  <a:srgbClr val="0000FF"/>
                </a:solidFill>
                <a:effectLst/>
                <a:uLnTx/>
                <a:uFillTx/>
                <a:latin typeface="+mn-lt"/>
                <a:ea typeface="微软雅黑 Light"/>
                <a:cs typeface="+mn-cs"/>
              </a:endParaRPr>
            </a:p>
          </p:txBody>
        </p:sp>
      </p:grpSp>
      <p:grpSp>
        <p:nvGrpSpPr>
          <p:cNvPr id="14" name="组合 13">
            <a:extLst>
              <a:ext uri="{FF2B5EF4-FFF2-40B4-BE49-F238E27FC236}">
                <a16:creationId xmlns:a16="http://schemas.microsoft.com/office/drawing/2014/main" id="{7A34BC14-2387-8958-4169-59C630577369}"/>
              </a:ext>
            </a:extLst>
          </p:cNvPr>
          <p:cNvGrpSpPr/>
          <p:nvPr/>
        </p:nvGrpSpPr>
        <p:grpSpPr>
          <a:xfrm>
            <a:off x="3842112" y="2708558"/>
            <a:ext cx="5410408" cy="3476491"/>
            <a:chOff x="6045956" y="2489670"/>
            <a:chExt cx="6030209" cy="4034427"/>
          </a:xfrm>
        </p:grpSpPr>
        <p:pic>
          <p:nvPicPr>
            <p:cNvPr id="15" name="图片 14">
              <a:extLst>
                <a:ext uri="{FF2B5EF4-FFF2-40B4-BE49-F238E27FC236}">
                  <a16:creationId xmlns:a16="http://schemas.microsoft.com/office/drawing/2014/main" id="{EEBD2003-1662-A7F3-C26D-65E2F286038B}"/>
                </a:ext>
              </a:extLst>
            </p:cNvPr>
            <p:cNvPicPr>
              <a:picLocks noChangeAspect="1"/>
            </p:cNvPicPr>
            <p:nvPr/>
          </p:nvPicPr>
          <p:blipFill>
            <a:blip r:embed="rId4"/>
            <a:stretch>
              <a:fillRect/>
            </a:stretch>
          </p:blipFill>
          <p:spPr>
            <a:xfrm>
              <a:off x="6045956" y="2489670"/>
              <a:ext cx="5813946" cy="4008717"/>
            </a:xfrm>
            <a:prstGeom prst="rect">
              <a:avLst/>
            </a:prstGeom>
          </p:spPr>
        </p:pic>
        <p:sp>
          <p:nvSpPr>
            <p:cNvPr id="16" name="文本框 15">
              <a:extLst>
                <a:ext uri="{FF2B5EF4-FFF2-40B4-BE49-F238E27FC236}">
                  <a16:creationId xmlns:a16="http://schemas.microsoft.com/office/drawing/2014/main" id="{1853E78C-F052-6B92-26BB-333FBDAD5AED}"/>
                </a:ext>
              </a:extLst>
            </p:cNvPr>
            <p:cNvSpPr txBox="1"/>
            <p:nvPr/>
          </p:nvSpPr>
          <p:spPr>
            <a:xfrm>
              <a:off x="9446820" y="6166925"/>
              <a:ext cx="2629345" cy="3571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mn-lt"/>
                  <a:ea typeface="微软雅黑 Light"/>
                  <a:cs typeface="+mn-cs"/>
                </a:rPr>
                <a:t>新一代人工智能布局示意图</a:t>
              </a:r>
              <a:endParaRPr kumimoji="0" lang="en-US" altLang="zh-CN" sz="1400" b="1" i="0" u="none" strike="noStrike" kern="1200" cap="none" spc="0" normalizeH="0" baseline="0" noProof="0" dirty="0">
                <a:ln>
                  <a:noFill/>
                </a:ln>
                <a:solidFill>
                  <a:prstClr val="black"/>
                </a:solidFill>
                <a:effectLst/>
                <a:uLnTx/>
                <a:uFillTx/>
                <a:latin typeface="+mn-lt"/>
                <a:ea typeface="微软雅黑 Light"/>
                <a:cs typeface="+mn-cs"/>
              </a:endParaRPr>
            </a:p>
          </p:txBody>
        </p:sp>
      </p:grpSp>
      <p:sp>
        <p:nvSpPr>
          <p:cNvPr id="17" name="文本框 16">
            <a:extLst>
              <a:ext uri="{FF2B5EF4-FFF2-40B4-BE49-F238E27FC236}">
                <a16:creationId xmlns:a16="http://schemas.microsoft.com/office/drawing/2014/main" id="{F1E805BD-EFE8-2E14-1620-A181F449295D}"/>
              </a:ext>
            </a:extLst>
          </p:cNvPr>
          <p:cNvSpPr txBox="1"/>
          <p:nvPr/>
        </p:nvSpPr>
        <p:spPr>
          <a:xfrm>
            <a:off x="3995936" y="1168284"/>
            <a:ext cx="4961040" cy="1754326"/>
          </a:xfrm>
          <a:prstGeom prst="rect">
            <a:avLst/>
          </a:prstGeom>
          <a:no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mn-lt"/>
                <a:ea typeface="微软雅黑 Light"/>
                <a:cs typeface="+mn-cs"/>
              </a:rPr>
              <a:t>国务院关于印发</a:t>
            </a:r>
            <a:endParaRPr kumimoji="0" lang="en-US" altLang="zh-CN" sz="1600" b="1" i="0" u="none" strike="noStrike" kern="1200" cap="none" spc="0" normalizeH="0" baseline="0" noProof="0" dirty="0">
              <a:ln>
                <a:noFill/>
              </a:ln>
              <a:solidFill>
                <a:srgbClr val="FF0000"/>
              </a:solidFill>
              <a:effectLst/>
              <a:uLnTx/>
              <a:uFillTx/>
              <a:latin typeface="+mn-lt"/>
              <a:ea typeface="微软雅黑 Light"/>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mn-lt"/>
                <a:ea typeface="微软雅黑 Light"/>
                <a:cs typeface="+mn-cs"/>
              </a:rPr>
              <a:t>新一代人工智能发展规划的通知</a:t>
            </a:r>
            <a:endParaRPr kumimoji="0" lang="en-US" altLang="zh-CN" sz="1600" b="1" i="0" u="none" strike="noStrike" kern="1200" cap="none" spc="0" normalizeH="0" baseline="0" noProof="0" dirty="0">
              <a:ln>
                <a:noFill/>
              </a:ln>
              <a:solidFill>
                <a:srgbClr val="FF0000"/>
              </a:solidFill>
              <a:effectLst/>
              <a:uLnTx/>
              <a:uFillTx/>
              <a:latin typeface="+mn-lt"/>
              <a:ea typeface="微软雅黑 Light"/>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latin typeface="+mn-lt"/>
                <a:ea typeface="微软雅黑 Light"/>
                <a:cs typeface="+mn-cs"/>
              </a:rPr>
              <a:t>国发</a:t>
            </a:r>
            <a:r>
              <a:rPr kumimoji="0" lang="en-US" altLang="zh-CN" sz="1200" b="1" i="0" u="none" strike="noStrike" kern="1200" cap="none" spc="0" normalizeH="0" baseline="0" noProof="0" dirty="0">
                <a:ln>
                  <a:noFill/>
                </a:ln>
                <a:solidFill>
                  <a:srgbClr val="FF0000"/>
                </a:solidFill>
                <a:effectLst/>
                <a:uLnTx/>
                <a:uFillTx/>
                <a:latin typeface="+mn-lt"/>
                <a:ea typeface="微软雅黑 Light"/>
                <a:cs typeface="+mn-cs"/>
              </a:rPr>
              <a:t>[2017]35</a:t>
            </a:r>
            <a:r>
              <a:rPr kumimoji="0" lang="zh-CN" altLang="en-US" sz="1200" b="1" i="0" u="none" strike="noStrike" kern="1200" cap="none" spc="0" normalizeH="0" baseline="0" noProof="0" dirty="0">
                <a:ln>
                  <a:noFill/>
                </a:ln>
                <a:solidFill>
                  <a:srgbClr val="FF0000"/>
                </a:solidFill>
                <a:effectLst/>
                <a:uLnTx/>
                <a:uFillTx/>
                <a:latin typeface="+mn-lt"/>
                <a:ea typeface="微软雅黑 Light"/>
                <a:cs typeface="+mn-cs"/>
              </a:rPr>
              <a:t>号</a:t>
            </a:r>
            <a:endParaRPr kumimoji="0" lang="en-US" altLang="zh-CN" sz="1200" b="1" i="0" u="none" strike="noStrike" kern="1200" cap="none" spc="0" normalizeH="0" baseline="0" noProof="0" dirty="0">
              <a:ln>
                <a:noFill/>
              </a:ln>
              <a:solidFill>
                <a:srgbClr val="FF0000"/>
              </a:solidFill>
              <a:effectLst/>
              <a:uLnTx/>
              <a:uFillTx/>
              <a:latin typeface="+mn-lt"/>
              <a:ea typeface="微软雅黑 Light"/>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FF0000"/>
              </a:solidFill>
              <a:effectLst/>
              <a:uLnTx/>
              <a:uFillTx/>
              <a:latin typeface="+mn-lt"/>
              <a:ea typeface="微软雅黑 Ligh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Light"/>
                <a:cs typeface="+mn-cs"/>
              </a:rPr>
              <a:t>各省、自治区、直辖市人民政府，国务院各部委、各直属机构，</a:t>
            </a:r>
            <a:endParaRPr kumimoji="0" lang="en-US" altLang="zh-CN" sz="1200" b="0" i="0" u="none" strike="noStrike" kern="1200" cap="none" spc="0" normalizeH="0" baseline="0" noProof="0" dirty="0">
              <a:ln>
                <a:noFill/>
              </a:ln>
              <a:solidFill>
                <a:prstClr val="black"/>
              </a:solidFill>
              <a:effectLst/>
              <a:uLnTx/>
              <a:uFillTx/>
              <a:latin typeface="+mn-lt"/>
              <a:ea typeface="微软雅黑 Ligh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n-lt"/>
                <a:ea typeface="微软雅黑 Light"/>
                <a:cs typeface="+mn-cs"/>
              </a:rPr>
              <a:t>      </a:t>
            </a:r>
            <a:r>
              <a:rPr kumimoji="0" lang="zh-CN" altLang="en-US" sz="1200" b="0" i="0" u="none" strike="noStrike" kern="1200" cap="none" spc="0" normalizeH="0" baseline="0" noProof="0" dirty="0">
                <a:ln>
                  <a:noFill/>
                </a:ln>
                <a:solidFill>
                  <a:prstClr val="black"/>
                </a:solidFill>
                <a:effectLst/>
                <a:uLnTx/>
                <a:uFillTx/>
                <a:latin typeface="+mn-lt"/>
                <a:ea typeface="微软雅黑 Light"/>
                <a:cs typeface="+mn-cs"/>
              </a:rPr>
              <a:t>现将</a:t>
            </a:r>
            <a:r>
              <a:rPr kumimoji="0" lang="en-US" altLang="zh-CN" sz="1200" b="0" i="0" u="none" strike="noStrike" kern="1200" cap="none" spc="0" normalizeH="0" baseline="0" noProof="0" dirty="0">
                <a:ln>
                  <a:noFill/>
                </a:ln>
                <a:solidFill>
                  <a:prstClr val="black"/>
                </a:solidFill>
                <a:effectLst/>
                <a:uLnTx/>
                <a:uFillTx/>
                <a:latin typeface="+mn-lt"/>
                <a:ea typeface="微软雅黑 Light"/>
                <a:cs typeface="+mn-cs"/>
              </a:rPr>
              <a:t>《</a:t>
            </a:r>
            <a:r>
              <a:rPr kumimoji="0" lang="zh-CN" altLang="en-US" sz="1200" b="0" i="0" u="none" strike="noStrike" kern="1200" cap="none" spc="0" normalizeH="0" baseline="0" noProof="0" dirty="0">
                <a:ln>
                  <a:noFill/>
                </a:ln>
                <a:solidFill>
                  <a:prstClr val="black"/>
                </a:solidFill>
                <a:effectLst/>
                <a:uLnTx/>
                <a:uFillTx/>
                <a:latin typeface="+mn-lt"/>
                <a:ea typeface="微软雅黑 Light"/>
                <a:cs typeface="+mn-cs"/>
              </a:rPr>
              <a:t>新一代人工智能发展规划</a:t>
            </a:r>
            <a:r>
              <a:rPr kumimoji="0" lang="en-US" altLang="zh-CN" sz="1200" b="0" i="0" u="none" strike="noStrike" kern="1200" cap="none" spc="0" normalizeH="0" baseline="0" noProof="0" dirty="0">
                <a:ln>
                  <a:noFill/>
                </a:ln>
                <a:solidFill>
                  <a:prstClr val="black"/>
                </a:solidFill>
                <a:effectLst/>
                <a:uLnTx/>
                <a:uFillTx/>
                <a:latin typeface="+mn-lt"/>
                <a:ea typeface="微软雅黑 Light"/>
                <a:cs typeface="+mn-cs"/>
              </a:rPr>
              <a:t>》</a:t>
            </a:r>
            <a:r>
              <a:rPr kumimoji="0" lang="zh-CN" altLang="en-US" sz="1200" b="0" i="0" u="none" strike="noStrike" kern="1200" cap="none" spc="0" normalizeH="0" baseline="0" noProof="0" dirty="0">
                <a:ln>
                  <a:noFill/>
                </a:ln>
                <a:solidFill>
                  <a:prstClr val="black"/>
                </a:solidFill>
                <a:effectLst/>
                <a:uLnTx/>
                <a:uFillTx/>
                <a:latin typeface="+mn-lt"/>
                <a:ea typeface="微软雅黑 Light"/>
                <a:cs typeface="+mn-cs"/>
              </a:rPr>
              <a:t>印发给你们，请认真贯彻执行。</a:t>
            </a:r>
            <a:r>
              <a:rPr kumimoji="0" lang="en-US" altLang="zh-CN" sz="1200" b="0" i="0" u="none" strike="noStrike" kern="1200" cap="none" spc="0" normalizeH="0" baseline="0" noProof="0" dirty="0">
                <a:ln>
                  <a:noFill/>
                </a:ln>
                <a:solidFill>
                  <a:prstClr val="black"/>
                </a:solidFill>
                <a:effectLst/>
                <a:uLnTx/>
                <a:uFillTx/>
                <a:latin typeface="+mn-lt"/>
                <a:ea typeface="微软雅黑 Light"/>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n-lt"/>
                <a:ea typeface="微软雅黑 Light"/>
                <a:cs typeface="+mn-cs"/>
              </a:rPr>
              <a:t>                                                                                                </a:t>
            </a:r>
            <a:r>
              <a:rPr kumimoji="0" lang="zh-CN" altLang="en-US" sz="1100" b="0" i="0" u="none" strike="noStrike" kern="1200" cap="none" spc="0" normalizeH="0" baseline="0" noProof="0" dirty="0">
                <a:ln>
                  <a:noFill/>
                </a:ln>
                <a:solidFill>
                  <a:prstClr val="black"/>
                </a:solidFill>
                <a:effectLst/>
                <a:uLnTx/>
                <a:uFillTx/>
                <a:latin typeface="+mn-lt"/>
                <a:ea typeface="微软雅黑 Light"/>
                <a:cs typeface="+mn-cs"/>
              </a:rPr>
              <a:t>国务院</a:t>
            </a:r>
            <a:endParaRPr kumimoji="0" lang="en-US" altLang="zh-CN" sz="1100" b="0" i="0" u="none" strike="noStrike" kern="1200" cap="none" spc="0" normalizeH="0" baseline="0" noProof="0" dirty="0">
              <a:ln>
                <a:noFill/>
              </a:ln>
              <a:solidFill>
                <a:prstClr val="black"/>
              </a:solidFill>
              <a:effectLst/>
              <a:uLnTx/>
              <a:uFillTx/>
              <a:latin typeface="+mn-lt"/>
              <a:ea typeface="微软雅黑 Light"/>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mn-lt"/>
                <a:ea typeface="微软雅黑 Light"/>
                <a:cs typeface="+mn-cs"/>
              </a:rPr>
              <a:t>2017</a:t>
            </a:r>
            <a:r>
              <a:rPr kumimoji="0" lang="zh-CN" altLang="en-US" sz="1100" b="0" i="0" u="none" strike="noStrike" kern="1200" cap="none" spc="0" normalizeH="0" baseline="0" noProof="0" dirty="0">
                <a:ln>
                  <a:noFill/>
                </a:ln>
                <a:solidFill>
                  <a:prstClr val="black"/>
                </a:solidFill>
                <a:effectLst/>
                <a:uLnTx/>
                <a:uFillTx/>
                <a:latin typeface="+mn-lt"/>
                <a:ea typeface="微软雅黑 Light"/>
                <a:cs typeface="+mn-cs"/>
              </a:rPr>
              <a:t>年</a:t>
            </a:r>
            <a:r>
              <a:rPr kumimoji="0" lang="en-US" altLang="zh-CN" sz="1100" b="0" i="0" u="none" strike="noStrike" kern="1200" cap="none" spc="0" normalizeH="0" baseline="0" noProof="0" dirty="0">
                <a:ln>
                  <a:noFill/>
                </a:ln>
                <a:solidFill>
                  <a:prstClr val="black"/>
                </a:solidFill>
                <a:effectLst/>
                <a:uLnTx/>
                <a:uFillTx/>
                <a:latin typeface="+mn-lt"/>
                <a:ea typeface="微软雅黑 Light"/>
                <a:cs typeface="+mn-cs"/>
              </a:rPr>
              <a:t>7</a:t>
            </a:r>
            <a:r>
              <a:rPr kumimoji="0" lang="zh-CN" altLang="en-US" sz="1100" b="0" i="0" u="none" strike="noStrike" kern="1200" cap="none" spc="0" normalizeH="0" baseline="0" noProof="0" dirty="0">
                <a:ln>
                  <a:noFill/>
                </a:ln>
                <a:solidFill>
                  <a:prstClr val="black"/>
                </a:solidFill>
                <a:effectLst/>
                <a:uLnTx/>
                <a:uFillTx/>
                <a:latin typeface="+mn-lt"/>
                <a:ea typeface="微软雅黑 Light"/>
                <a:cs typeface="+mn-cs"/>
              </a:rPr>
              <a:t>月</a:t>
            </a:r>
            <a:r>
              <a:rPr kumimoji="0" lang="en-US" altLang="zh-CN" sz="1100" b="0" i="0" u="none" strike="noStrike" kern="1200" cap="none" spc="0" normalizeH="0" baseline="0" noProof="0" dirty="0">
                <a:ln>
                  <a:noFill/>
                </a:ln>
                <a:solidFill>
                  <a:prstClr val="black"/>
                </a:solidFill>
                <a:effectLst/>
                <a:uLnTx/>
                <a:uFillTx/>
                <a:latin typeface="+mn-lt"/>
                <a:ea typeface="微软雅黑 Light"/>
                <a:cs typeface="+mn-cs"/>
              </a:rPr>
              <a:t>8</a:t>
            </a:r>
            <a:r>
              <a:rPr kumimoji="0" lang="zh-CN" altLang="en-US" sz="1100" b="0" i="0" u="none" strike="noStrike" kern="1200" cap="none" spc="0" normalizeH="0" baseline="0" noProof="0" dirty="0">
                <a:ln>
                  <a:noFill/>
                </a:ln>
                <a:solidFill>
                  <a:prstClr val="black"/>
                </a:solidFill>
                <a:effectLst/>
                <a:uLnTx/>
                <a:uFillTx/>
                <a:latin typeface="+mn-lt"/>
                <a:ea typeface="微软雅黑 Light"/>
                <a:cs typeface="+mn-cs"/>
              </a:rPr>
              <a:t>日</a:t>
            </a:r>
            <a:endParaRPr kumimoji="0" lang="zh-CN" altLang="en-US" sz="1600" b="0" i="0" u="none" strike="noStrike" kern="1200" cap="none" spc="0" normalizeH="0" baseline="0" noProof="0" dirty="0">
              <a:ln>
                <a:noFill/>
              </a:ln>
              <a:solidFill>
                <a:prstClr val="black"/>
              </a:solidFill>
              <a:effectLst/>
              <a:uLnTx/>
              <a:uFillTx/>
              <a:latin typeface="+mn-lt"/>
              <a:ea typeface="微软雅黑 Light"/>
              <a:cs typeface="+mn-cs"/>
            </a:endParaRPr>
          </a:p>
        </p:txBody>
      </p:sp>
    </p:spTree>
    <p:extLst>
      <p:ext uri="{BB962C8B-B14F-4D97-AF65-F5344CB8AC3E}">
        <p14:creationId xmlns:p14="http://schemas.microsoft.com/office/powerpoint/2010/main" val="752336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15FAE-719F-93E4-C251-59036223ED87}"/>
              </a:ext>
            </a:extLst>
          </p:cNvPr>
          <p:cNvSpPr>
            <a:spLocks noGrp="1"/>
          </p:cNvSpPr>
          <p:nvPr>
            <p:ph sz="quarter" idx="1"/>
          </p:nvPr>
        </p:nvSpPr>
        <p:spPr/>
        <p:txBody>
          <a:bodyPr>
            <a:normAutofit fontScale="77500" lnSpcReduction="20000"/>
          </a:bodyPr>
          <a:lstStyle/>
          <a:p>
            <a:r>
              <a:rPr lang="zh-CN" altLang="en-US" dirty="0"/>
              <a:t>精度</a:t>
            </a:r>
            <a:endParaRPr lang="en-US" altLang="zh-CN" dirty="0"/>
          </a:p>
          <a:p>
            <a:pPr lvl="1"/>
            <a:r>
              <a:rPr lang="zh-CN" altLang="en-US" dirty="0"/>
              <a:t>结果的质量</a:t>
            </a:r>
            <a:endParaRPr lang="en-US" altLang="zh-CN" dirty="0"/>
          </a:p>
          <a:p>
            <a:r>
              <a:rPr lang="zh-CN" altLang="en-US" dirty="0"/>
              <a:t>吞吐量</a:t>
            </a:r>
            <a:endParaRPr lang="en-US" altLang="zh-CN" dirty="0"/>
          </a:p>
          <a:p>
            <a:pPr lvl="1"/>
            <a:r>
              <a:rPr lang="zh-CN" altLang="en-US" dirty="0"/>
              <a:t>海量数据的分析</a:t>
            </a:r>
            <a:endParaRPr lang="en-US" altLang="zh-CN" dirty="0"/>
          </a:p>
          <a:p>
            <a:pPr lvl="1"/>
            <a:r>
              <a:rPr lang="zh-CN" altLang="en-US" dirty="0"/>
              <a:t>实时处理性能（视频</a:t>
            </a:r>
            <a:r>
              <a:rPr lang="en-US" altLang="zh-CN" dirty="0"/>
              <a:t>30fps</a:t>
            </a:r>
            <a:r>
              <a:rPr lang="zh-CN" altLang="en-US" dirty="0"/>
              <a:t>）</a:t>
            </a:r>
            <a:endParaRPr lang="en-US" altLang="zh-CN" dirty="0"/>
          </a:p>
          <a:p>
            <a:r>
              <a:rPr lang="zh-CN" altLang="en-US" dirty="0"/>
              <a:t>延迟</a:t>
            </a:r>
            <a:endParaRPr lang="en-US" altLang="zh-CN" dirty="0"/>
          </a:p>
          <a:p>
            <a:pPr lvl="1"/>
            <a:r>
              <a:rPr lang="zh-CN" altLang="en-US" dirty="0"/>
              <a:t>交互系统（如自动驾驶）</a:t>
            </a:r>
            <a:endParaRPr lang="en-US" altLang="zh-CN" dirty="0"/>
          </a:p>
          <a:p>
            <a:r>
              <a:rPr lang="zh-CN" altLang="en-US" dirty="0"/>
              <a:t>能耗</a:t>
            </a:r>
            <a:endParaRPr lang="en-US" altLang="zh-CN" dirty="0"/>
          </a:p>
          <a:p>
            <a:pPr lvl="1"/>
            <a:r>
              <a:rPr lang="zh-CN" altLang="en-US" dirty="0"/>
              <a:t>嵌入式设备电池供电</a:t>
            </a:r>
            <a:endParaRPr lang="en-US" altLang="zh-CN" dirty="0"/>
          </a:p>
          <a:p>
            <a:pPr lvl="1"/>
            <a:r>
              <a:rPr lang="zh-CN" altLang="en-US" dirty="0"/>
              <a:t>数据中心冷却问题</a:t>
            </a:r>
            <a:endParaRPr lang="en-US" altLang="zh-CN" dirty="0"/>
          </a:p>
          <a:p>
            <a:r>
              <a:rPr lang="zh-CN" altLang="en-US" dirty="0"/>
              <a:t>硬件成本</a:t>
            </a:r>
            <a:endParaRPr lang="en-US" altLang="zh-CN" dirty="0"/>
          </a:p>
          <a:p>
            <a:pPr lvl="1"/>
            <a:r>
              <a:rPr lang="zh-CN" altLang="en-US" dirty="0"/>
              <a:t>￥￥＄ ＄</a:t>
            </a:r>
            <a:endParaRPr lang="en-US" altLang="zh-CN" dirty="0"/>
          </a:p>
        </p:txBody>
      </p:sp>
      <p:sp>
        <p:nvSpPr>
          <p:cNvPr id="4" name="灯片编号占位符 3">
            <a:extLst>
              <a:ext uri="{FF2B5EF4-FFF2-40B4-BE49-F238E27FC236}">
                <a16:creationId xmlns:a16="http://schemas.microsoft.com/office/drawing/2014/main" id="{42A8E69F-FCA3-DEF3-EE1B-D33D0E0B2EEC}"/>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7B54BD4-5486-4A33-9B83-769ED7785D49}" type="slidenum">
              <a:rPr kumimoji="0" lang="zh-CN" altLang="en-US" sz="1400" b="1"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altLang="zh-CN" sz="1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 name="标题 1">
            <a:extLst>
              <a:ext uri="{FF2B5EF4-FFF2-40B4-BE49-F238E27FC236}">
                <a16:creationId xmlns:a16="http://schemas.microsoft.com/office/drawing/2014/main" id="{80D52EC8-7166-5DCF-6E4A-0163417BF167}"/>
              </a:ext>
            </a:extLst>
          </p:cNvPr>
          <p:cNvSpPr>
            <a:spLocks noGrp="1"/>
          </p:cNvSpPr>
          <p:nvPr>
            <p:ph type="title"/>
          </p:nvPr>
        </p:nvSpPr>
        <p:spPr/>
        <p:txBody>
          <a:bodyPr>
            <a:normAutofit/>
          </a:bodyPr>
          <a:lstStyle/>
          <a:p>
            <a:r>
              <a:rPr lang="zh-CN" altLang="en-US" dirty="0"/>
              <a:t>我们应该关注哪些指标？</a:t>
            </a:r>
          </a:p>
        </p:txBody>
      </p:sp>
      <p:pic>
        <p:nvPicPr>
          <p:cNvPr id="6" name="图片 5">
            <a:extLst>
              <a:ext uri="{FF2B5EF4-FFF2-40B4-BE49-F238E27FC236}">
                <a16:creationId xmlns:a16="http://schemas.microsoft.com/office/drawing/2014/main" id="{2777A86D-8B6A-ABDB-065A-2A350068ECBB}"/>
              </a:ext>
            </a:extLst>
          </p:cNvPr>
          <p:cNvPicPr>
            <a:picLocks noChangeAspect="1"/>
          </p:cNvPicPr>
          <p:nvPr/>
        </p:nvPicPr>
        <p:blipFill rotWithShape="1">
          <a:blip r:embed="rId2"/>
          <a:srcRect l="61825" t="13790" b="7247"/>
          <a:stretch/>
        </p:blipFill>
        <p:spPr>
          <a:xfrm>
            <a:off x="4241179" y="1170042"/>
            <a:ext cx="4902821" cy="5535558"/>
          </a:xfrm>
          <a:prstGeom prst="rect">
            <a:avLst/>
          </a:prstGeom>
        </p:spPr>
      </p:pic>
    </p:spTree>
    <p:extLst>
      <p:ext uri="{BB962C8B-B14F-4D97-AF65-F5344CB8AC3E}">
        <p14:creationId xmlns:p14="http://schemas.microsoft.com/office/powerpoint/2010/main" val="3203757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FEB3CB6-C45D-E294-D3D6-2C09515850D6}"/>
              </a:ext>
            </a:extLst>
          </p:cNvPr>
          <p:cNvSpPr/>
          <p:nvPr/>
        </p:nvSpPr>
        <p:spPr>
          <a:xfrm>
            <a:off x="293178" y="2473199"/>
            <a:ext cx="3050499" cy="95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mn-lt"/>
                <a:ea typeface="微软雅黑 Light"/>
                <a:cs typeface="+mn-cs"/>
              </a:rPr>
              <a:t>大模型底层的运作原理方法</a:t>
            </a:r>
            <a:endParaRPr kumimoji="0" lang="en-US" altLang="zh-CN" sz="1600" b="0" i="0" u="none" strike="noStrike" kern="1200" cap="none" spc="0" normalizeH="0" baseline="0" noProof="0" dirty="0">
              <a:ln>
                <a:noFill/>
              </a:ln>
              <a:solidFill>
                <a:prstClr val="black"/>
              </a:solidFill>
              <a:effectLst/>
              <a:uLnTx/>
              <a:uFillTx/>
              <a:latin typeface="+mn-lt"/>
              <a:ea typeface="微软雅黑 Ligh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mn-lt"/>
                <a:ea typeface="微软雅黑 Light"/>
                <a:cs typeface="+mn-cs"/>
              </a:rPr>
              <a:t>从理论到应用有工程部属难度</a:t>
            </a:r>
            <a:endParaRPr kumimoji="0" lang="en-US" altLang="zh-CN" sz="1600" b="0" i="0" u="none" strike="noStrike" kern="1200" cap="none" spc="0" normalizeH="0" baseline="0" noProof="0" dirty="0">
              <a:ln>
                <a:noFill/>
              </a:ln>
              <a:solidFill>
                <a:prstClr val="black"/>
              </a:solidFill>
              <a:effectLst/>
              <a:uLnTx/>
              <a:uFillTx/>
              <a:latin typeface="+mn-lt"/>
              <a:ea typeface="微软雅黑 Ligh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mn-lt"/>
                <a:ea typeface="微软雅黑 Light"/>
                <a:cs typeface="+mn-cs"/>
              </a:rPr>
              <a:t>需要持续迭代优化</a:t>
            </a:r>
          </a:p>
        </p:txBody>
      </p:sp>
      <p:sp>
        <p:nvSpPr>
          <p:cNvPr id="3" name="内容占位符 2">
            <a:extLst>
              <a:ext uri="{FF2B5EF4-FFF2-40B4-BE49-F238E27FC236}">
                <a16:creationId xmlns:a16="http://schemas.microsoft.com/office/drawing/2014/main" id="{85BB1F24-BB54-BDF1-BA1F-BA23C8DC569A}"/>
              </a:ext>
            </a:extLst>
          </p:cNvPr>
          <p:cNvSpPr>
            <a:spLocks noGrp="1"/>
          </p:cNvSpPr>
          <p:nvPr>
            <p:ph sz="quarter" idx="1"/>
          </p:nvPr>
        </p:nvSpPr>
        <p:spPr/>
        <p:txBody>
          <a:bodyPr>
            <a:normAutofit/>
          </a:bodyPr>
          <a:lstStyle/>
          <a:p>
            <a:r>
              <a:rPr lang="zh-CN" altLang="en-US" sz="2000" dirty="0"/>
              <a:t>算力已经成为科技创新和发展的重要支柱，算力经济成为数字经济社会的重要支柱，算力的规模也正在成为衡量一个国家经济增长幅度的一个重要指标。</a:t>
            </a:r>
          </a:p>
        </p:txBody>
      </p:sp>
      <p:sp>
        <p:nvSpPr>
          <p:cNvPr id="2" name="标题 1">
            <a:extLst>
              <a:ext uri="{FF2B5EF4-FFF2-40B4-BE49-F238E27FC236}">
                <a16:creationId xmlns:a16="http://schemas.microsoft.com/office/drawing/2014/main" id="{A9EBDF92-33C4-14BC-EEE5-584AC3CB49DA}"/>
              </a:ext>
            </a:extLst>
          </p:cNvPr>
          <p:cNvSpPr>
            <a:spLocks noGrp="1"/>
          </p:cNvSpPr>
          <p:nvPr>
            <p:ph type="title"/>
          </p:nvPr>
        </p:nvSpPr>
        <p:spPr/>
        <p:txBody>
          <a:bodyPr>
            <a:normAutofit/>
          </a:bodyPr>
          <a:lstStyle/>
          <a:p>
            <a:r>
              <a:rPr lang="zh-CN" altLang="en-US" dirty="0"/>
              <a:t>大模型的三驾马车</a:t>
            </a:r>
          </a:p>
        </p:txBody>
      </p:sp>
      <p:pic>
        <p:nvPicPr>
          <p:cNvPr id="5" name="图片 4">
            <a:extLst>
              <a:ext uri="{FF2B5EF4-FFF2-40B4-BE49-F238E27FC236}">
                <a16:creationId xmlns:a16="http://schemas.microsoft.com/office/drawing/2014/main" id="{BC648BB0-94B0-6052-5B19-C1542B41796A}"/>
              </a:ext>
            </a:extLst>
          </p:cNvPr>
          <p:cNvPicPr>
            <a:picLocks noChangeAspect="1"/>
          </p:cNvPicPr>
          <p:nvPr/>
        </p:nvPicPr>
        <p:blipFill rotWithShape="1">
          <a:blip r:embed="rId2"/>
          <a:srcRect t="14300"/>
          <a:stretch/>
        </p:blipFill>
        <p:spPr>
          <a:xfrm>
            <a:off x="9704196" y="1826104"/>
            <a:ext cx="6415314" cy="2354433"/>
          </a:xfrm>
          <a:prstGeom prst="rect">
            <a:avLst/>
          </a:prstGeom>
          <a:ln>
            <a:solidFill>
              <a:schemeClr val="tx1"/>
            </a:solidFill>
          </a:ln>
        </p:spPr>
      </p:pic>
      <p:pic>
        <p:nvPicPr>
          <p:cNvPr id="6" name="图片 5">
            <a:extLst>
              <a:ext uri="{FF2B5EF4-FFF2-40B4-BE49-F238E27FC236}">
                <a16:creationId xmlns:a16="http://schemas.microsoft.com/office/drawing/2014/main" id="{6D1CA469-42DD-EB0D-76C3-C7AE9F653CCC}"/>
              </a:ext>
            </a:extLst>
          </p:cNvPr>
          <p:cNvPicPr>
            <a:picLocks noChangeAspect="1"/>
          </p:cNvPicPr>
          <p:nvPr/>
        </p:nvPicPr>
        <p:blipFill>
          <a:blip r:embed="rId3"/>
          <a:stretch>
            <a:fillRect/>
          </a:stretch>
        </p:blipFill>
        <p:spPr>
          <a:xfrm>
            <a:off x="287186" y="4621612"/>
            <a:ext cx="6014413" cy="2083988"/>
          </a:xfrm>
          <a:prstGeom prst="rect">
            <a:avLst/>
          </a:prstGeom>
          <a:ln>
            <a:solidFill>
              <a:schemeClr val="tx1"/>
            </a:solidFill>
          </a:ln>
        </p:spPr>
      </p:pic>
      <p:graphicFrame>
        <p:nvGraphicFramePr>
          <p:cNvPr id="4" name="图示 3">
            <a:extLst>
              <a:ext uri="{FF2B5EF4-FFF2-40B4-BE49-F238E27FC236}">
                <a16:creationId xmlns:a16="http://schemas.microsoft.com/office/drawing/2014/main" id="{7BD2D8C4-F686-25F0-FECF-45194DB9AFD1}"/>
              </a:ext>
            </a:extLst>
          </p:cNvPr>
          <p:cNvGraphicFramePr/>
          <p:nvPr/>
        </p:nvGraphicFramePr>
        <p:xfrm>
          <a:off x="1831299" y="1826104"/>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矩形 6">
            <a:extLst>
              <a:ext uri="{FF2B5EF4-FFF2-40B4-BE49-F238E27FC236}">
                <a16:creationId xmlns:a16="http://schemas.microsoft.com/office/drawing/2014/main" id="{3922B638-84EC-DA2A-FBA2-1D0F7701AC2C}"/>
              </a:ext>
            </a:extLst>
          </p:cNvPr>
          <p:cNvSpPr/>
          <p:nvPr/>
        </p:nvSpPr>
        <p:spPr>
          <a:xfrm>
            <a:off x="5935854" y="2051445"/>
            <a:ext cx="3088225" cy="95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mn-lt"/>
                <a:ea typeface="微软雅黑 Light"/>
                <a:cs typeface="+mn-cs"/>
              </a:rPr>
              <a:t>决定了大模型的生成结构</a:t>
            </a:r>
            <a:endParaRPr kumimoji="0" lang="en-US" altLang="zh-CN" sz="1600" b="0" i="0" u="none" strike="noStrike" kern="1200" cap="none" spc="0" normalizeH="0" baseline="0" noProof="0" dirty="0">
              <a:ln>
                <a:noFill/>
              </a:ln>
              <a:solidFill>
                <a:prstClr val="black"/>
              </a:solidFill>
              <a:effectLst/>
              <a:uLnTx/>
              <a:uFillTx/>
              <a:latin typeface="+mn-lt"/>
              <a:ea typeface="微软雅黑 Ligh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mn-lt"/>
                <a:ea typeface="微软雅黑 Light"/>
                <a:cs typeface="+mn-cs"/>
              </a:rPr>
              <a:t>提升模型能力与准确度的前提</a:t>
            </a:r>
            <a:endParaRPr kumimoji="0" lang="en-US" altLang="zh-CN" sz="1600" b="0" i="0" u="none" strike="noStrike" kern="1200" cap="none" spc="0" normalizeH="0" baseline="0" noProof="0" dirty="0">
              <a:ln>
                <a:noFill/>
              </a:ln>
              <a:solidFill>
                <a:prstClr val="black"/>
              </a:solidFill>
              <a:effectLst/>
              <a:uLnTx/>
              <a:uFillTx/>
              <a:latin typeface="+mn-lt"/>
              <a:ea typeface="微软雅黑 Ligh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mn-lt"/>
                <a:ea typeface="微软雅黑 Light"/>
                <a:cs typeface="+mn-cs"/>
              </a:rPr>
              <a:t>数据来源决定了模型的适用范围</a:t>
            </a:r>
          </a:p>
        </p:txBody>
      </p:sp>
      <p:pic>
        <p:nvPicPr>
          <p:cNvPr id="10" name="图片 9">
            <a:extLst>
              <a:ext uri="{FF2B5EF4-FFF2-40B4-BE49-F238E27FC236}">
                <a16:creationId xmlns:a16="http://schemas.microsoft.com/office/drawing/2014/main" id="{04D12F0B-9852-9B12-D1CB-983CAE9B11AE}"/>
              </a:ext>
            </a:extLst>
          </p:cNvPr>
          <p:cNvPicPr>
            <a:picLocks noChangeAspect="1"/>
          </p:cNvPicPr>
          <p:nvPr/>
        </p:nvPicPr>
        <p:blipFill>
          <a:blip r:embed="rId9"/>
          <a:stretch>
            <a:fillRect/>
          </a:stretch>
        </p:blipFill>
        <p:spPr>
          <a:xfrm>
            <a:off x="7113315" y="3166296"/>
            <a:ext cx="1977299" cy="3539304"/>
          </a:xfrm>
          <a:prstGeom prst="rect">
            <a:avLst/>
          </a:prstGeom>
        </p:spPr>
      </p:pic>
    </p:spTree>
    <p:extLst>
      <p:ext uri="{BB962C8B-B14F-4D97-AF65-F5344CB8AC3E}">
        <p14:creationId xmlns:p14="http://schemas.microsoft.com/office/powerpoint/2010/main" val="3589691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7F7CC5A-3871-00A1-4453-A7C3FECFBB0A}"/>
              </a:ext>
            </a:extLst>
          </p:cNvPr>
          <p:cNvSpPr>
            <a:spLocks noGrp="1"/>
          </p:cNvSpPr>
          <p:nvPr>
            <p:ph sz="quarter" idx="1"/>
          </p:nvPr>
        </p:nvSpPr>
        <p:spPr>
          <a:xfrm>
            <a:off x="178949" y="4548912"/>
            <a:ext cx="8640960" cy="1880917"/>
          </a:xfrm>
        </p:spPr>
        <p:txBody>
          <a:bodyPr>
            <a:normAutofit/>
          </a:bodyPr>
          <a:lstStyle/>
          <a:p>
            <a:r>
              <a:rPr lang="zh-CN" altLang="en-US" sz="1800" dirty="0"/>
              <a:t>今年</a:t>
            </a:r>
            <a:r>
              <a:rPr lang="en-US" altLang="zh-CN" sz="1800" dirty="0"/>
              <a:t>1</a:t>
            </a:r>
            <a:r>
              <a:rPr lang="zh-CN" altLang="en-US" sz="1800" dirty="0"/>
              <a:t>月平均每天约有</a:t>
            </a:r>
            <a:r>
              <a:rPr lang="en-US" altLang="zh-CN" sz="1800" dirty="0"/>
              <a:t>1300</a:t>
            </a:r>
            <a:r>
              <a:rPr lang="zh-CN" altLang="en-US" sz="1800" dirty="0"/>
              <a:t>万独立访客使用</a:t>
            </a:r>
            <a:r>
              <a:rPr lang="en-US" altLang="zh-CN" sz="1800" dirty="0" err="1"/>
              <a:t>ChatGPT</a:t>
            </a:r>
            <a:r>
              <a:rPr lang="zh-CN" altLang="en-US" sz="1800" dirty="0"/>
              <a:t>，对应芯片需求为</a:t>
            </a:r>
            <a:r>
              <a:rPr lang="en-US" altLang="zh-CN" sz="1800" dirty="0"/>
              <a:t>3</a:t>
            </a:r>
            <a:r>
              <a:rPr lang="zh-CN" altLang="en-US" sz="1800" dirty="0"/>
              <a:t>万多片英伟达</a:t>
            </a:r>
            <a:r>
              <a:rPr lang="en-US" altLang="zh-CN" sz="1800" dirty="0"/>
              <a:t>A100GPU</a:t>
            </a:r>
            <a:r>
              <a:rPr lang="zh-CN" altLang="en-US" sz="1800" dirty="0"/>
              <a:t>，初始投入成本约为</a:t>
            </a:r>
            <a:r>
              <a:rPr lang="en-US" altLang="zh-CN" sz="1800" dirty="0"/>
              <a:t>8</a:t>
            </a:r>
            <a:r>
              <a:rPr lang="zh-CN" altLang="en-US" sz="1800" dirty="0"/>
              <a:t>亿美元，每日电费在</a:t>
            </a:r>
            <a:r>
              <a:rPr lang="en-US" altLang="zh-CN" sz="1800" dirty="0"/>
              <a:t>5</a:t>
            </a:r>
            <a:r>
              <a:rPr lang="zh-CN" altLang="en-US" sz="1800" dirty="0"/>
              <a:t>万美元左右。</a:t>
            </a:r>
            <a:endParaRPr lang="en-US" altLang="zh-CN" sz="1800" dirty="0"/>
          </a:p>
          <a:p>
            <a:r>
              <a:rPr lang="en-US" altLang="zh-CN" sz="1800" dirty="0"/>
              <a:t>GPT-3</a:t>
            </a:r>
            <a:r>
              <a:rPr lang="zh-CN" altLang="en-US" sz="1800" dirty="0"/>
              <a:t>训练一次的成本约为</a:t>
            </a:r>
            <a:r>
              <a:rPr lang="en-US" altLang="zh-CN" sz="1800" dirty="0"/>
              <a:t>140</a:t>
            </a:r>
            <a:r>
              <a:rPr lang="zh-CN" altLang="en-US" sz="1800" dirty="0"/>
              <a:t>万美元，对于一些更大的</a:t>
            </a:r>
            <a:r>
              <a:rPr lang="en-US" altLang="zh-CN" sz="1800" dirty="0"/>
              <a:t>LLM</a:t>
            </a:r>
            <a:r>
              <a:rPr lang="zh-CN" altLang="en-US" sz="1800" dirty="0"/>
              <a:t>模型，训练成本介于</a:t>
            </a:r>
            <a:r>
              <a:rPr lang="en-US" altLang="zh-CN" sz="1800" dirty="0"/>
              <a:t>200</a:t>
            </a:r>
            <a:r>
              <a:rPr lang="zh-CN" altLang="en-US" sz="1800" dirty="0"/>
              <a:t>万美元至</a:t>
            </a:r>
            <a:r>
              <a:rPr lang="en-US" altLang="zh-CN" sz="1800" dirty="0"/>
              <a:t>1200</a:t>
            </a:r>
            <a:r>
              <a:rPr lang="zh-CN" altLang="en-US" sz="1800" dirty="0"/>
              <a:t>万美元之间。</a:t>
            </a:r>
            <a:endParaRPr lang="en-US" altLang="zh-CN" sz="1800" dirty="0"/>
          </a:p>
        </p:txBody>
      </p:sp>
      <p:sp>
        <p:nvSpPr>
          <p:cNvPr id="4" name="灯片编号占位符 3">
            <a:extLst>
              <a:ext uri="{FF2B5EF4-FFF2-40B4-BE49-F238E27FC236}">
                <a16:creationId xmlns:a16="http://schemas.microsoft.com/office/drawing/2014/main" id="{1DC08838-9B16-B6AE-A35E-F31A099F7038}"/>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7B54BD4-5486-4A33-9B83-769ED7785D49}" type="slidenum">
              <a:rPr kumimoji="0" lang="zh-CN" altLang="en-US" sz="1400" b="1"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altLang="zh-CN" sz="1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 name="标题 1">
            <a:extLst>
              <a:ext uri="{FF2B5EF4-FFF2-40B4-BE49-F238E27FC236}">
                <a16:creationId xmlns:a16="http://schemas.microsoft.com/office/drawing/2014/main" id="{E584005D-6E52-23E8-8BD2-42005D667ACE}"/>
              </a:ext>
            </a:extLst>
          </p:cNvPr>
          <p:cNvSpPr>
            <a:spLocks noGrp="1"/>
          </p:cNvSpPr>
          <p:nvPr>
            <p:ph type="title"/>
          </p:nvPr>
        </p:nvSpPr>
        <p:spPr/>
        <p:txBody>
          <a:bodyPr>
            <a:normAutofit/>
          </a:bodyPr>
          <a:lstStyle/>
          <a:p>
            <a:r>
              <a:rPr lang="en-US" altLang="zh-CN" dirty="0"/>
              <a:t>AI</a:t>
            </a:r>
            <a:r>
              <a:rPr lang="zh-CN" altLang="en-US" dirty="0"/>
              <a:t>的算力需求</a:t>
            </a:r>
          </a:p>
        </p:txBody>
      </p:sp>
      <p:sp>
        <p:nvSpPr>
          <p:cNvPr id="6" name="内容占位符 2">
            <a:extLst>
              <a:ext uri="{FF2B5EF4-FFF2-40B4-BE49-F238E27FC236}">
                <a16:creationId xmlns:a16="http://schemas.microsoft.com/office/drawing/2014/main" id="{EDBE2CD3-0E5A-FA03-6361-C0C13DE0DD8F}"/>
              </a:ext>
            </a:extLst>
          </p:cNvPr>
          <p:cNvSpPr txBox="1">
            <a:spLocks/>
          </p:cNvSpPr>
          <p:nvPr/>
        </p:nvSpPr>
        <p:spPr>
          <a:xfrm>
            <a:off x="453099" y="3415709"/>
            <a:ext cx="3932238" cy="830262"/>
          </a:xfrm>
          <a:prstGeom prst="rect">
            <a:avLst/>
          </a:prstGeom>
        </p:spPr>
        <p:txBody>
          <a:bodyPr vert="horz">
            <a:noAutofit/>
          </a:bodyPr>
          <a:lstStyle>
            <a:lvl1pPr marL="205740" indent="-205740" algn="l" rtl="0" eaLnBrk="1" latinLnBrk="0" hangingPunct="1">
              <a:lnSpc>
                <a:spcPct val="125000"/>
              </a:lnSpc>
              <a:spcBef>
                <a:spcPts val="450"/>
              </a:spcBef>
              <a:buClr>
                <a:schemeClr val="accent1"/>
              </a:buClr>
              <a:buSzPct val="76000"/>
              <a:buFont typeface="Wingdings 3" panose="05040102010807070707"/>
              <a:buChar char=""/>
              <a:defRPr kumimoji="0" sz="195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1pPr>
            <a:lvl2pPr marL="411480" indent="-205740" algn="l" rtl="0" eaLnBrk="1" latinLnBrk="0" hangingPunct="1">
              <a:lnSpc>
                <a:spcPct val="125000"/>
              </a:lnSpc>
              <a:spcBef>
                <a:spcPts val="375"/>
              </a:spcBef>
              <a:buClr>
                <a:schemeClr val="accent2"/>
              </a:buClr>
              <a:buSzPct val="76000"/>
              <a:buFont typeface="Wingdings 3" panose="05040102010807070707"/>
              <a:buChar char=""/>
              <a:defRPr kumimoji="0" sz="1725"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617220" indent="-171450" algn="l" rtl="0" eaLnBrk="1" latinLnBrk="0" hangingPunct="1">
              <a:lnSpc>
                <a:spcPct val="125000"/>
              </a:lnSpc>
              <a:spcBef>
                <a:spcPts val="375"/>
              </a:spcBef>
              <a:buClr>
                <a:schemeClr val="bg1">
                  <a:shade val="50000"/>
                </a:schemeClr>
              </a:buClr>
              <a:buSzPct val="76000"/>
              <a:buFont typeface="Wingdings 3" panose="05040102010807070707"/>
              <a:buChar char=""/>
              <a:defRPr kumimoji="0" sz="15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822960" indent="-171450" algn="l" rtl="0" eaLnBrk="1" latinLnBrk="0" hangingPunct="1">
              <a:lnSpc>
                <a:spcPct val="125000"/>
              </a:lnSpc>
              <a:spcBef>
                <a:spcPts val="300"/>
              </a:spcBef>
              <a:buClr>
                <a:schemeClr val="accent2">
                  <a:shade val="75000"/>
                </a:schemeClr>
              </a:buClr>
              <a:buSzPct val="70000"/>
              <a:buFont typeface="Wingdings" panose="05000000000000000000"/>
              <a:buChar char=""/>
              <a:defRPr kumimoji="0" sz="135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028700" indent="-171450" algn="l" rtl="0" eaLnBrk="1" latinLnBrk="0" hangingPunct="1">
              <a:lnSpc>
                <a:spcPct val="125000"/>
              </a:lnSpc>
              <a:spcBef>
                <a:spcPts val="225"/>
              </a:spcBef>
              <a:buClr>
                <a:schemeClr val="accent2"/>
              </a:buClr>
              <a:buSzPct val="70000"/>
              <a:buFont typeface="Wingdings" panose="05000000000000000000"/>
              <a:buChar char=""/>
              <a:defRPr kumimoji="0" sz="12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450"/>
              </a:spcBef>
              <a:spcAft>
                <a:spcPts val="0"/>
              </a:spcAft>
              <a:buClr>
                <a:srgbClr val="727CA3"/>
              </a:buClr>
              <a:buSzPct val="76000"/>
              <a:buFont typeface="Wingdings 3" panose="05040102010807070707"/>
              <a:buNone/>
              <a:tabLst/>
              <a:defRPr/>
            </a:pPr>
            <a:r>
              <a:rPr kumimoji="0" lang="zh-CN" altLang="en-US"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和李世石</a:t>
            </a:r>
            <a:r>
              <a:rPr kumimoji="0" lang="zh-CN" altLang="zh-CN"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下一盘围棋电费</a:t>
            </a:r>
            <a:r>
              <a:rPr kumimoji="0" lang="zh-CN" altLang="en-US"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数</a:t>
            </a:r>
            <a:r>
              <a:rPr kumimoji="0" lang="zh-CN" altLang="zh-CN"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千美元</a:t>
            </a:r>
            <a:r>
              <a:rPr kumimoji="0" lang="zh-CN" altLang="en-US"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的</a:t>
            </a:r>
            <a:r>
              <a:rPr kumimoji="0" lang="en-US" altLang="zh-CN"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AlphaGo</a:t>
            </a:r>
            <a:endParaRPr kumimoji="0" lang="zh-CN" altLang="en-US"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7" name="Picture 3">
            <a:extLst>
              <a:ext uri="{FF2B5EF4-FFF2-40B4-BE49-F238E27FC236}">
                <a16:creationId xmlns:a16="http://schemas.microsoft.com/office/drawing/2014/main" id="{E5F5F4F4-2196-F2DA-866A-F11577A82164}"/>
              </a:ext>
            </a:extLst>
          </p:cNvPr>
          <p:cNvPicPr>
            <a:picLocks noChangeAspect="1" noChangeArrowheads="1"/>
          </p:cNvPicPr>
          <p:nvPr/>
        </p:nvPicPr>
        <p:blipFill>
          <a:blip r:embed="rId2" cstate="email"/>
          <a:srcRect/>
          <a:stretch>
            <a:fillRect/>
          </a:stretch>
        </p:blipFill>
        <p:spPr bwMode="auto">
          <a:xfrm>
            <a:off x="459458" y="1112090"/>
            <a:ext cx="3868922" cy="2125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a:extLst>
              <a:ext uri="{FF2B5EF4-FFF2-40B4-BE49-F238E27FC236}">
                <a16:creationId xmlns:a16="http://schemas.microsoft.com/office/drawing/2014/main" id="{4DA37514-3B6C-2C59-67D3-A93E44691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411" y="1112090"/>
            <a:ext cx="3947805" cy="2125182"/>
          </a:xfrm>
          <a:prstGeom prst="rect">
            <a:avLst/>
          </a:prstGeom>
        </p:spPr>
      </p:pic>
      <p:sp>
        <p:nvSpPr>
          <p:cNvPr id="9" name="内容占位符 2">
            <a:extLst>
              <a:ext uri="{FF2B5EF4-FFF2-40B4-BE49-F238E27FC236}">
                <a16:creationId xmlns:a16="http://schemas.microsoft.com/office/drawing/2014/main" id="{5554DCAF-A08C-A1E4-1502-D18F2940B14C}"/>
              </a:ext>
            </a:extLst>
          </p:cNvPr>
          <p:cNvSpPr txBox="1"/>
          <p:nvPr/>
        </p:nvSpPr>
        <p:spPr>
          <a:xfrm>
            <a:off x="4716686" y="3416346"/>
            <a:ext cx="3932173" cy="82963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1.6</a:t>
            </a:r>
            <a:r>
              <a:rPr kumimoji="0" lang="zh-CN" altLang="zh-CN"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万个</a:t>
            </a:r>
            <a:r>
              <a:rPr kumimoji="0" lang="en-US" altLang="zh-CN"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CPU</a:t>
            </a:r>
            <a:r>
              <a:rPr kumimoji="0" lang="zh-CN" altLang="zh-CN"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核</a:t>
            </a:r>
            <a:r>
              <a:rPr kumimoji="0" lang="zh-CN" altLang="en-US"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学一周</a:t>
            </a:r>
            <a:r>
              <a:rPr kumimoji="0" lang="zh-CN" altLang="zh-CN"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识别猫脸</a:t>
            </a:r>
            <a:r>
              <a:rPr kumimoji="0" lang="zh-CN" altLang="en-US" sz="2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的谷歌大脑</a:t>
            </a:r>
          </a:p>
        </p:txBody>
      </p:sp>
    </p:spTree>
    <p:extLst>
      <p:ext uri="{BB962C8B-B14F-4D97-AF65-F5344CB8AC3E}">
        <p14:creationId xmlns:p14="http://schemas.microsoft.com/office/powerpoint/2010/main" val="41417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737736" y="3571529"/>
            <a:ext cx="2829271" cy="2829271"/>
          </a:xfrm>
          <a:prstGeom prst="rect">
            <a:avLst/>
          </a:prstGeom>
        </p:spPr>
      </p:pic>
      <p:sp>
        <p:nvSpPr>
          <p:cNvPr id="2" name="标题 1"/>
          <p:cNvSpPr>
            <a:spLocks noGrp="1"/>
          </p:cNvSpPr>
          <p:nvPr>
            <p:ph type="title"/>
          </p:nvPr>
        </p:nvSpPr>
        <p:spPr/>
        <p:txBody>
          <a:bodyPr/>
          <a:lstStyle/>
          <a:p>
            <a:r>
              <a:rPr kumimoji="1" lang="en-US" altLang="zh-CN" dirty="0"/>
              <a:t>CS:APP</a:t>
            </a:r>
            <a:endParaRPr kumimoji="1" lang="zh-CN" altLang="en-US" dirty="0"/>
          </a:p>
        </p:txBody>
      </p:sp>
      <p:sp>
        <p:nvSpPr>
          <p:cNvPr id="3" name="内容占位符 2"/>
          <p:cNvSpPr>
            <a:spLocks noGrp="1"/>
          </p:cNvSpPr>
          <p:nvPr>
            <p:ph idx="1"/>
          </p:nvPr>
        </p:nvSpPr>
        <p:spPr>
          <a:xfrm>
            <a:off x="457200" y="1600200"/>
            <a:ext cx="5626968" cy="4419600"/>
          </a:xfrm>
        </p:spPr>
        <p:txBody>
          <a:bodyPr/>
          <a:lstStyle/>
          <a:p>
            <a:r>
              <a:rPr kumimoji="1" lang="en-US" altLang="zh-CN" dirty="0"/>
              <a:t>Computer Systems: A Programmer’s Perspective</a:t>
            </a:r>
          </a:p>
          <a:p>
            <a:pPr lvl="1"/>
            <a:r>
              <a:rPr kumimoji="1" lang="zh-CN" altLang="en-US" dirty="0"/>
              <a:t>理解</a:t>
            </a:r>
            <a:r>
              <a:rPr kumimoji="1" lang="en-US" altLang="zh-CN" dirty="0"/>
              <a:t>C</a:t>
            </a:r>
            <a:r>
              <a:rPr kumimoji="1" lang="zh-CN" altLang="en-US" dirty="0"/>
              <a:t>语言下面的内容</a:t>
            </a:r>
            <a:endParaRPr kumimoji="1" lang="en-US" altLang="zh-CN" dirty="0"/>
          </a:p>
          <a:p>
            <a:pPr lvl="1"/>
            <a:r>
              <a:rPr kumimoji="1" lang="zh-CN" altLang="en-US" dirty="0"/>
              <a:t>数字的表示和运算方法</a:t>
            </a:r>
            <a:endParaRPr kumimoji="1" lang="en-US" altLang="zh-CN" dirty="0"/>
          </a:p>
          <a:p>
            <a:pPr lvl="1"/>
            <a:r>
              <a:rPr kumimoji="1" lang="zh-CN" altLang="en-US" dirty="0"/>
              <a:t>汇编语言（与</a:t>
            </a:r>
            <a:r>
              <a:rPr kumimoji="1" lang="en-US" altLang="zh-CN" dirty="0"/>
              <a:t>C</a:t>
            </a:r>
            <a:r>
              <a:rPr kumimoji="1" lang="zh-CN" altLang="en-US" dirty="0"/>
              <a:t>的对应，性能优化）</a:t>
            </a:r>
            <a:endParaRPr kumimoji="1" lang="en-US" altLang="zh-CN" dirty="0"/>
          </a:p>
          <a:p>
            <a:pPr lvl="1"/>
            <a:r>
              <a:rPr kumimoji="1" lang="en-US" altLang="zh-CN" dirty="0"/>
              <a:t>CPU</a:t>
            </a:r>
            <a:r>
              <a:rPr kumimoji="1" lang="zh-CN" altLang="en-US" dirty="0"/>
              <a:t>的工作原理</a:t>
            </a:r>
            <a:endParaRPr kumimoji="1" lang="en-US" altLang="zh-CN" dirty="0"/>
          </a:p>
          <a:p>
            <a:pPr lvl="1"/>
            <a:r>
              <a:rPr kumimoji="1" lang="zh-CN" altLang="en-US" dirty="0"/>
              <a:t>程序性能优化</a:t>
            </a:r>
            <a:endParaRPr kumimoji="1" lang="en-US" altLang="zh-CN" dirty="0"/>
          </a:p>
          <a:p>
            <a:pPr lvl="1"/>
            <a:r>
              <a:rPr kumimoji="1" lang="zh-CN" altLang="en-US" dirty="0"/>
              <a:t>操作系统（硬件虚拟化、持久存储、并发）</a:t>
            </a:r>
            <a:endParaRPr kumimoji="1" lang="en-US" altLang="zh-CN" dirty="0"/>
          </a:p>
          <a:p>
            <a:pPr lvl="2"/>
            <a:r>
              <a:rPr kumimoji="1" lang="en-US" altLang="zh-CN" dirty="0"/>
              <a:t>+</a:t>
            </a:r>
            <a:r>
              <a:rPr kumimoji="1" lang="zh-CN" altLang="en-US" dirty="0"/>
              <a:t> </a:t>
            </a:r>
            <a:r>
              <a:rPr kumimoji="1" lang="en-US" altLang="zh-CN" dirty="0"/>
              <a:t>OS:TEP</a:t>
            </a:r>
          </a:p>
          <a:p>
            <a:pPr lvl="1"/>
            <a:r>
              <a:rPr kumimoji="1" lang="zh-CN" altLang="en-US" dirty="0"/>
              <a:t>网络（</a:t>
            </a:r>
            <a:r>
              <a:rPr kumimoji="1" lang="en-US" altLang="zh-CN" dirty="0"/>
              <a:t>TCP/IP</a:t>
            </a:r>
            <a:r>
              <a:rPr kumimoji="1" lang="zh-CN" altLang="en-US" dirty="0"/>
              <a:t>）</a:t>
            </a:r>
            <a:endParaRPr kumimoji="1" lang="en-US" altLang="zh-CN" dirty="0"/>
          </a:p>
          <a:p>
            <a:endParaRPr kumimoji="1" lang="zh-CN" altLang="en-US" dirty="0"/>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5</a:t>
            </a:fld>
            <a:endParaRPr lang="en-US" altLang="zh-CN"/>
          </a:p>
        </p:txBody>
      </p:sp>
      <p:pic>
        <p:nvPicPr>
          <p:cNvPr id="6" name="图片 5"/>
          <p:cNvPicPr>
            <a:picLocks noChangeAspect="1"/>
          </p:cNvPicPr>
          <p:nvPr/>
        </p:nvPicPr>
        <p:blipFill>
          <a:blip r:embed="rId3"/>
          <a:stretch>
            <a:fillRect/>
          </a:stretch>
        </p:blipFill>
        <p:spPr>
          <a:xfrm>
            <a:off x="5836186" y="1780495"/>
            <a:ext cx="1316186" cy="1748510"/>
          </a:xfrm>
          <a:prstGeom prst="rect">
            <a:avLst/>
          </a:prstGeom>
        </p:spPr>
      </p:pic>
      <p:pic>
        <p:nvPicPr>
          <p:cNvPr id="7" name="图片 6"/>
          <p:cNvPicPr>
            <a:picLocks noChangeAspect="1"/>
          </p:cNvPicPr>
          <p:nvPr/>
        </p:nvPicPr>
        <p:blipFill>
          <a:blip r:embed="rId4"/>
          <a:stretch>
            <a:fillRect/>
          </a:stretch>
        </p:blipFill>
        <p:spPr>
          <a:xfrm>
            <a:off x="7316452" y="1780495"/>
            <a:ext cx="1393044" cy="1748510"/>
          </a:xfrm>
          <a:prstGeom prst="rect">
            <a:avLst/>
          </a:prstGeom>
        </p:spPr>
      </p:pic>
    </p:spTree>
    <p:extLst>
      <p:ext uri="{BB962C8B-B14F-4D97-AF65-F5344CB8AC3E}">
        <p14:creationId xmlns:p14="http://schemas.microsoft.com/office/powerpoint/2010/main" val="243805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507F97-1CF8-6668-6406-E7B2D867C889}"/>
              </a:ext>
            </a:extLst>
          </p:cNvPr>
          <p:cNvSpPr>
            <a:spLocks noGrp="1"/>
          </p:cNvSpPr>
          <p:nvPr>
            <p:ph sz="quarter" idx="1"/>
          </p:nvPr>
        </p:nvSpPr>
        <p:spPr/>
        <p:txBody>
          <a:bodyPr/>
          <a:lstStyle/>
          <a:p>
            <a:endParaRPr lang="zh-CN" altLang="en-US"/>
          </a:p>
        </p:txBody>
      </p:sp>
      <p:sp>
        <p:nvSpPr>
          <p:cNvPr id="2" name="标题 1">
            <a:extLst>
              <a:ext uri="{FF2B5EF4-FFF2-40B4-BE49-F238E27FC236}">
                <a16:creationId xmlns:a16="http://schemas.microsoft.com/office/drawing/2014/main" id="{656E0B7C-8899-99C4-2ABE-63900E8487FB}"/>
              </a:ext>
            </a:extLst>
          </p:cNvPr>
          <p:cNvSpPr>
            <a:spLocks noGrp="1"/>
          </p:cNvSpPr>
          <p:nvPr>
            <p:ph type="title"/>
          </p:nvPr>
        </p:nvSpPr>
        <p:spPr/>
        <p:txBody>
          <a:bodyPr>
            <a:normAutofit/>
          </a:bodyPr>
          <a:lstStyle/>
          <a:p>
            <a:r>
              <a:rPr lang="zh-CN" altLang="en-US" dirty="0"/>
              <a:t>大模型迈向千亿时代</a:t>
            </a:r>
          </a:p>
        </p:txBody>
      </p:sp>
      <p:sp>
        <p:nvSpPr>
          <p:cNvPr id="4" name="矩形 3">
            <a:extLst>
              <a:ext uri="{FF2B5EF4-FFF2-40B4-BE49-F238E27FC236}">
                <a16:creationId xmlns:a16="http://schemas.microsoft.com/office/drawing/2014/main" id="{EF856911-976E-4952-245B-3127CAA1B3D8}"/>
              </a:ext>
            </a:extLst>
          </p:cNvPr>
          <p:cNvSpPr/>
          <p:nvPr/>
        </p:nvSpPr>
        <p:spPr>
          <a:xfrm>
            <a:off x="0" y="1213033"/>
            <a:ext cx="783771" cy="4270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Light"/>
              <a:cs typeface="+mn-cs"/>
            </a:endParaRPr>
          </a:p>
        </p:txBody>
      </p:sp>
      <p:pic>
        <p:nvPicPr>
          <p:cNvPr id="7" name="图片 6">
            <a:extLst>
              <a:ext uri="{FF2B5EF4-FFF2-40B4-BE49-F238E27FC236}">
                <a16:creationId xmlns:a16="http://schemas.microsoft.com/office/drawing/2014/main" id="{1309A281-47A5-1388-2CF7-5A4407BD737B}"/>
              </a:ext>
            </a:extLst>
          </p:cNvPr>
          <p:cNvPicPr>
            <a:picLocks noChangeAspect="1"/>
          </p:cNvPicPr>
          <p:nvPr/>
        </p:nvPicPr>
        <p:blipFill rotWithShape="1">
          <a:blip r:embed="rId2"/>
          <a:srcRect t="159" b="3630"/>
          <a:stretch/>
        </p:blipFill>
        <p:spPr>
          <a:xfrm>
            <a:off x="0" y="1545771"/>
            <a:ext cx="9144000" cy="4796971"/>
          </a:xfrm>
          <a:prstGeom prst="rect">
            <a:avLst/>
          </a:prstGeom>
        </p:spPr>
      </p:pic>
    </p:spTree>
    <p:extLst>
      <p:ext uri="{BB962C8B-B14F-4D97-AF65-F5344CB8AC3E}">
        <p14:creationId xmlns:p14="http://schemas.microsoft.com/office/powerpoint/2010/main" val="1317865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DCB099-341E-30B6-B3C1-F2D8560A9BCE}"/>
              </a:ext>
            </a:extLst>
          </p:cNvPr>
          <p:cNvSpPr>
            <a:spLocks noGrp="1"/>
          </p:cNvSpPr>
          <p:nvPr>
            <p:ph sz="quarter" idx="1"/>
          </p:nvPr>
        </p:nvSpPr>
        <p:spPr>
          <a:xfrm>
            <a:off x="251520" y="876161"/>
            <a:ext cx="8640960" cy="5414075"/>
          </a:xfrm>
        </p:spPr>
        <p:txBody>
          <a:bodyPr>
            <a:normAutofit/>
          </a:bodyPr>
          <a:lstStyle/>
          <a:p>
            <a:r>
              <a:rPr lang="zh-CN" altLang="en-US" sz="1800" dirty="0">
                <a:latin typeface="+mj-ea"/>
                <a:ea typeface="+mj-ea"/>
              </a:rPr>
              <a:t>黄仁勋在</a:t>
            </a:r>
            <a:r>
              <a:rPr lang="en-US" altLang="zh-CN" sz="1800" dirty="0">
                <a:latin typeface="+mj-ea"/>
                <a:ea typeface="+mj-ea"/>
              </a:rPr>
              <a:t>2023</a:t>
            </a:r>
            <a:r>
              <a:rPr lang="zh-CN" altLang="en-US" sz="1800" dirty="0">
                <a:latin typeface="+mj-ea"/>
                <a:ea typeface="+mj-ea"/>
              </a:rPr>
              <a:t>年</a:t>
            </a:r>
            <a:r>
              <a:rPr lang="en-US" altLang="zh-CN" sz="1800" dirty="0">
                <a:latin typeface="+mj-ea"/>
                <a:ea typeface="+mj-ea"/>
              </a:rPr>
              <a:t>2</a:t>
            </a:r>
            <a:r>
              <a:rPr lang="zh-CN" altLang="en-US" sz="1800" dirty="0">
                <a:latin typeface="+mj-ea"/>
                <a:ea typeface="+mj-ea"/>
              </a:rPr>
              <a:t>月财报会中表示“过去十年，通过提出新处理器、新系统、新互连、新框架和算法，并与数据科学家、</a:t>
            </a:r>
            <a:r>
              <a:rPr lang="en-US" altLang="zh-CN" sz="1800" dirty="0">
                <a:latin typeface="+mj-ea"/>
                <a:ea typeface="+mj-ea"/>
              </a:rPr>
              <a:t>AI </a:t>
            </a:r>
            <a:r>
              <a:rPr lang="zh-CN" altLang="en-US" sz="1800" dirty="0">
                <a:latin typeface="+mj-ea"/>
                <a:ea typeface="+mj-ea"/>
              </a:rPr>
              <a:t>研究人员合作开发新模型，已使大语言模型的</a:t>
            </a:r>
            <a:r>
              <a:rPr lang="zh-CN" altLang="en-US" sz="1800" b="1" dirty="0">
                <a:solidFill>
                  <a:srgbClr val="FF0000"/>
                </a:solidFill>
                <a:latin typeface="+mj-ea"/>
                <a:ea typeface="+mj-ea"/>
              </a:rPr>
              <a:t>处理速度提高了</a:t>
            </a:r>
            <a:r>
              <a:rPr lang="en-US" altLang="zh-CN" sz="1800" b="1" dirty="0">
                <a:solidFill>
                  <a:srgbClr val="FF0000"/>
                </a:solidFill>
                <a:latin typeface="+mj-ea"/>
                <a:ea typeface="+mj-ea"/>
              </a:rPr>
              <a:t>100</a:t>
            </a:r>
            <a:r>
              <a:rPr lang="zh-CN" altLang="en-US" sz="1800" b="1" dirty="0">
                <a:solidFill>
                  <a:srgbClr val="FF0000"/>
                </a:solidFill>
                <a:latin typeface="+mj-ea"/>
                <a:ea typeface="+mj-ea"/>
              </a:rPr>
              <a:t>万倍</a:t>
            </a:r>
            <a:r>
              <a:rPr lang="zh-CN" altLang="en-US" sz="1800" dirty="0">
                <a:latin typeface="+mj-ea"/>
                <a:ea typeface="+mj-ea"/>
              </a:rPr>
              <a:t>。”</a:t>
            </a:r>
          </a:p>
          <a:p>
            <a:pPr algn="l"/>
            <a:r>
              <a:rPr lang="zh-CN" altLang="en-US" sz="1800" b="0" i="0" u="none" strike="noStrike" baseline="0" dirty="0">
                <a:solidFill>
                  <a:srgbClr val="262626"/>
                </a:solidFill>
                <a:latin typeface="+mj-ea"/>
                <a:ea typeface="+mj-ea"/>
              </a:rPr>
              <a:t>大规模深度学习模型的参数和数据量大幅提升，</a:t>
            </a:r>
            <a:r>
              <a:rPr lang="zh-CN" altLang="en-US" sz="1800" b="0" i="0" u="none" strike="noStrike" baseline="0" dirty="0">
                <a:solidFill>
                  <a:srgbClr val="404040"/>
                </a:solidFill>
                <a:latin typeface="+mj-ea"/>
                <a:ea typeface="+mj-ea"/>
              </a:rPr>
              <a:t>庞大的模型如果没有先进算力基础，训练耗时和成本将成为不可承受之重。</a:t>
            </a:r>
            <a:endParaRPr lang="en-US" altLang="zh-CN" sz="1800" b="0" i="0" u="none" strike="noStrike" baseline="0" dirty="0">
              <a:solidFill>
                <a:srgbClr val="404040"/>
              </a:solidFill>
              <a:latin typeface="+mj-ea"/>
              <a:ea typeface="+mj-ea"/>
            </a:endParaRPr>
          </a:p>
          <a:p>
            <a:pPr algn="l"/>
            <a:endParaRPr lang="zh-CN" altLang="en-US" sz="1800" dirty="0">
              <a:latin typeface="+mj-ea"/>
              <a:ea typeface="+mj-ea"/>
            </a:endParaRPr>
          </a:p>
        </p:txBody>
      </p:sp>
      <p:sp>
        <p:nvSpPr>
          <p:cNvPr id="2" name="标题 1">
            <a:extLst>
              <a:ext uri="{FF2B5EF4-FFF2-40B4-BE49-F238E27FC236}">
                <a16:creationId xmlns:a16="http://schemas.microsoft.com/office/drawing/2014/main" id="{80300BE7-0AD7-F8D4-69BD-CFB6B48C0E35}"/>
              </a:ext>
            </a:extLst>
          </p:cNvPr>
          <p:cNvSpPr>
            <a:spLocks noGrp="1"/>
          </p:cNvSpPr>
          <p:nvPr>
            <p:ph type="title"/>
          </p:nvPr>
        </p:nvSpPr>
        <p:spPr>
          <a:xfrm>
            <a:off x="251520" y="87086"/>
            <a:ext cx="8640960" cy="828328"/>
          </a:xfrm>
        </p:spPr>
        <p:txBody>
          <a:bodyPr>
            <a:normAutofit/>
          </a:bodyPr>
          <a:lstStyle/>
          <a:p>
            <a:r>
              <a:rPr lang="zh-CN" altLang="en-US" dirty="0"/>
              <a:t>算力已经成为瓶颈</a:t>
            </a:r>
          </a:p>
        </p:txBody>
      </p:sp>
      <p:pic>
        <p:nvPicPr>
          <p:cNvPr id="4" name="图片 3">
            <a:extLst>
              <a:ext uri="{FF2B5EF4-FFF2-40B4-BE49-F238E27FC236}">
                <a16:creationId xmlns:a16="http://schemas.microsoft.com/office/drawing/2014/main" id="{6E0029A1-7331-1305-2268-662BA634C12A}"/>
              </a:ext>
            </a:extLst>
          </p:cNvPr>
          <p:cNvPicPr>
            <a:picLocks noChangeAspect="1"/>
          </p:cNvPicPr>
          <p:nvPr/>
        </p:nvPicPr>
        <p:blipFill>
          <a:blip r:embed="rId2"/>
          <a:stretch>
            <a:fillRect/>
          </a:stretch>
        </p:blipFill>
        <p:spPr>
          <a:xfrm>
            <a:off x="147864" y="3721806"/>
            <a:ext cx="3978246" cy="2823936"/>
          </a:xfrm>
          <a:prstGeom prst="rect">
            <a:avLst/>
          </a:prstGeom>
        </p:spPr>
      </p:pic>
      <p:pic>
        <p:nvPicPr>
          <p:cNvPr id="5" name="图片 4">
            <a:extLst>
              <a:ext uri="{FF2B5EF4-FFF2-40B4-BE49-F238E27FC236}">
                <a16:creationId xmlns:a16="http://schemas.microsoft.com/office/drawing/2014/main" id="{5AA5CECF-0799-37DA-30F4-BEA2ABCD5F4A}"/>
              </a:ext>
            </a:extLst>
          </p:cNvPr>
          <p:cNvPicPr>
            <a:picLocks noChangeAspect="1"/>
          </p:cNvPicPr>
          <p:nvPr/>
        </p:nvPicPr>
        <p:blipFill rotWithShape="1">
          <a:blip r:embed="rId3"/>
          <a:srcRect r="5490"/>
          <a:stretch/>
        </p:blipFill>
        <p:spPr>
          <a:xfrm>
            <a:off x="4176911" y="3721806"/>
            <a:ext cx="4967090" cy="2862436"/>
          </a:xfrm>
          <a:prstGeom prst="rect">
            <a:avLst/>
          </a:prstGeom>
        </p:spPr>
      </p:pic>
    </p:spTree>
    <p:extLst>
      <p:ext uri="{BB962C8B-B14F-4D97-AF65-F5344CB8AC3E}">
        <p14:creationId xmlns:p14="http://schemas.microsoft.com/office/powerpoint/2010/main" val="4119812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87BAD015-1883-F1D2-2265-016CF8D8E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342" y="1455302"/>
            <a:ext cx="7590971" cy="5351898"/>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CABA0976-E40C-B446-4BD1-53164800A16E}"/>
              </a:ext>
            </a:extLst>
          </p:cNvPr>
          <p:cNvSpPr>
            <a:spLocks noGrp="1"/>
          </p:cNvSpPr>
          <p:nvPr>
            <p:ph sz="quarter" idx="1"/>
          </p:nvPr>
        </p:nvSpPr>
        <p:spPr/>
        <p:txBody>
          <a:bodyPr/>
          <a:lstStyle/>
          <a:p>
            <a:r>
              <a:rPr lang="zh-CN" altLang="en-US" dirty="0"/>
              <a:t>算力需求每</a:t>
            </a:r>
            <a:r>
              <a:rPr lang="en-US" altLang="zh-CN" dirty="0"/>
              <a:t>3.4</a:t>
            </a:r>
            <a:r>
              <a:rPr lang="zh-CN" altLang="en-US" dirty="0"/>
              <a:t>个月翻番</a:t>
            </a:r>
          </a:p>
          <a:p>
            <a:endParaRPr lang="zh-CN" altLang="en-US" dirty="0"/>
          </a:p>
        </p:txBody>
      </p:sp>
      <p:sp>
        <p:nvSpPr>
          <p:cNvPr id="2" name="标题 1">
            <a:extLst>
              <a:ext uri="{FF2B5EF4-FFF2-40B4-BE49-F238E27FC236}">
                <a16:creationId xmlns:a16="http://schemas.microsoft.com/office/drawing/2014/main" id="{0D148661-2F94-0890-9634-136D1B0B8D05}"/>
              </a:ext>
            </a:extLst>
          </p:cNvPr>
          <p:cNvSpPr>
            <a:spLocks noGrp="1"/>
          </p:cNvSpPr>
          <p:nvPr>
            <p:ph type="title"/>
          </p:nvPr>
        </p:nvSpPr>
        <p:spPr/>
        <p:txBody>
          <a:bodyPr>
            <a:normAutofit/>
          </a:bodyPr>
          <a:lstStyle/>
          <a:p>
            <a:r>
              <a:rPr lang="zh-CN" altLang="en-US" dirty="0"/>
              <a:t>算力已经成为瓶颈</a:t>
            </a:r>
          </a:p>
        </p:txBody>
      </p:sp>
      <p:sp>
        <p:nvSpPr>
          <p:cNvPr id="4" name="文本框 3">
            <a:extLst>
              <a:ext uri="{FF2B5EF4-FFF2-40B4-BE49-F238E27FC236}">
                <a16:creationId xmlns:a16="http://schemas.microsoft.com/office/drawing/2014/main" id="{C2425247-3AF7-0B5F-95B8-1A773B448CEB}"/>
              </a:ext>
            </a:extLst>
          </p:cNvPr>
          <p:cNvSpPr txBox="1"/>
          <p:nvPr/>
        </p:nvSpPr>
        <p:spPr>
          <a:xfrm>
            <a:off x="6219371" y="6321754"/>
            <a:ext cx="2167581" cy="369332"/>
          </a:xfrm>
          <a:prstGeom prst="rect">
            <a:avLst/>
          </a:prstGeom>
          <a:solidFill>
            <a:srgbClr val="DDDDDD"/>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华光粗黑_CNKI" panose="02000500000000000000" pitchFamily="2" charset="-122"/>
                <a:ea typeface="华光粗黑_CNKI" panose="02000500000000000000" pitchFamily="2" charset="-122"/>
                <a:cs typeface="+mn-cs"/>
              </a:rPr>
              <a:t>AI</a:t>
            </a:r>
            <a:r>
              <a:rPr kumimoji="0" lang="zh-CN" altLang="en-US" sz="1800" b="1" i="0" u="none" strike="noStrike" kern="1200" cap="none" spc="0" normalizeH="0" baseline="0" noProof="0" dirty="0">
                <a:ln>
                  <a:noFill/>
                </a:ln>
                <a:solidFill>
                  <a:srgbClr val="C00000"/>
                </a:solidFill>
                <a:effectLst/>
                <a:uLnTx/>
                <a:uFillTx/>
                <a:latin typeface="华光粗黑_CNKI" panose="02000500000000000000" pitchFamily="2" charset="-122"/>
                <a:ea typeface="华光粗黑_CNKI" panose="02000500000000000000" pitchFamily="2" charset="-122"/>
                <a:cs typeface="+mn-cs"/>
              </a:rPr>
              <a:t>处理器         </a:t>
            </a:r>
          </a:p>
        </p:txBody>
      </p:sp>
    </p:spTree>
    <p:extLst>
      <p:ext uri="{BB962C8B-B14F-4D97-AF65-F5344CB8AC3E}">
        <p14:creationId xmlns:p14="http://schemas.microsoft.com/office/powerpoint/2010/main" val="4240559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6917FF4-40C3-1BFB-8529-5705EB86612B}"/>
              </a:ext>
            </a:extLst>
          </p:cNvPr>
          <p:cNvSpPr>
            <a:spLocks noGrp="1"/>
          </p:cNvSpPr>
          <p:nvPr>
            <p:ph sz="quarter" idx="1"/>
          </p:nvPr>
        </p:nvSpPr>
        <p:spPr/>
        <p:txBody>
          <a:bodyPr/>
          <a:lstStyle/>
          <a:p>
            <a:endParaRPr lang="zh-CN" altLang="en-US" dirty="0"/>
          </a:p>
        </p:txBody>
      </p:sp>
      <p:sp>
        <p:nvSpPr>
          <p:cNvPr id="2" name="标题 1">
            <a:extLst>
              <a:ext uri="{FF2B5EF4-FFF2-40B4-BE49-F238E27FC236}">
                <a16:creationId xmlns:a16="http://schemas.microsoft.com/office/drawing/2014/main" id="{73F4D493-8229-810D-E708-8C601B32B870}"/>
              </a:ext>
            </a:extLst>
          </p:cNvPr>
          <p:cNvSpPr>
            <a:spLocks noGrp="1"/>
          </p:cNvSpPr>
          <p:nvPr>
            <p:ph type="title"/>
          </p:nvPr>
        </p:nvSpPr>
        <p:spPr/>
        <p:txBody>
          <a:bodyPr>
            <a:normAutofit/>
          </a:bodyPr>
          <a:lstStyle/>
          <a:p>
            <a:r>
              <a:rPr lang="zh-CN" altLang="en-US" dirty="0"/>
              <a:t>算力的理想与现实</a:t>
            </a:r>
          </a:p>
        </p:txBody>
      </p:sp>
      <p:pic>
        <p:nvPicPr>
          <p:cNvPr id="4" name="Picture 30">
            <a:extLst>
              <a:ext uri="{FF2B5EF4-FFF2-40B4-BE49-F238E27FC236}">
                <a16:creationId xmlns:a16="http://schemas.microsoft.com/office/drawing/2014/main" id="{0783D95D-C6B4-74C7-8891-271008F60C74}"/>
              </a:ext>
            </a:extLst>
          </p:cNvPr>
          <p:cNvPicPr>
            <a:picLocks noChangeAspect="1"/>
          </p:cNvPicPr>
          <p:nvPr/>
        </p:nvPicPr>
        <p:blipFill>
          <a:blip r:embed="rId2"/>
          <a:stretch>
            <a:fillRect/>
          </a:stretch>
        </p:blipFill>
        <p:spPr>
          <a:xfrm>
            <a:off x="2176041" y="1249935"/>
            <a:ext cx="4791918" cy="2275722"/>
          </a:xfrm>
          <a:prstGeom prst="rect">
            <a:avLst/>
          </a:prstGeom>
        </p:spPr>
      </p:pic>
      <p:pic>
        <p:nvPicPr>
          <p:cNvPr id="5" name="Picture 31">
            <a:extLst>
              <a:ext uri="{FF2B5EF4-FFF2-40B4-BE49-F238E27FC236}">
                <a16:creationId xmlns:a16="http://schemas.microsoft.com/office/drawing/2014/main" id="{7F9D2618-93E8-9051-38E6-ABC3FCD2E609}"/>
              </a:ext>
            </a:extLst>
          </p:cNvPr>
          <p:cNvPicPr>
            <a:picLocks noChangeAspect="1"/>
          </p:cNvPicPr>
          <p:nvPr/>
        </p:nvPicPr>
        <p:blipFill>
          <a:blip r:embed="rId3"/>
          <a:stretch>
            <a:fillRect/>
          </a:stretch>
        </p:blipFill>
        <p:spPr>
          <a:xfrm>
            <a:off x="2176041" y="4022658"/>
            <a:ext cx="4791918" cy="2268780"/>
          </a:xfrm>
          <a:prstGeom prst="rect">
            <a:avLst/>
          </a:prstGeom>
        </p:spPr>
      </p:pic>
      <p:sp>
        <p:nvSpPr>
          <p:cNvPr id="6" name="矩形 5">
            <a:extLst>
              <a:ext uri="{FF2B5EF4-FFF2-40B4-BE49-F238E27FC236}">
                <a16:creationId xmlns:a16="http://schemas.microsoft.com/office/drawing/2014/main" id="{144193FD-5E9E-0BEF-5B18-1BDCE5AB1678}"/>
              </a:ext>
            </a:extLst>
          </p:cNvPr>
          <p:cNvSpPr/>
          <p:nvPr/>
        </p:nvSpPr>
        <p:spPr>
          <a:xfrm>
            <a:off x="5885543" y="1456162"/>
            <a:ext cx="921657" cy="493486"/>
          </a:xfrm>
          <a:prstGeom prst="rect">
            <a:avLst/>
          </a:prstGeom>
          <a:solidFill>
            <a:srgbClr val="E9E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lt"/>
                <a:ea typeface="微软雅黑 Light"/>
                <a:cs typeface="+mn-cs"/>
              </a:rPr>
              <a:t>理想</a:t>
            </a:r>
          </a:p>
        </p:txBody>
      </p:sp>
      <p:sp>
        <p:nvSpPr>
          <p:cNvPr id="7" name="矩形 6">
            <a:extLst>
              <a:ext uri="{FF2B5EF4-FFF2-40B4-BE49-F238E27FC236}">
                <a16:creationId xmlns:a16="http://schemas.microsoft.com/office/drawing/2014/main" id="{8D443DB6-4995-E103-F956-231D4A56D5D6}"/>
              </a:ext>
            </a:extLst>
          </p:cNvPr>
          <p:cNvSpPr/>
          <p:nvPr/>
        </p:nvSpPr>
        <p:spPr>
          <a:xfrm>
            <a:off x="5885543" y="4250618"/>
            <a:ext cx="921657" cy="493486"/>
          </a:xfrm>
          <a:prstGeom prst="rect">
            <a:avLst/>
          </a:prstGeom>
          <a:solidFill>
            <a:srgbClr val="FA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n-lt"/>
                <a:ea typeface="微软雅黑 Light"/>
                <a:cs typeface="+mn-cs"/>
              </a:rPr>
              <a:t>现实</a:t>
            </a:r>
          </a:p>
        </p:txBody>
      </p:sp>
    </p:spTree>
    <p:extLst>
      <p:ext uri="{BB962C8B-B14F-4D97-AF65-F5344CB8AC3E}">
        <p14:creationId xmlns:p14="http://schemas.microsoft.com/office/powerpoint/2010/main" val="129214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a:extLst>
              <a:ext uri="{FF2B5EF4-FFF2-40B4-BE49-F238E27FC236}">
                <a16:creationId xmlns:a16="http://schemas.microsoft.com/office/drawing/2014/main" id="{4D1BCA08-6A46-FB4B-BB96-C0E257472EDC}"/>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7B54BD4-5486-4A33-9B83-769ED7785D49}" type="slidenum">
              <a:rPr kumimoji="0" lang="zh-CN" altLang="en-US" sz="1400" b="1"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altLang="zh-CN" sz="1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 name="标题 1"/>
          <p:cNvSpPr>
            <a:spLocks noGrp="1"/>
          </p:cNvSpPr>
          <p:nvPr>
            <p:ph type="title"/>
          </p:nvPr>
        </p:nvSpPr>
        <p:spPr/>
        <p:txBody>
          <a:bodyPr>
            <a:normAutofit/>
          </a:bodyPr>
          <a:lstStyle/>
          <a:p>
            <a:r>
              <a:rPr lang="zh-CN" altLang="en-US" dirty="0"/>
              <a:t>人工智能技术分层</a:t>
            </a:r>
          </a:p>
        </p:txBody>
      </p:sp>
      <p:grpSp>
        <p:nvGrpSpPr>
          <p:cNvPr id="5" name="组合 4"/>
          <p:cNvGrpSpPr/>
          <p:nvPr/>
        </p:nvGrpSpPr>
        <p:grpSpPr>
          <a:xfrm>
            <a:off x="495298" y="1989234"/>
            <a:ext cx="3280871" cy="3884208"/>
            <a:chOff x="5508104" y="2061555"/>
            <a:chExt cx="2885628" cy="3358976"/>
          </a:xfrm>
        </p:grpSpPr>
        <p:sp>
          <p:nvSpPr>
            <p:cNvPr id="6" name="矩形 5"/>
            <p:cNvSpPr/>
            <p:nvPr/>
          </p:nvSpPr>
          <p:spPr>
            <a:xfrm>
              <a:off x="5508104" y="2061555"/>
              <a:ext cx="2880320" cy="695387"/>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应用层</a:t>
              </a:r>
            </a:p>
          </p:txBody>
        </p:sp>
        <p:sp>
          <p:nvSpPr>
            <p:cNvPr id="7" name="矩形 6"/>
            <p:cNvSpPr/>
            <p:nvPr/>
          </p:nvSpPr>
          <p:spPr>
            <a:xfrm>
              <a:off x="5508104" y="2954536"/>
              <a:ext cx="2880320" cy="695387"/>
            </a:xfrm>
            <a:prstGeom prst="rect">
              <a:avLst/>
            </a:prstGeom>
            <a:solidFill>
              <a:schemeClr val="accent2">
                <a:lumMod val="75000"/>
                <a:alpha val="9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算法层</a:t>
              </a:r>
              <a:endParaRPr kumimoji="1" lang="en-US" altLang="zh-CN" sz="36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8" name="矩形 7"/>
            <p:cNvSpPr/>
            <p:nvPr/>
          </p:nvSpPr>
          <p:spPr>
            <a:xfrm>
              <a:off x="5508104" y="3861048"/>
              <a:ext cx="2880320" cy="695387"/>
            </a:xfrm>
            <a:prstGeom prst="rect">
              <a:avLst/>
            </a:prstGeom>
            <a:solidFill>
              <a:schemeClr val="accent2">
                <a:lumMod val="75000"/>
                <a:alpha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系统层</a:t>
              </a:r>
            </a:p>
          </p:txBody>
        </p:sp>
        <p:sp>
          <p:nvSpPr>
            <p:cNvPr id="9" name="矩形 8"/>
            <p:cNvSpPr/>
            <p:nvPr/>
          </p:nvSpPr>
          <p:spPr>
            <a:xfrm>
              <a:off x="5513412" y="4725144"/>
              <a:ext cx="2880320" cy="695387"/>
            </a:xfrm>
            <a:prstGeom prst="rect">
              <a:avLst/>
            </a:prstGeom>
            <a:solidFill>
              <a:schemeClr val="accent2">
                <a:lumMod val="75000"/>
                <a:alpha val="5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芯片层</a:t>
              </a:r>
            </a:p>
          </p:txBody>
        </p:sp>
      </p:grpSp>
      <p:sp>
        <p:nvSpPr>
          <p:cNvPr id="10" name="下箭头 9"/>
          <p:cNvSpPr/>
          <p:nvPr/>
        </p:nvSpPr>
        <p:spPr>
          <a:xfrm rot="10800000">
            <a:off x="142996" y="2420234"/>
            <a:ext cx="216024" cy="3312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pic>
        <p:nvPicPr>
          <p:cNvPr id="15" name="图片 14">
            <a:extLst>
              <a:ext uri="{FF2B5EF4-FFF2-40B4-BE49-F238E27FC236}">
                <a16:creationId xmlns:a16="http://schemas.microsoft.com/office/drawing/2014/main" id="{AF46E8B0-B307-5D1E-7864-EA67BB763725}"/>
              </a:ext>
            </a:extLst>
          </p:cNvPr>
          <p:cNvPicPr>
            <a:picLocks noChangeAspect="1"/>
          </p:cNvPicPr>
          <p:nvPr/>
        </p:nvPicPr>
        <p:blipFill>
          <a:blip r:embed="rId3"/>
          <a:stretch>
            <a:fillRect/>
          </a:stretch>
        </p:blipFill>
        <p:spPr>
          <a:xfrm>
            <a:off x="4062512" y="1742169"/>
            <a:ext cx="4779168" cy="4655877"/>
          </a:xfrm>
          <a:prstGeom prst="rect">
            <a:avLst/>
          </a:prstGeom>
        </p:spPr>
      </p:pic>
    </p:spTree>
    <p:extLst>
      <p:ext uri="{BB962C8B-B14F-4D97-AF65-F5344CB8AC3E}">
        <p14:creationId xmlns:p14="http://schemas.microsoft.com/office/powerpoint/2010/main" val="2123833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77FEC8-D210-4E09-9696-ADB744792758}"/>
              </a:ext>
            </a:extLst>
          </p:cNvPr>
          <p:cNvSpPr>
            <a:spLocks noGrp="1"/>
          </p:cNvSpPr>
          <p:nvPr>
            <p:ph sz="quarter" idx="1"/>
          </p:nvPr>
        </p:nvSpPr>
        <p:spPr>
          <a:xfrm>
            <a:off x="457200" y="1196757"/>
            <a:ext cx="8229600" cy="5129335"/>
          </a:xfrm>
        </p:spPr>
        <p:txBody>
          <a:bodyPr>
            <a:normAutofit/>
          </a:bodyPr>
          <a:lstStyle/>
          <a:p>
            <a:r>
              <a:rPr lang="zh-CN" altLang="en-US" dirty="0"/>
              <a:t>我国人工智能关键应用技术方面与美国同处前沿行列</a:t>
            </a:r>
          </a:p>
          <a:p>
            <a:endParaRPr lang="zh-CN" altLang="zh-CN" dirty="0"/>
          </a:p>
        </p:txBody>
      </p:sp>
      <p:sp>
        <p:nvSpPr>
          <p:cNvPr id="2" name="标题 1">
            <a:extLst>
              <a:ext uri="{FF2B5EF4-FFF2-40B4-BE49-F238E27FC236}">
                <a16:creationId xmlns:a16="http://schemas.microsoft.com/office/drawing/2014/main" id="{B382D2D8-F799-4F27-A75E-76274D90E131}"/>
              </a:ext>
            </a:extLst>
          </p:cNvPr>
          <p:cNvSpPr>
            <a:spLocks noGrp="1"/>
          </p:cNvSpPr>
          <p:nvPr>
            <p:ph type="title"/>
          </p:nvPr>
        </p:nvSpPr>
        <p:spPr/>
        <p:txBody>
          <a:bodyPr>
            <a:normAutofit/>
          </a:bodyPr>
          <a:lstStyle/>
          <a:p>
            <a:r>
              <a:rPr lang="zh-CN" altLang="en-US" dirty="0"/>
              <a:t>中美人工智能竞争态势分析</a:t>
            </a:r>
          </a:p>
        </p:txBody>
      </p:sp>
      <p:pic>
        <p:nvPicPr>
          <p:cNvPr id="12" name="图片 11">
            <a:extLst>
              <a:ext uri="{FF2B5EF4-FFF2-40B4-BE49-F238E27FC236}">
                <a16:creationId xmlns:a16="http://schemas.microsoft.com/office/drawing/2014/main" id="{2BF5C205-88E1-409D-8A70-B0B37F72487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39552" y="2466935"/>
            <a:ext cx="5558056" cy="3240782"/>
          </a:xfrm>
          <a:prstGeom prst="rect">
            <a:avLst/>
          </a:prstGeom>
        </p:spPr>
      </p:pic>
      <p:sp>
        <p:nvSpPr>
          <p:cNvPr id="13" name="矩形 12">
            <a:extLst>
              <a:ext uri="{FF2B5EF4-FFF2-40B4-BE49-F238E27FC236}">
                <a16:creationId xmlns:a16="http://schemas.microsoft.com/office/drawing/2014/main" id="{AAA2FB49-50FC-4ACF-B313-0BDEB8A7FE97}"/>
              </a:ext>
            </a:extLst>
          </p:cNvPr>
          <p:cNvSpPr/>
          <p:nvPr/>
        </p:nvSpPr>
        <p:spPr>
          <a:xfrm>
            <a:off x="539552" y="5662989"/>
            <a:ext cx="54006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charset="0"/>
              </a:rPr>
              <a:t>我国人工智能论文总量世界第一，与美国同处于第一梯队，且遥遥领先其他国家</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CD85BFA2-2C44-41BA-A084-EFAF561B53C2}"/>
              </a:ext>
            </a:extLst>
          </p:cNvPr>
          <p:cNvSpPr/>
          <p:nvPr/>
        </p:nvSpPr>
        <p:spPr>
          <a:xfrm>
            <a:off x="1907704" y="3209311"/>
            <a:ext cx="393569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srgbClr val="000000"/>
                </a:solidFill>
                <a:effectLst/>
                <a:uLnTx/>
                <a:uFillTx/>
                <a:latin typeface="Times New Roman" charset="0"/>
                <a:ea typeface="宋体" charset="0"/>
                <a:cs typeface="Times New Roman" charset="0"/>
              </a:rPr>
              <a:t>数据来自</a:t>
            </a:r>
            <a:r>
              <a:rPr kumimoji="0" lang="zh-CN" altLang="zh-CN" sz="1600" b="0" i="0" u="none" strike="noStrike" kern="100" cap="none" spc="0" normalizeH="0" baseline="0" noProof="0" dirty="0">
                <a:ln>
                  <a:noFill/>
                </a:ln>
                <a:solidFill>
                  <a:srgbClr val="000000"/>
                </a:solidFill>
                <a:effectLst/>
                <a:uLnTx/>
                <a:uFillTx/>
                <a:latin typeface="Times New Roman" charset="0"/>
                <a:ea typeface="宋体" charset="0"/>
                <a:cs typeface="Times New Roman" charset="0"/>
              </a:rPr>
              <a:t>《中国人工智能发展报告</a:t>
            </a:r>
            <a:r>
              <a:rPr kumimoji="0" lang="en-US" altLang="zh-CN" sz="1600" b="0" i="0" u="none" strike="noStrike" kern="100" cap="none" spc="0" normalizeH="0" baseline="0" noProof="0" dirty="0">
                <a:ln>
                  <a:noFill/>
                </a:ln>
                <a:solidFill>
                  <a:srgbClr val="000000"/>
                </a:solidFill>
                <a:effectLst/>
                <a:uLnTx/>
                <a:uFillTx/>
                <a:latin typeface="Times New Roman" charset="0"/>
                <a:ea typeface="宋体" charset="0"/>
                <a:cs typeface="+mn-cs"/>
              </a:rPr>
              <a:t>2018</a:t>
            </a:r>
            <a:r>
              <a:rPr kumimoji="0" lang="zh-CN" altLang="zh-CN" sz="1600" b="0" i="0" u="none" strike="noStrike" kern="100" cap="none" spc="0" normalizeH="0" baseline="0" noProof="0" dirty="0">
                <a:ln>
                  <a:noFill/>
                </a:ln>
                <a:solidFill>
                  <a:srgbClr val="000000"/>
                </a:solidFill>
                <a:effectLst/>
                <a:uLnTx/>
                <a:uFillTx/>
                <a:latin typeface="Times New Roman" charset="0"/>
                <a:ea typeface="宋体" charset="0"/>
                <a:cs typeface="Times New Roman" charset="0"/>
              </a:rPr>
              <a:t>》</a:t>
            </a:r>
            <a:r>
              <a:rPr kumimoji="0" lang="zh-CN" altLang="zh-CN" sz="1600" b="0" i="0" u="none" strike="noStrike" kern="1200" cap="none" spc="0" normalizeH="0" baseline="0" noProof="0" dirty="0">
                <a:ln>
                  <a:noFill/>
                </a:ln>
                <a:solidFill>
                  <a:prstClr val="black"/>
                </a:solidFill>
                <a:effectLst/>
                <a:uLnTx/>
                <a:uFillTx/>
                <a:latin typeface="+mn-lt"/>
                <a:ea typeface="微软雅黑 Light"/>
                <a:cs typeface="+mn-cs"/>
              </a:rPr>
              <a:t> </a:t>
            </a:r>
            <a:endParaRPr kumimoji="0" lang="zh-CN" altLang="en-US" sz="1600" b="0" i="0" u="none" strike="noStrike" kern="1200" cap="none" spc="0" normalizeH="0" baseline="0" noProof="0" dirty="0">
              <a:ln>
                <a:noFill/>
              </a:ln>
              <a:solidFill>
                <a:prstClr val="black"/>
              </a:solidFill>
              <a:effectLst/>
              <a:uLnTx/>
              <a:uFillTx/>
              <a:latin typeface="+mn-lt"/>
              <a:ea typeface="微软雅黑 Light"/>
              <a:cs typeface="+mn-cs"/>
            </a:endParaRPr>
          </a:p>
        </p:txBody>
      </p:sp>
      <p:pic>
        <p:nvPicPr>
          <p:cNvPr id="15" name="图片 14">
            <a:extLst>
              <a:ext uri="{FF2B5EF4-FFF2-40B4-BE49-F238E27FC236}">
                <a16:creationId xmlns:a16="http://schemas.microsoft.com/office/drawing/2014/main" id="{962773D3-F675-4B28-9F81-0FA89F40664C}"/>
              </a:ext>
            </a:extLst>
          </p:cNvPr>
          <p:cNvPicPr/>
          <p:nvPr/>
        </p:nvPicPr>
        <p:blipFill rotWithShape="1">
          <a:blip r:embed="rId3" cstate="print">
            <a:extLst>
              <a:ext uri="{28A0092B-C50C-407E-A947-70E740481C1C}">
                <a14:useLocalDpi xmlns:a14="http://schemas.microsoft.com/office/drawing/2010/main" val="0"/>
              </a:ext>
            </a:extLst>
          </a:blip>
          <a:srcRect l="63043"/>
          <a:stretch/>
        </p:blipFill>
        <p:spPr>
          <a:xfrm>
            <a:off x="6027360" y="2538943"/>
            <a:ext cx="3116640" cy="2952328"/>
          </a:xfrm>
          <a:prstGeom prst="rect">
            <a:avLst/>
          </a:prstGeom>
        </p:spPr>
      </p:pic>
      <p:sp>
        <p:nvSpPr>
          <p:cNvPr id="16" name="矩形 15">
            <a:extLst>
              <a:ext uri="{FF2B5EF4-FFF2-40B4-BE49-F238E27FC236}">
                <a16:creationId xmlns:a16="http://schemas.microsoft.com/office/drawing/2014/main" id="{E3520800-0227-4368-A1AE-3144465CAFA8}"/>
              </a:ext>
            </a:extLst>
          </p:cNvPr>
          <p:cNvSpPr/>
          <p:nvPr/>
        </p:nvSpPr>
        <p:spPr>
          <a:xfrm>
            <a:off x="5940315" y="5530006"/>
            <a:ext cx="306954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charset="0"/>
              </a:rPr>
              <a:t>我国已经成为全球人工智能专利布局最多的国家，数量略微领先于美国</a:t>
            </a:r>
            <a:endPar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charset="0"/>
            </a:endParaRPr>
          </a:p>
        </p:txBody>
      </p:sp>
      <p:sp>
        <p:nvSpPr>
          <p:cNvPr id="17" name="文本框 16">
            <a:extLst>
              <a:ext uri="{FF2B5EF4-FFF2-40B4-BE49-F238E27FC236}">
                <a16:creationId xmlns:a16="http://schemas.microsoft.com/office/drawing/2014/main" id="{C8B023AB-C469-4123-96B4-CA7ADC3FE810}"/>
              </a:ext>
            </a:extLst>
          </p:cNvPr>
          <p:cNvSpPr txBox="1"/>
          <p:nvPr/>
        </p:nvSpPr>
        <p:spPr>
          <a:xfrm>
            <a:off x="2419764" y="2128054"/>
            <a:ext cx="203680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论文</a:t>
            </a:r>
          </a:p>
        </p:txBody>
      </p:sp>
      <p:sp>
        <p:nvSpPr>
          <p:cNvPr id="18" name="文本框 17">
            <a:extLst>
              <a:ext uri="{FF2B5EF4-FFF2-40B4-BE49-F238E27FC236}">
                <a16:creationId xmlns:a16="http://schemas.microsoft.com/office/drawing/2014/main" id="{58BEF70B-D356-4344-8A63-3815174512AB}"/>
              </a:ext>
            </a:extLst>
          </p:cNvPr>
          <p:cNvSpPr txBox="1"/>
          <p:nvPr/>
        </p:nvSpPr>
        <p:spPr>
          <a:xfrm>
            <a:off x="6580784" y="2128054"/>
            <a:ext cx="203680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专利</a:t>
            </a:r>
          </a:p>
        </p:txBody>
      </p:sp>
    </p:spTree>
    <p:extLst>
      <p:ext uri="{BB962C8B-B14F-4D97-AF65-F5344CB8AC3E}">
        <p14:creationId xmlns:p14="http://schemas.microsoft.com/office/powerpoint/2010/main" val="887775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77FEC8-D210-4E09-9696-ADB744792758}"/>
              </a:ext>
            </a:extLst>
          </p:cNvPr>
          <p:cNvSpPr>
            <a:spLocks noGrp="1"/>
          </p:cNvSpPr>
          <p:nvPr>
            <p:ph sz="quarter" idx="1"/>
          </p:nvPr>
        </p:nvSpPr>
        <p:spPr/>
        <p:txBody>
          <a:bodyPr/>
          <a:lstStyle/>
          <a:p>
            <a:r>
              <a:rPr lang="zh-CN" altLang="en-US" dirty="0"/>
              <a:t>我国人工智能产业发展潜力被国际公认与美国相当，但中美差距仍不乐观。</a:t>
            </a:r>
          </a:p>
        </p:txBody>
      </p:sp>
      <p:sp>
        <p:nvSpPr>
          <p:cNvPr id="2" name="标题 1">
            <a:extLst>
              <a:ext uri="{FF2B5EF4-FFF2-40B4-BE49-F238E27FC236}">
                <a16:creationId xmlns:a16="http://schemas.microsoft.com/office/drawing/2014/main" id="{B382D2D8-F799-4F27-A75E-76274D90E131}"/>
              </a:ext>
            </a:extLst>
          </p:cNvPr>
          <p:cNvSpPr>
            <a:spLocks noGrp="1"/>
          </p:cNvSpPr>
          <p:nvPr>
            <p:ph type="title"/>
          </p:nvPr>
        </p:nvSpPr>
        <p:spPr/>
        <p:txBody>
          <a:bodyPr>
            <a:normAutofit/>
          </a:bodyPr>
          <a:lstStyle/>
          <a:p>
            <a:r>
              <a:rPr lang="zh-CN" altLang="en-US" dirty="0"/>
              <a:t>中美人工智能竞争态势分析</a:t>
            </a:r>
          </a:p>
        </p:txBody>
      </p:sp>
      <p:pic>
        <p:nvPicPr>
          <p:cNvPr id="59" name="图片 58">
            <a:extLst>
              <a:ext uri="{FF2B5EF4-FFF2-40B4-BE49-F238E27FC236}">
                <a16:creationId xmlns:a16="http://schemas.microsoft.com/office/drawing/2014/main" id="{CC45A58F-EC27-4CE1-AC71-A6FC2A5F32C8}"/>
              </a:ext>
            </a:extLst>
          </p:cNvPr>
          <p:cNvPicPr>
            <a:picLocks noChangeAspect="1"/>
          </p:cNvPicPr>
          <p:nvPr/>
        </p:nvPicPr>
        <p:blipFill rotWithShape="1">
          <a:blip r:embed="rId2"/>
          <a:srcRect b="25085"/>
          <a:stretch/>
        </p:blipFill>
        <p:spPr>
          <a:xfrm>
            <a:off x="2654972" y="2459050"/>
            <a:ext cx="6416801" cy="2924367"/>
          </a:xfrm>
          <a:prstGeom prst="rect">
            <a:avLst/>
          </a:prstGeom>
        </p:spPr>
      </p:pic>
      <p:grpSp>
        <p:nvGrpSpPr>
          <p:cNvPr id="24" name="组合 23">
            <a:extLst>
              <a:ext uri="{FF2B5EF4-FFF2-40B4-BE49-F238E27FC236}">
                <a16:creationId xmlns:a16="http://schemas.microsoft.com/office/drawing/2014/main" id="{FD9ADB4A-103C-9362-5836-042BE1E7A7EF}"/>
              </a:ext>
            </a:extLst>
          </p:cNvPr>
          <p:cNvGrpSpPr/>
          <p:nvPr/>
        </p:nvGrpSpPr>
        <p:grpSpPr>
          <a:xfrm>
            <a:off x="415470" y="2775951"/>
            <a:ext cx="1522188" cy="2607466"/>
            <a:chOff x="5508104" y="2061555"/>
            <a:chExt cx="2885628" cy="3358976"/>
          </a:xfrm>
        </p:grpSpPr>
        <p:sp>
          <p:nvSpPr>
            <p:cNvPr id="25" name="矩形 24">
              <a:extLst>
                <a:ext uri="{FF2B5EF4-FFF2-40B4-BE49-F238E27FC236}">
                  <a16:creationId xmlns:a16="http://schemas.microsoft.com/office/drawing/2014/main" id="{FCF38793-49CB-5CF7-3906-EC00CE96C1A2}"/>
                </a:ext>
              </a:extLst>
            </p:cNvPr>
            <p:cNvSpPr/>
            <p:nvPr/>
          </p:nvSpPr>
          <p:spPr>
            <a:xfrm>
              <a:off x="5508104" y="2061555"/>
              <a:ext cx="2880320" cy="695387"/>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应用层</a:t>
              </a:r>
            </a:p>
          </p:txBody>
        </p:sp>
        <p:sp>
          <p:nvSpPr>
            <p:cNvPr id="26" name="矩形 25">
              <a:extLst>
                <a:ext uri="{FF2B5EF4-FFF2-40B4-BE49-F238E27FC236}">
                  <a16:creationId xmlns:a16="http://schemas.microsoft.com/office/drawing/2014/main" id="{C8D9139C-FDD8-F628-CF8B-9C0A796FC24A}"/>
                </a:ext>
              </a:extLst>
            </p:cNvPr>
            <p:cNvSpPr/>
            <p:nvPr/>
          </p:nvSpPr>
          <p:spPr>
            <a:xfrm>
              <a:off x="5508104" y="2954536"/>
              <a:ext cx="2880320" cy="695387"/>
            </a:xfrm>
            <a:prstGeom prst="rect">
              <a:avLst/>
            </a:prstGeom>
            <a:solidFill>
              <a:schemeClr val="accent2">
                <a:lumMod val="75000"/>
                <a:alpha val="9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算法层</a:t>
              </a:r>
              <a:endParaRPr kumimoji="1" lang="en-US" altLang="zh-CN" sz="2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7" name="矩形 26">
              <a:extLst>
                <a:ext uri="{FF2B5EF4-FFF2-40B4-BE49-F238E27FC236}">
                  <a16:creationId xmlns:a16="http://schemas.microsoft.com/office/drawing/2014/main" id="{A06698F7-A300-E360-376A-E85D26B628A3}"/>
                </a:ext>
              </a:extLst>
            </p:cNvPr>
            <p:cNvSpPr/>
            <p:nvPr/>
          </p:nvSpPr>
          <p:spPr>
            <a:xfrm>
              <a:off x="5508104" y="3861048"/>
              <a:ext cx="2880320" cy="695387"/>
            </a:xfrm>
            <a:prstGeom prst="rect">
              <a:avLst/>
            </a:prstGeom>
            <a:solidFill>
              <a:schemeClr val="accent2">
                <a:lumMod val="75000"/>
                <a:alpha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系统层</a:t>
              </a:r>
            </a:p>
          </p:txBody>
        </p:sp>
        <p:sp>
          <p:nvSpPr>
            <p:cNvPr id="28" name="矩形 27">
              <a:extLst>
                <a:ext uri="{FF2B5EF4-FFF2-40B4-BE49-F238E27FC236}">
                  <a16:creationId xmlns:a16="http://schemas.microsoft.com/office/drawing/2014/main" id="{78609DDF-E664-BF8D-2002-F19BDE3A1434}"/>
                </a:ext>
              </a:extLst>
            </p:cNvPr>
            <p:cNvSpPr/>
            <p:nvPr/>
          </p:nvSpPr>
          <p:spPr>
            <a:xfrm>
              <a:off x="5513412" y="4725144"/>
              <a:ext cx="2880320" cy="695387"/>
            </a:xfrm>
            <a:prstGeom prst="rect">
              <a:avLst/>
            </a:prstGeom>
            <a:solidFill>
              <a:schemeClr val="accent2">
                <a:lumMod val="75000"/>
                <a:alpha val="5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芯片层</a:t>
              </a:r>
            </a:p>
          </p:txBody>
        </p:sp>
      </p:grpSp>
      <p:sp>
        <p:nvSpPr>
          <p:cNvPr id="29" name="矩形 28">
            <a:extLst>
              <a:ext uri="{FF2B5EF4-FFF2-40B4-BE49-F238E27FC236}">
                <a16:creationId xmlns:a16="http://schemas.microsoft.com/office/drawing/2014/main" id="{C2D32C82-2CA8-4D32-A7F7-7178B3D759C3}"/>
              </a:ext>
            </a:extLst>
          </p:cNvPr>
          <p:cNvSpPr/>
          <p:nvPr/>
        </p:nvSpPr>
        <p:spPr>
          <a:xfrm>
            <a:off x="360377" y="5831061"/>
            <a:ext cx="8878570" cy="4603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cs typeface="+mn-cs"/>
              </a:rPr>
              <a:t>人工智能底层科技的缺失可能使得我国智能产业成为空中楼阁</a:t>
            </a:r>
          </a:p>
        </p:txBody>
      </p:sp>
    </p:spTree>
    <p:extLst>
      <p:ext uri="{BB962C8B-B14F-4D97-AF65-F5344CB8AC3E}">
        <p14:creationId xmlns:p14="http://schemas.microsoft.com/office/powerpoint/2010/main" val="536665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4FC-5240-0987-6D6D-02CFFC878391}"/>
              </a:ext>
            </a:extLst>
          </p:cNvPr>
          <p:cNvSpPr>
            <a:spLocks noGrp="1"/>
          </p:cNvSpPr>
          <p:nvPr>
            <p:ph type="title"/>
          </p:nvPr>
        </p:nvSpPr>
        <p:spPr/>
        <p:txBody>
          <a:bodyPr/>
          <a:lstStyle/>
          <a:p>
            <a:pPr>
              <a:defRPr/>
            </a:pPr>
            <a:r>
              <a:rPr lang="zh-CN" altLang="en-US" sz="3600" kern="1200" dirty="0">
                <a:cs typeface="Arial" panose="020B0604020202020204" pitchFamily="34" charset="0"/>
              </a:rPr>
              <a:t>业界在系统方面的投入</a:t>
            </a:r>
          </a:p>
        </p:txBody>
      </p:sp>
      <p:sp>
        <p:nvSpPr>
          <p:cNvPr id="3" name="内容占位符 2">
            <a:extLst>
              <a:ext uri="{FF2B5EF4-FFF2-40B4-BE49-F238E27FC236}">
                <a16:creationId xmlns:a16="http://schemas.microsoft.com/office/drawing/2014/main" id="{3B73C3A9-E6DA-59A3-C9CB-2FA569031D9D}"/>
              </a:ext>
            </a:extLst>
          </p:cNvPr>
          <p:cNvSpPr>
            <a:spLocks noGrp="1"/>
          </p:cNvSpPr>
          <p:nvPr>
            <p:ph idx="1"/>
          </p:nvPr>
        </p:nvSpPr>
        <p:spPr>
          <a:xfrm>
            <a:off x="-200026" y="1497012"/>
            <a:ext cx="9304338" cy="5559425"/>
          </a:xfrm>
        </p:spPr>
        <p:txBody>
          <a:bodyPr/>
          <a:lstStyle/>
          <a:p>
            <a:pPr marL="685800">
              <a:spcBef>
                <a:spcPct val="0"/>
              </a:spcBef>
              <a:buClr>
                <a:srgbClr val="CC3300"/>
              </a:buClr>
              <a:buFont typeface="Wingdings" panose="05000000000000000000" pitchFamily="2" charset="2"/>
              <a:buChar char="Ø"/>
              <a:defRPr/>
            </a:pPr>
            <a:r>
              <a:rPr lang="zh-CN" altLang="en-US" sz="2800" kern="1200" dirty="0">
                <a:latin typeface="黑体" panose="02010609060101010101" pitchFamily="49" charset="-122"/>
                <a:ea typeface="黑体" panose="02010609060101010101" pitchFamily="49" charset="-122"/>
              </a:rPr>
              <a:t>谷歌是世界上最大的</a:t>
            </a:r>
            <a:r>
              <a:rPr lang="en-US" altLang="zh-CN" sz="2800" kern="1200" dirty="0">
                <a:latin typeface="黑体" panose="02010609060101010101" pitchFamily="49" charset="-122"/>
                <a:ea typeface="黑体" panose="02010609060101010101" pitchFamily="49" charset="-122"/>
              </a:rPr>
              <a:t>AI</a:t>
            </a:r>
            <a:r>
              <a:rPr lang="zh-CN" altLang="en-US" sz="2800" kern="1200" dirty="0">
                <a:latin typeface="黑体" panose="02010609060101010101" pitchFamily="49" charset="-122"/>
                <a:ea typeface="黑体" panose="02010609060101010101" pitchFamily="49" charset="-122"/>
              </a:rPr>
              <a:t>算法研究团队，然而</a:t>
            </a:r>
            <a:endParaRPr lang="en-US" altLang="zh-CN" sz="2800" kern="1200" dirty="0">
              <a:latin typeface="黑体" panose="02010609060101010101" pitchFamily="49" charset="-122"/>
              <a:ea typeface="黑体" panose="02010609060101010101" pitchFamily="49" charset="-122"/>
            </a:endParaRPr>
          </a:p>
          <a:p>
            <a:pPr marL="1028700" lvl="1" indent="-457200">
              <a:spcBef>
                <a:spcPct val="0"/>
              </a:spcBef>
              <a:buClr>
                <a:srgbClr val="CC3300"/>
              </a:buClr>
              <a:buFont typeface="Wingdings" panose="05000000000000000000" pitchFamily="2" charset="2"/>
              <a:buChar char="ü"/>
              <a:defRPr/>
            </a:pPr>
            <a:r>
              <a:rPr lang="zh-CN" altLang="en-US" sz="2800" kern="1200" dirty="0">
                <a:latin typeface="黑体" panose="02010609060101010101" pitchFamily="49" charset="-122"/>
                <a:ea typeface="黑体" panose="02010609060101010101" pitchFamily="49" charset="-122"/>
              </a:rPr>
              <a:t>谷歌董事长</a:t>
            </a:r>
            <a:r>
              <a:rPr lang="en-US" altLang="zh-CN" sz="2800" kern="1200" dirty="0" err="1">
                <a:latin typeface="黑体" panose="02010609060101010101" pitchFamily="49" charset="-122"/>
                <a:ea typeface="黑体" panose="02010609060101010101" pitchFamily="49" charset="-122"/>
              </a:rPr>
              <a:t>Jonh</a:t>
            </a:r>
            <a:r>
              <a:rPr lang="en-US" altLang="zh-CN" sz="2800" kern="1200" dirty="0">
                <a:latin typeface="黑体" panose="02010609060101010101" pitchFamily="49" charset="-122"/>
                <a:ea typeface="黑体" panose="02010609060101010101" pitchFamily="49" charset="-122"/>
              </a:rPr>
              <a:t> </a:t>
            </a:r>
            <a:r>
              <a:rPr lang="en-US" altLang="zh-CN" sz="2800" kern="1200" dirty="0" err="1">
                <a:latin typeface="黑体" panose="02010609060101010101" pitchFamily="49" charset="-122"/>
                <a:ea typeface="黑体" panose="02010609060101010101" pitchFamily="49" charset="-122"/>
              </a:rPr>
              <a:t>Hennssy</a:t>
            </a:r>
            <a:r>
              <a:rPr lang="zh-CN" altLang="en-US" sz="2800" kern="1200" dirty="0">
                <a:latin typeface="黑体" panose="02010609060101010101" pitchFamily="49" charset="-122"/>
                <a:ea typeface="黑体" panose="02010609060101010101" pitchFamily="49" charset="-122"/>
              </a:rPr>
              <a:t>是计算机系统结构科学家，图领奖得主。同</a:t>
            </a:r>
            <a:r>
              <a:rPr lang="en-US" altLang="zh-CN" sz="2800" kern="1200" dirty="0">
                <a:latin typeface="黑体" panose="02010609060101010101" pitchFamily="49" charset="-122"/>
                <a:ea typeface="黑体" panose="02010609060101010101" pitchFamily="49" charset="-122"/>
              </a:rPr>
              <a:t>David Patterson</a:t>
            </a:r>
            <a:r>
              <a:rPr lang="zh-CN" altLang="en-US" sz="2800" kern="1200" dirty="0">
                <a:latin typeface="黑体" panose="02010609060101010101" pitchFamily="49" charset="-122"/>
                <a:ea typeface="黑体" panose="02010609060101010101" pitchFamily="49" charset="-122"/>
              </a:rPr>
              <a:t>共同创建</a:t>
            </a:r>
            <a:r>
              <a:rPr lang="en-US" altLang="zh-CN" sz="2800" kern="1200" dirty="0">
                <a:latin typeface="黑体" panose="02010609060101010101" pitchFamily="49" charset="-122"/>
                <a:ea typeface="黑体" panose="02010609060101010101" pitchFamily="49" charset="-122"/>
              </a:rPr>
              <a:t>RISC</a:t>
            </a:r>
            <a:r>
              <a:rPr lang="zh-CN" altLang="en-US" sz="2800" kern="1200" dirty="0">
                <a:latin typeface="黑体" panose="02010609060101010101" pitchFamily="49" charset="-122"/>
                <a:ea typeface="黑体" panose="02010609060101010101" pitchFamily="49" charset="-122"/>
              </a:rPr>
              <a:t>架构和经典</a:t>
            </a:r>
            <a:r>
              <a:rPr lang="en-US" altLang="zh-CN" sz="2800" kern="1200" dirty="0">
                <a:latin typeface="黑体" panose="02010609060101010101" pitchFamily="49" charset="-122"/>
                <a:ea typeface="黑体" panose="02010609060101010101" pitchFamily="49" charset="-122"/>
              </a:rPr>
              <a:t>MIPS</a:t>
            </a:r>
            <a:r>
              <a:rPr lang="zh-CN" altLang="en-US" sz="2800" kern="1200" dirty="0">
                <a:latin typeface="黑体" panose="02010609060101010101" pitchFamily="49" charset="-122"/>
                <a:ea typeface="黑体" panose="02010609060101010101" pitchFamily="49" charset="-122"/>
              </a:rPr>
              <a:t>，</a:t>
            </a:r>
            <a:r>
              <a:rPr lang="en-US" altLang="zh-CN" sz="2800" kern="1200" dirty="0">
                <a:latin typeface="黑体" panose="02010609060101010101" pitchFamily="49" charset="-122"/>
                <a:ea typeface="黑体" panose="02010609060101010101" pitchFamily="49" charset="-122"/>
              </a:rPr>
              <a:t>RISC V</a:t>
            </a:r>
            <a:r>
              <a:rPr lang="zh-CN" altLang="en-US" sz="2800" kern="1200" dirty="0">
                <a:latin typeface="黑体" panose="02010609060101010101" pitchFamily="49" charset="-122"/>
                <a:ea typeface="黑体" panose="02010609060101010101" pitchFamily="49" charset="-122"/>
              </a:rPr>
              <a:t>处理器</a:t>
            </a:r>
            <a:endParaRPr lang="en-US" altLang="zh-CN" sz="2800" kern="1200" dirty="0">
              <a:latin typeface="黑体" panose="02010609060101010101" pitchFamily="49" charset="-122"/>
              <a:ea typeface="黑体" panose="02010609060101010101" pitchFamily="49" charset="-122"/>
            </a:endParaRPr>
          </a:p>
          <a:p>
            <a:pPr marL="1028700" lvl="1" indent="-457200">
              <a:spcBef>
                <a:spcPct val="0"/>
              </a:spcBef>
              <a:buClr>
                <a:srgbClr val="CC3300"/>
              </a:buClr>
              <a:buFont typeface="Wingdings" panose="05000000000000000000" pitchFamily="2" charset="2"/>
              <a:buChar char="ü"/>
              <a:defRPr/>
            </a:pPr>
            <a:r>
              <a:rPr lang="zh-CN" altLang="en-US" sz="2800" kern="1200" dirty="0">
                <a:latin typeface="黑体" panose="02010609060101010101" pitchFamily="49" charset="-122"/>
                <a:ea typeface="黑体" panose="02010609060101010101" pitchFamily="49" charset="-122"/>
              </a:rPr>
              <a:t>谷歌</a:t>
            </a:r>
            <a:r>
              <a:rPr lang="en-US" altLang="zh-CN" sz="2800" kern="1200" dirty="0">
                <a:latin typeface="黑体" panose="02010609060101010101" pitchFamily="49" charset="-122"/>
                <a:ea typeface="黑体" panose="02010609060101010101" pitchFamily="49" charset="-122"/>
              </a:rPr>
              <a:t>AI</a:t>
            </a:r>
            <a:r>
              <a:rPr lang="zh-CN" altLang="en-US" sz="2800" kern="1200" dirty="0">
                <a:latin typeface="黑体" panose="02010609060101010101" pitchFamily="49" charset="-122"/>
                <a:ea typeface="黑体" panose="02010609060101010101" pitchFamily="49" charset="-122"/>
              </a:rPr>
              <a:t>的总领导</a:t>
            </a:r>
            <a:r>
              <a:rPr lang="en-US" altLang="zh-CN" sz="2800" kern="1200" dirty="0">
                <a:latin typeface="黑体" panose="02010609060101010101" pitchFamily="49" charset="-122"/>
                <a:ea typeface="黑体" panose="02010609060101010101" pitchFamily="49" charset="-122"/>
              </a:rPr>
              <a:t>Jeff Dean </a:t>
            </a:r>
            <a:r>
              <a:rPr lang="zh-CN" altLang="en-US" sz="2800" kern="1200" dirty="0">
                <a:latin typeface="黑体" panose="02010609060101010101" pitchFamily="49" charset="-122"/>
                <a:ea typeface="黑体" panose="02010609060101010101" pitchFamily="49" charset="-122"/>
              </a:rPr>
              <a:t>是计算机系统结构研究者（</a:t>
            </a:r>
            <a:r>
              <a:rPr lang="en-US" altLang="zh-CN" sz="2800" kern="1200" dirty="0">
                <a:latin typeface="黑体" panose="02010609060101010101" pitchFamily="49" charset="-122"/>
                <a:ea typeface="黑体" panose="02010609060101010101" pitchFamily="49" charset="-122"/>
              </a:rPr>
              <a:t>Map Reduce</a:t>
            </a:r>
            <a:r>
              <a:rPr lang="zh-CN" altLang="en-US" sz="2800" kern="1200" dirty="0">
                <a:latin typeface="黑体" panose="02010609060101010101" pitchFamily="49" charset="-122"/>
                <a:ea typeface="黑体" panose="02010609060101010101" pitchFamily="49" charset="-122"/>
              </a:rPr>
              <a:t>）</a:t>
            </a:r>
            <a:endParaRPr lang="en-US" altLang="zh-CN" sz="2800" kern="1200" dirty="0">
              <a:latin typeface="黑体" panose="02010609060101010101" pitchFamily="49" charset="-122"/>
              <a:ea typeface="黑体" panose="02010609060101010101" pitchFamily="49" charset="-122"/>
            </a:endParaRPr>
          </a:p>
          <a:p>
            <a:pPr marL="1028700" lvl="1" indent="-457200">
              <a:spcBef>
                <a:spcPct val="0"/>
              </a:spcBef>
              <a:buClr>
                <a:srgbClr val="CC3300"/>
              </a:buClr>
              <a:buFont typeface="Wingdings" panose="05000000000000000000" pitchFamily="2" charset="2"/>
              <a:buChar char="ü"/>
              <a:defRPr/>
            </a:pPr>
            <a:r>
              <a:rPr lang="zh-CN" altLang="en-US" sz="2800" kern="1200" dirty="0">
                <a:latin typeface="黑体" panose="02010609060101010101" pitchFamily="49" charset="-122"/>
                <a:ea typeface="黑体" panose="02010609060101010101" pitchFamily="49" charset="-122"/>
              </a:rPr>
              <a:t>谷歌最令人瞩目的三个进展都是系统</a:t>
            </a:r>
            <a:r>
              <a:rPr lang="en-US" altLang="zh-CN" sz="2800" kern="1200" dirty="0">
                <a:latin typeface="黑体" panose="02010609060101010101" pitchFamily="49" charset="-122"/>
                <a:ea typeface="黑体" panose="02010609060101010101" pitchFamily="49" charset="-122"/>
              </a:rPr>
              <a:t>(</a:t>
            </a:r>
            <a:r>
              <a:rPr lang="en-US" altLang="zh-CN" sz="2800" kern="1200" dirty="0" err="1">
                <a:latin typeface="黑体" panose="02010609060101010101" pitchFamily="49" charset="-122"/>
                <a:ea typeface="黑体" panose="02010609060101010101" pitchFamily="49" charset="-122"/>
              </a:rPr>
              <a:t>TensorFlow,AlphaGo,TPU</a:t>
            </a:r>
            <a:r>
              <a:rPr lang="en-US" altLang="zh-CN" sz="2800" kern="1200" dirty="0">
                <a:latin typeface="黑体" panose="02010609060101010101" pitchFamily="49" charset="-122"/>
                <a:ea typeface="黑体" panose="02010609060101010101" pitchFamily="49" charset="-122"/>
              </a:rPr>
              <a:t>),</a:t>
            </a:r>
            <a:r>
              <a:rPr lang="zh-CN" altLang="en-US" sz="2800" kern="1200" dirty="0">
                <a:latin typeface="黑体" panose="02010609060101010101" pitchFamily="49" charset="-122"/>
                <a:ea typeface="黑体" panose="02010609060101010101" pitchFamily="49" charset="-122"/>
              </a:rPr>
              <a:t>而不仅仅</a:t>
            </a:r>
            <a:endParaRPr lang="en-US" altLang="zh-CN" sz="2800" kern="1200" dirty="0">
              <a:latin typeface="黑体" panose="02010609060101010101" pitchFamily="49" charset="-122"/>
              <a:ea typeface="黑体" panose="02010609060101010101" pitchFamily="49" charset="-122"/>
            </a:endParaRPr>
          </a:p>
          <a:p>
            <a:pPr marL="571500" lvl="1" indent="0">
              <a:spcBef>
                <a:spcPct val="0"/>
              </a:spcBef>
              <a:buClr>
                <a:srgbClr val="CC3300"/>
              </a:buClr>
              <a:buFontTx/>
              <a:buNone/>
              <a:defRPr/>
            </a:pPr>
            <a:r>
              <a:rPr lang="en-US" altLang="zh-CN" sz="2800" kern="1200" dirty="0">
                <a:latin typeface="黑体" panose="02010609060101010101" pitchFamily="49" charset="-122"/>
                <a:ea typeface="黑体" panose="02010609060101010101" pitchFamily="49" charset="-122"/>
              </a:rPr>
              <a:t>   </a:t>
            </a:r>
            <a:r>
              <a:rPr lang="zh-CN" altLang="en-US" sz="2800" kern="1200" dirty="0">
                <a:latin typeface="黑体" panose="02010609060101010101" pitchFamily="49" charset="-122"/>
                <a:ea typeface="黑体" panose="02010609060101010101" pitchFamily="49" charset="-122"/>
              </a:rPr>
              <a:t>是某个特定算法，算法是系统的一个</a:t>
            </a:r>
            <a:endParaRPr lang="en-US" altLang="zh-CN" sz="2800" kern="1200" dirty="0">
              <a:latin typeface="黑体" panose="02010609060101010101" pitchFamily="49" charset="-122"/>
              <a:ea typeface="黑体" panose="02010609060101010101" pitchFamily="49" charset="-122"/>
            </a:endParaRPr>
          </a:p>
          <a:p>
            <a:pPr marL="571500" lvl="1" indent="0">
              <a:spcBef>
                <a:spcPct val="0"/>
              </a:spcBef>
              <a:buClr>
                <a:srgbClr val="CC3300"/>
              </a:buClr>
              <a:buFontTx/>
              <a:buNone/>
              <a:defRPr/>
            </a:pPr>
            <a:r>
              <a:rPr lang="en-US" altLang="zh-CN" sz="2800" kern="1200" dirty="0">
                <a:latin typeface="黑体" panose="02010609060101010101" pitchFamily="49" charset="-122"/>
                <a:ea typeface="黑体" panose="02010609060101010101" pitchFamily="49" charset="-122"/>
              </a:rPr>
              <a:t>   </a:t>
            </a:r>
            <a:r>
              <a:rPr lang="zh-CN" altLang="en-US" sz="2800" kern="1200" dirty="0">
                <a:latin typeface="黑体" panose="02010609060101010101" pitchFamily="49" charset="-122"/>
                <a:ea typeface="黑体" panose="02010609060101010101" pitchFamily="49" charset="-122"/>
              </a:rPr>
              <a:t>环节</a:t>
            </a:r>
            <a:endParaRPr lang="en-US" altLang="zh-CN" sz="2800" kern="1200" dirty="0">
              <a:latin typeface="黑体" panose="02010609060101010101" pitchFamily="49" charset="-122"/>
              <a:ea typeface="黑体" panose="02010609060101010101" pitchFamily="49" charset="-122"/>
            </a:endParaRPr>
          </a:p>
        </p:txBody>
      </p:sp>
      <p:pic>
        <p:nvPicPr>
          <p:cNvPr id="73732" name="Picture 8" descr="http://f.hiphotos.baidu.com/baike/w%3D268/sign=10087eb4b0fb43161a1f7d7c18a54642/c8ea15ce36d3d5399b6511bc3887e950352ab070.jpg">
            <a:extLst>
              <a:ext uri="{FF2B5EF4-FFF2-40B4-BE49-F238E27FC236}">
                <a16:creationId xmlns:a16="http://schemas.microsoft.com/office/drawing/2014/main" id="{1E90F8CC-BA0C-490B-83C2-55B38C5BB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208" r="12215"/>
          <a:stretch>
            <a:fillRect/>
          </a:stretch>
        </p:blipFill>
        <p:spPr bwMode="auto">
          <a:xfrm>
            <a:off x="7089775" y="4276725"/>
            <a:ext cx="1908175"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446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CS294: AI for Systems and Systems for AI</a:t>
            </a:r>
            <a:endParaRPr kumimoji="1" lang="zh-CN" altLang="en-US" dirty="0"/>
          </a:p>
        </p:txBody>
      </p:sp>
      <p:sp>
        <p:nvSpPr>
          <p:cNvPr id="3" name="内容占位符 2"/>
          <p:cNvSpPr>
            <a:spLocks noGrp="1"/>
          </p:cNvSpPr>
          <p:nvPr>
            <p:ph idx="1"/>
          </p:nvPr>
        </p:nvSpPr>
        <p:spPr>
          <a:xfrm>
            <a:off x="457200" y="1457672"/>
            <a:ext cx="8305800" cy="4419600"/>
          </a:xfrm>
        </p:spPr>
        <p:txBody>
          <a:bodyPr/>
          <a:lstStyle/>
          <a:p>
            <a:r>
              <a:rPr lang="en-US" altLang="zh-CN" dirty="0">
                <a:hlinkClick r:id="rId2"/>
              </a:rPr>
              <a:t>https://ucbrise.github.io/cs294-ai-sys-sp19/</a:t>
            </a:r>
            <a:endParaRPr lang="en-US" altLang="zh-CN" dirty="0"/>
          </a:p>
          <a:p>
            <a:pPr lvl="1"/>
            <a:r>
              <a:rPr lang="en-US" altLang="zh-CN" dirty="0"/>
              <a:t>Convolutional Neural Network Architectures</a:t>
            </a:r>
          </a:p>
          <a:p>
            <a:pPr lvl="1"/>
            <a:r>
              <a:rPr lang="en-US" altLang="zh-CN" dirty="0"/>
              <a:t>More Neural Network Architectures</a:t>
            </a:r>
          </a:p>
          <a:p>
            <a:pPr lvl="1"/>
            <a:r>
              <a:rPr lang="en-US" altLang="zh-CN" dirty="0"/>
              <a:t>Deep Learning Frameworks</a:t>
            </a:r>
          </a:p>
          <a:p>
            <a:pPr lvl="1"/>
            <a:r>
              <a:rPr lang="en-US" altLang="zh-CN" dirty="0"/>
              <a:t>RL Systems &amp; Algorithms</a:t>
            </a:r>
          </a:p>
          <a:p>
            <a:pPr lvl="1"/>
            <a:r>
              <a:rPr lang="en-US" altLang="zh-CN" dirty="0"/>
              <a:t>Application: Data Structure and Algorithms</a:t>
            </a:r>
          </a:p>
          <a:p>
            <a:pPr lvl="1"/>
            <a:r>
              <a:rPr lang="en-US" altLang="zh-CN" dirty="0"/>
              <a:t>Distributed Systems for ML</a:t>
            </a:r>
          </a:p>
          <a:p>
            <a:pPr lvl="1"/>
            <a:r>
              <a:rPr lang="en-US" altLang="zh-CN" dirty="0" err="1"/>
              <a:t>Hyperparameter</a:t>
            </a:r>
            <a:r>
              <a:rPr lang="en-US" altLang="zh-CN" dirty="0"/>
              <a:t> search</a:t>
            </a:r>
          </a:p>
          <a:p>
            <a:pPr lvl="1"/>
            <a:r>
              <a:rPr lang="en-US" altLang="zh-CN" dirty="0"/>
              <a:t>Auto ML &amp; Neural Architecture Search</a:t>
            </a:r>
          </a:p>
          <a:p>
            <a:pPr lvl="1"/>
            <a:r>
              <a:rPr lang="en-US" altLang="zh-CN" dirty="0"/>
              <a:t>Autonomous Vehicles</a:t>
            </a:r>
          </a:p>
          <a:p>
            <a:pPr lvl="1"/>
            <a:r>
              <a:rPr lang="en-US" altLang="zh-CN" dirty="0"/>
              <a:t>Deep Learning Compilers</a:t>
            </a:r>
          </a:p>
          <a:p>
            <a:pPr lvl="1"/>
            <a:r>
              <a:rPr lang="en-US" altLang="zh-CN" dirty="0"/>
              <a:t>Distributed Deep Learning</a:t>
            </a:r>
            <a:endParaRPr kumimoji="1" lang="zh-CN" altLang="en-US" dirty="0"/>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58</a:t>
            </a:fld>
            <a:endParaRPr lang="en-US" altLang="zh-CN"/>
          </a:p>
        </p:txBody>
      </p:sp>
    </p:spTree>
    <p:extLst>
      <p:ext uri="{BB962C8B-B14F-4D97-AF65-F5344CB8AC3E}">
        <p14:creationId xmlns:p14="http://schemas.microsoft.com/office/powerpoint/2010/main" val="913900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智能计算系统</a:t>
            </a:r>
          </a:p>
        </p:txBody>
      </p:sp>
      <p:sp>
        <p:nvSpPr>
          <p:cNvPr id="3" name="内容占位符 2"/>
          <p:cNvSpPr>
            <a:spLocks noGrp="1"/>
          </p:cNvSpPr>
          <p:nvPr>
            <p:ph idx="1"/>
          </p:nvPr>
        </p:nvSpPr>
        <p:spPr/>
        <p:txBody>
          <a:bodyPr/>
          <a:lstStyle/>
          <a:p>
            <a:r>
              <a:rPr kumimoji="1" lang="zh-CN" altLang="en-US" dirty="0"/>
              <a:t>人大</a:t>
            </a:r>
            <a:r>
              <a:rPr kumimoji="1" lang="en-US" altLang="zh-CN" dirty="0"/>
              <a:t>2023</a:t>
            </a:r>
            <a:r>
              <a:rPr kumimoji="1" lang="zh-CN" altLang="en-US" dirty="0"/>
              <a:t>年春季开课</a:t>
            </a:r>
            <a:endParaRPr kumimoji="1" lang="en-US" altLang="zh-CN" dirty="0"/>
          </a:p>
          <a:p>
            <a:pPr lvl="1"/>
            <a:r>
              <a:rPr kumimoji="1" lang="zh-CN" altLang="en-US" dirty="0"/>
              <a:t>国科大、中科大、北大，北航</a:t>
            </a:r>
            <a:endParaRPr kumimoji="1" lang="en-US" altLang="zh-CN" dirty="0"/>
          </a:p>
          <a:p>
            <a:pPr lvl="1"/>
            <a:r>
              <a:rPr kumimoji="1" lang="zh-CN" altLang="en-US" dirty="0"/>
              <a:t>全栈贯通</a:t>
            </a:r>
            <a:endParaRPr kumimoji="1" lang="en-US" altLang="zh-CN" dirty="0"/>
          </a:p>
          <a:p>
            <a:pPr lvl="1"/>
            <a:endParaRPr kumimoji="1" lang="en-US" altLang="zh-CN" dirty="0"/>
          </a:p>
          <a:p>
            <a:pPr lvl="1"/>
            <a:endParaRPr kumimoji="1" lang="en-US" altLang="zh-CN" dirty="0"/>
          </a:p>
          <a:p>
            <a:endParaRPr kumimoji="1" lang="zh-CN" altLang="en-US" dirty="0"/>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59</a:t>
            </a:fld>
            <a:endParaRPr lang="en-US" altLang="zh-CN"/>
          </a:p>
        </p:txBody>
      </p:sp>
      <p:pic>
        <p:nvPicPr>
          <p:cNvPr id="6" name="图片 5">
            <a:extLst>
              <a:ext uri="{FF2B5EF4-FFF2-40B4-BE49-F238E27FC236}">
                <a16:creationId xmlns:a16="http://schemas.microsoft.com/office/drawing/2014/main" id="{612DC7EC-56FF-F35E-A0C0-31EB0966CC4C}"/>
              </a:ext>
            </a:extLst>
          </p:cNvPr>
          <p:cNvPicPr>
            <a:picLocks noChangeAspect="1"/>
          </p:cNvPicPr>
          <p:nvPr/>
        </p:nvPicPr>
        <p:blipFill>
          <a:blip r:embed="rId2"/>
          <a:stretch>
            <a:fillRect/>
          </a:stretch>
        </p:blipFill>
        <p:spPr>
          <a:xfrm>
            <a:off x="5940152" y="1395616"/>
            <a:ext cx="3344091" cy="2921726"/>
          </a:xfrm>
          <a:prstGeom prst="rect">
            <a:avLst/>
          </a:prstGeom>
        </p:spPr>
      </p:pic>
      <p:pic>
        <p:nvPicPr>
          <p:cNvPr id="10" name="图片 9">
            <a:extLst>
              <a:ext uri="{FF2B5EF4-FFF2-40B4-BE49-F238E27FC236}">
                <a16:creationId xmlns:a16="http://schemas.microsoft.com/office/drawing/2014/main" id="{98C01335-2FE0-B162-2275-D941CABEABF5}"/>
              </a:ext>
            </a:extLst>
          </p:cNvPr>
          <p:cNvPicPr>
            <a:picLocks noChangeAspect="1"/>
          </p:cNvPicPr>
          <p:nvPr/>
        </p:nvPicPr>
        <p:blipFill>
          <a:blip r:embed="rId3"/>
          <a:stretch>
            <a:fillRect/>
          </a:stretch>
        </p:blipFill>
        <p:spPr>
          <a:xfrm>
            <a:off x="141392" y="3821792"/>
            <a:ext cx="6008914" cy="2913017"/>
          </a:xfrm>
          <a:prstGeom prst="rect">
            <a:avLst/>
          </a:prstGeom>
        </p:spPr>
      </p:pic>
    </p:spTree>
    <p:extLst>
      <p:ext uri="{BB962C8B-B14F-4D97-AF65-F5344CB8AC3E}">
        <p14:creationId xmlns:p14="http://schemas.microsoft.com/office/powerpoint/2010/main" val="231359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CS:APP</a:t>
            </a:r>
            <a:endParaRPr kumimoji="1" lang="zh-CN" altLang="en-US" dirty="0"/>
          </a:p>
        </p:txBody>
      </p:sp>
      <p:sp>
        <p:nvSpPr>
          <p:cNvPr id="3" name="内容占位符 2"/>
          <p:cNvSpPr>
            <a:spLocks noGrp="1"/>
          </p:cNvSpPr>
          <p:nvPr>
            <p:ph idx="1"/>
          </p:nvPr>
        </p:nvSpPr>
        <p:spPr>
          <a:xfrm>
            <a:off x="424552" y="1580213"/>
            <a:ext cx="4507488" cy="4419600"/>
          </a:xfrm>
        </p:spPr>
        <p:txBody>
          <a:bodyPr/>
          <a:lstStyle/>
          <a:p>
            <a:pPr marL="0" indent="0">
              <a:buNone/>
            </a:pPr>
            <a:r>
              <a:rPr kumimoji="1" lang="zh-CN" altLang="en-US" b="1" dirty="0">
                <a:solidFill>
                  <a:srgbClr val="FF0000"/>
                </a:solidFill>
              </a:rPr>
              <a:t>第一学期</a:t>
            </a:r>
            <a:endParaRPr kumimoji="1" lang="en-US" altLang="zh-CN" b="1" dirty="0">
              <a:solidFill>
                <a:srgbClr val="FF0000"/>
              </a:solidFill>
            </a:endParaRPr>
          </a:p>
          <a:p>
            <a:r>
              <a:rPr kumimoji="1" lang="en-US" altLang="zh-CN" b="1" dirty="0">
                <a:solidFill>
                  <a:srgbClr val="FF0000"/>
                </a:solidFill>
              </a:rPr>
              <a:t>1. </a:t>
            </a:r>
            <a:r>
              <a:rPr kumimoji="1" lang="zh-CN" altLang="en-US" b="1" dirty="0">
                <a:solidFill>
                  <a:srgbClr val="FF0000"/>
                </a:solidFill>
              </a:rPr>
              <a:t>计算机系统概述</a:t>
            </a:r>
            <a:endParaRPr kumimoji="1" lang="en-US" altLang="zh-CN" b="1" dirty="0">
              <a:solidFill>
                <a:srgbClr val="FF0000"/>
              </a:solidFill>
            </a:endParaRPr>
          </a:p>
          <a:p>
            <a:r>
              <a:rPr kumimoji="1" lang="en-US" altLang="zh-CN" b="1" dirty="0">
                <a:solidFill>
                  <a:srgbClr val="FF0000"/>
                </a:solidFill>
              </a:rPr>
              <a:t>2.</a:t>
            </a:r>
            <a:r>
              <a:rPr kumimoji="1" lang="zh-CN" altLang="en-US" b="1" dirty="0">
                <a:solidFill>
                  <a:srgbClr val="FF0000"/>
                </a:solidFill>
              </a:rPr>
              <a:t> 信息的表示和处理</a:t>
            </a:r>
            <a:endParaRPr kumimoji="1" lang="en-US" altLang="zh-CN" b="1" dirty="0">
              <a:solidFill>
                <a:srgbClr val="FF0000"/>
              </a:solidFill>
            </a:endParaRPr>
          </a:p>
          <a:p>
            <a:r>
              <a:rPr kumimoji="1" lang="en-US" altLang="zh-CN" b="1" dirty="0">
                <a:solidFill>
                  <a:srgbClr val="FF0000"/>
                </a:solidFill>
              </a:rPr>
              <a:t>3.</a:t>
            </a:r>
            <a:r>
              <a:rPr kumimoji="1" lang="zh-CN" altLang="en-US" b="1" dirty="0">
                <a:solidFill>
                  <a:srgbClr val="FF0000"/>
                </a:solidFill>
              </a:rPr>
              <a:t> 程序的机器级表示</a:t>
            </a:r>
            <a:endParaRPr kumimoji="1" lang="en-US" altLang="zh-CN" b="1" dirty="0">
              <a:solidFill>
                <a:srgbClr val="FF0000"/>
              </a:solidFill>
            </a:endParaRPr>
          </a:p>
          <a:p>
            <a:r>
              <a:rPr kumimoji="1" lang="zh-CN" altLang="en-US" b="1" dirty="0">
                <a:solidFill>
                  <a:srgbClr val="FF0000"/>
                </a:solidFill>
              </a:rPr>
              <a:t>    </a:t>
            </a:r>
            <a:r>
              <a:rPr kumimoji="1" lang="zh-CN" altLang="en-US" b="1" dirty="0"/>
              <a:t>期中考试</a:t>
            </a:r>
            <a:endParaRPr kumimoji="1" lang="en-US" altLang="zh-CN" b="1" dirty="0"/>
          </a:p>
          <a:p>
            <a:r>
              <a:rPr kumimoji="1" lang="en-US" altLang="zh-CN" b="1" dirty="0">
                <a:solidFill>
                  <a:srgbClr val="FF0000"/>
                </a:solidFill>
              </a:rPr>
              <a:t>4.</a:t>
            </a:r>
            <a:r>
              <a:rPr kumimoji="1" lang="zh-CN" altLang="en-US" b="1" dirty="0">
                <a:solidFill>
                  <a:srgbClr val="FF0000"/>
                </a:solidFill>
              </a:rPr>
              <a:t> 存储层次结构</a:t>
            </a:r>
            <a:endParaRPr kumimoji="1" lang="en-US" altLang="zh-CN" b="1" dirty="0">
              <a:solidFill>
                <a:srgbClr val="FF0000"/>
              </a:solidFill>
            </a:endParaRPr>
          </a:p>
          <a:p>
            <a:r>
              <a:rPr kumimoji="1" lang="en-US" altLang="zh-CN" b="1" dirty="0">
                <a:solidFill>
                  <a:srgbClr val="FF0000"/>
                </a:solidFill>
              </a:rPr>
              <a:t>5.</a:t>
            </a:r>
            <a:r>
              <a:rPr kumimoji="1" lang="zh-CN" altLang="en-US" b="1" dirty="0">
                <a:solidFill>
                  <a:srgbClr val="FF0000"/>
                </a:solidFill>
              </a:rPr>
              <a:t> 程序性能优化</a:t>
            </a:r>
            <a:endParaRPr kumimoji="1" lang="en-US" altLang="zh-CN" b="1" dirty="0">
              <a:solidFill>
                <a:srgbClr val="FF0000"/>
              </a:solidFill>
            </a:endParaRPr>
          </a:p>
          <a:p>
            <a:r>
              <a:rPr kumimoji="1" lang="en-US" altLang="zh-CN" b="1" dirty="0">
                <a:solidFill>
                  <a:srgbClr val="FF0000"/>
                </a:solidFill>
              </a:rPr>
              <a:t>6.</a:t>
            </a:r>
            <a:r>
              <a:rPr kumimoji="1" lang="zh-CN" altLang="en-US" b="1" dirty="0">
                <a:solidFill>
                  <a:srgbClr val="FF0000"/>
                </a:solidFill>
              </a:rPr>
              <a:t> 链接*</a:t>
            </a:r>
            <a:endParaRPr kumimoji="1" lang="en-US" altLang="zh-CN" b="1" dirty="0">
              <a:solidFill>
                <a:srgbClr val="FF0000"/>
              </a:solidFill>
            </a:endParaRPr>
          </a:p>
          <a:p>
            <a:r>
              <a:rPr kumimoji="1" lang="zh-CN" altLang="en-US" b="1" dirty="0">
                <a:solidFill>
                  <a:srgbClr val="FF0000"/>
                </a:solidFill>
              </a:rPr>
              <a:t>    </a:t>
            </a:r>
            <a:r>
              <a:rPr kumimoji="1" lang="zh-CN" altLang="en-US" b="1" dirty="0"/>
              <a:t>期末考试</a:t>
            </a:r>
            <a:endParaRPr kumimoji="1" lang="en-US" altLang="zh-CN" b="1" dirty="0"/>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6</a:t>
            </a:fld>
            <a:endParaRPr lang="en-US" altLang="zh-CN"/>
          </a:p>
        </p:txBody>
      </p:sp>
      <p:sp>
        <p:nvSpPr>
          <p:cNvPr id="5" name="内容占位符 2"/>
          <p:cNvSpPr txBox="1">
            <a:spLocks/>
          </p:cNvSpPr>
          <p:nvPr/>
        </p:nvSpPr>
        <p:spPr bwMode="auto">
          <a:xfrm>
            <a:off x="5220072" y="1563428"/>
            <a:ext cx="3643391"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kumimoji="1" lang="zh-CN" altLang="en-US" b="0" kern="0" dirty="0">
                <a:solidFill>
                  <a:schemeClr val="accent6">
                    <a:lumMod val="75000"/>
                  </a:schemeClr>
                </a:solidFill>
              </a:rPr>
              <a:t>第二学期</a:t>
            </a:r>
            <a:endParaRPr kumimoji="1" lang="en-US" altLang="zh-CN" b="0" kern="0" dirty="0">
              <a:solidFill>
                <a:schemeClr val="accent6">
                  <a:lumMod val="75000"/>
                </a:schemeClr>
              </a:solidFill>
            </a:endParaRPr>
          </a:p>
          <a:p>
            <a:r>
              <a:rPr kumimoji="1" lang="en-US" altLang="zh-CN" b="0" kern="0" dirty="0">
                <a:solidFill>
                  <a:schemeClr val="accent6">
                    <a:lumMod val="75000"/>
                  </a:schemeClr>
                </a:solidFill>
              </a:rPr>
              <a:t>7. </a:t>
            </a:r>
            <a:r>
              <a:rPr kumimoji="1" lang="zh-CN" altLang="en-US" b="0" kern="0" dirty="0">
                <a:solidFill>
                  <a:schemeClr val="accent6">
                    <a:lumMod val="75000"/>
                  </a:schemeClr>
                </a:solidFill>
              </a:rPr>
              <a:t>进程和</a:t>
            </a:r>
            <a:r>
              <a:rPr kumimoji="1" lang="en-US" altLang="zh-CN" b="0" kern="0" dirty="0">
                <a:solidFill>
                  <a:schemeClr val="accent6">
                    <a:lumMod val="75000"/>
                  </a:schemeClr>
                </a:solidFill>
              </a:rPr>
              <a:t>CPU</a:t>
            </a:r>
            <a:r>
              <a:rPr kumimoji="1" lang="zh-CN" altLang="en-US" b="0" kern="0" dirty="0">
                <a:solidFill>
                  <a:schemeClr val="accent6">
                    <a:lumMod val="75000"/>
                  </a:schemeClr>
                </a:solidFill>
              </a:rPr>
              <a:t>调度</a:t>
            </a:r>
            <a:endParaRPr kumimoji="1" lang="en-US" altLang="zh-CN" b="0" kern="0" dirty="0">
              <a:solidFill>
                <a:schemeClr val="accent6">
                  <a:lumMod val="75000"/>
                </a:schemeClr>
              </a:solidFill>
            </a:endParaRPr>
          </a:p>
          <a:p>
            <a:r>
              <a:rPr kumimoji="1" lang="en-US" altLang="zh-CN" b="0" kern="0" dirty="0">
                <a:solidFill>
                  <a:schemeClr val="accent6">
                    <a:lumMod val="75000"/>
                  </a:schemeClr>
                </a:solidFill>
              </a:rPr>
              <a:t>8.</a:t>
            </a:r>
            <a:r>
              <a:rPr kumimoji="1" lang="zh-CN" altLang="en-US" b="0" kern="0" dirty="0">
                <a:solidFill>
                  <a:schemeClr val="accent6">
                    <a:lumMod val="75000"/>
                  </a:schemeClr>
                </a:solidFill>
              </a:rPr>
              <a:t> 虚拟内存</a:t>
            </a:r>
            <a:endParaRPr kumimoji="1" lang="en-US" altLang="zh-CN" b="0" kern="0" dirty="0">
              <a:solidFill>
                <a:schemeClr val="accent6">
                  <a:lumMod val="75000"/>
                </a:schemeClr>
              </a:solidFill>
            </a:endParaRPr>
          </a:p>
          <a:p>
            <a:r>
              <a:rPr kumimoji="1" lang="en-US" altLang="zh-CN" b="0" kern="0" dirty="0">
                <a:solidFill>
                  <a:schemeClr val="accent6">
                    <a:lumMod val="75000"/>
                  </a:schemeClr>
                </a:solidFill>
              </a:rPr>
              <a:t>9.</a:t>
            </a:r>
            <a:r>
              <a:rPr kumimoji="1" lang="zh-CN" altLang="en-US" b="0" kern="0" dirty="0">
                <a:solidFill>
                  <a:schemeClr val="accent6">
                    <a:lumMod val="75000"/>
                  </a:schemeClr>
                </a:solidFill>
              </a:rPr>
              <a:t> </a:t>
            </a:r>
            <a:r>
              <a:rPr kumimoji="1" lang="en-US" altLang="zh-CN" b="0" kern="0" dirty="0">
                <a:solidFill>
                  <a:schemeClr val="accent6">
                    <a:lumMod val="75000"/>
                  </a:schemeClr>
                </a:solidFill>
              </a:rPr>
              <a:t>I/O</a:t>
            </a:r>
            <a:r>
              <a:rPr kumimoji="1" lang="zh-CN" altLang="en-US" b="0" kern="0" dirty="0">
                <a:solidFill>
                  <a:schemeClr val="accent6">
                    <a:lumMod val="75000"/>
                  </a:schemeClr>
                </a:solidFill>
              </a:rPr>
              <a:t>和文件系统</a:t>
            </a:r>
            <a:endParaRPr kumimoji="1" lang="en-US" altLang="zh-CN" b="0" kern="0" dirty="0">
              <a:solidFill>
                <a:schemeClr val="accent6">
                  <a:lumMod val="75000"/>
                </a:schemeClr>
              </a:solidFill>
            </a:endParaRPr>
          </a:p>
          <a:p>
            <a:r>
              <a:rPr kumimoji="1" lang="en-US" altLang="zh-CN" b="0" kern="0" dirty="0">
                <a:solidFill>
                  <a:schemeClr val="accent6">
                    <a:lumMod val="75000"/>
                  </a:schemeClr>
                </a:solidFill>
              </a:rPr>
              <a:t>10.</a:t>
            </a:r>
            <a:r>
              <a:rPr kumimoji="1" lang="zh-CN" altLang="en-US" b="0" kern="0" dirty="0">
                <a:solidFill>
                  <a:schemeClr val="accent6">
                    <a:lumMod val="75000"/>
                  </a:schemeClr>
                </a:solidFill>
              </a:rPr>
              <a:t> 计算机网络</a:t>
            </a:r>
            <a:endParaRPr kumimoji="1" lang="en-US" altLang="zh-CN" b="0" kern="0" dirty="0">
              <a:solidFill>
                <a:schemeClr val="accent6">
                  <a:lumMod val="75000"/>
                </a:schemeClr>
              </a:solidFill>
            </a:endParaRPr>
          </a:p>
          <a:p>
            <a:r>
              <a:rPr kumimoji="1" lang="en-US" altLang="zh-CN" b="0" kern="0" dirty="0">
                <a:solidFill>
                  <a:schemeClr val="accent6">
                    <a:lumMod val="75000"/>
                  </a:schemeClr>
                </a:solidFill>
              </a:rPr>
              <a:t>11.</a:t>
            </a:r>
            <a:r>
              <a:rPr kumimoji="1" lang="zh-CN" altLang="en-US" b="0" kern="0" dirty="0">
                <a:solidFill>
                  <a:schemeClr val="accent6">
                    <a:lumMod val="75000"/>
                  </a:schemeClr>
                </a:solidFill>
              </a:rPr>
              <a:t> 并发编程</a:t>
            </a:r>
            <a:endParaRPr kumimoji="1" lang="en-US" altLang="zh-CN" b="0" kern="0" dirty="0">
              <a:solidFill>
                <a:schemeClr val="accent6">
                  <a:lumMod val="75000"/>
                </a:schemeClr>
              </a:solidFill>
            </a:endParaRPr>
          </a:p>
          <a:p>
            <a:endParaRPr kumimoji="1" lang="zh-CN" altLang="en-US" b="0" kern="0" dirty="0">
              <a:solidFill>
                <a:schemeClr val="accent6">
                  <a:lumMod val="75000"/>
                </a:schemeClr>
              </a:solidFill>
            </a:endParaRPr>
          </a:p>
        </p:txBody>
      </p:sp>
    </p:spTree>
    <p:extLst>
      <p:ext uri="{BB962C8B-B14F-4D97-AF65-F5344CB8AC3E}">
        <p14:creationId xmlns:p14="http://schemas.microsoft.com/office/powerpoint/2010/main" val="39727783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注意学习</a:t>
            </a:r>
            <a:r>
              <a:rPr kumimoji="1" lang="zh-CN" altLang="en-US" dirty="0">
                <a:solidFill>
                  <a:srgbClr val="FF0000"/>
                </a:solidFill>
              </a:rPr>
              <a:t>长效</a:t>
            </a:r>
            <a:r>
              <a:rPr kumimoji="1" lang="zh-CN" altLang="en-US" dirty="0"/>
              <a:t>的知识</a:t>
            </a:r>
          </a:p>
        </p:txBody>
      </p:sp>
      <p:sp>
        <p:nvSpPr>
          <p:cNvPr id="3" name="内容占位符 2"/>
          <p:cNvSpPr>
            <a:spLocks noGrp="1"/>
          </p:cNvSpPr>
          <p:nvPr>
            <p:ph idx="1"/>
          </p:nvPr>
        </p:nvSpPr>
        <p:spPr/>
        <p:txBody>
          <a:bodyPr/>
          <a:lstStyle/>
          <a:p>
            <a:r>
              <a:rPr kumimoji="1" lang="zh-CN" altLang="en-US" dirty="0"/>
              <a:t>计算机软硬件系统的具体实现不断变化</a:t>
            </a:r>
            <a:endParaRPr kumimoji="1" lang="en-US" altLang="zh-CN" dirty="0"/>
          </a:p>
          <a:p>
            <a:r>
              <a:rPr kumimoji="1" lang="zh-CN" altLang="en-US" dirty="0"/>
              <a:t>但是背后的有很多知识和观点是长期稳定的</a:t>
            </a:r>
            <a:endParaRPr kumimoji="1" lang="en-US" altLang="zh-CN" dirty="0"/>
          </a:p>
          <a:p>
            <a:r>
              <a:rPr kumimoji="1" lang="zh-CN" altLang="en-US" dirty="0"/>
              <a:t>采用类似原理的系统，运行的性能是差不多的</a:t>
            </a:r>
            <a:endParaRPr kumimoji="1" lang="en-US" altLang="zh-CN" dirty="0"/>
          </a:p>
          <a:p>
            <a:r>
              <a:rPr kumimoji="1" lang="zh-CN" altLang="en-US" dirty="0"/>
              <a:t>例子：</a:t>
            </a:r>
            <a:endParaRPr kumimoji="1" lang="en-US" altLang="zh-CN" dirty="0"/>
          </a:p>
          <a:p>
            <a:pPr lvl="1"/>
            <a:r>
              <a:rPr kumimoji="1" lang="zh-CN" altLang="en-US" dirty="0"/>
              <a:t>各种</a:t>
            </a:r>
            <a:r>
              <a:rPr kumimoji="1" lang="en-US" altLang="zh-CN" dirty="0"/>
              <a:t>Cache</a:t>
            </a:r>
            <a:r>
              <a:rPr kumimoji="1" lang="zh-CN" altLang="en-US" dirty="0"/>
              <a:t>加速；</a:t>
            </a:r>
            <a:endParaRPr kumimoji="1" lang="en-US" altLang="zh-CN" dirty="0"/>
          </a:p>
          <a:p>
            <a:pPr lvl="1"/>
            <a:r>
              <a:rPr kumimoji="1" lang="zh-CN" altLang="en-US" dirty="0"/>
              <a:t>以存代算、以算代存；</a:t>
            </a:r>
            <a:endParaRPr kumimoji="1" lang="en-US" altLang="zh-CN" dirty="0"/>
          </a:p>
          <a:p>
            <a:pPr lvl="1"/>
            <a:r>
              <a:rPr kumimoji="1" lang="zh-CN" altLang="en-US" dirty="0"/>
              <a:t>冗余来提高可用性、可靠性；</a:t>
            </a:r>
            <a:endParaRPr kumimoji="1" lang="en-US" altLang="zh-CN" dirty="0"/>
          </a:p>
          <a:p>
            <a:pPr lvl="1"/>
            <a:r>
              <a:rPr kumimoji="1" lang="en-US" altLang="zh-CN" dirty="0"/>
              <a:t>Leader-Follower</a:t>
            </a:r>
            <a:r>
              <a:rPr kumimoji="1" lang="zh-CN" altLang="en-US" dirty="0"/>
              <a:t>保持数据一致性</a:t>
            </a:r>
            <a:endParaRPr kumimoji="1" lang="en-US" altLang="zh-CN" dirty="0"/>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60</a:t>
            </a:fld>
            <a:endParaRPr lang="en-US" altLang="zh-CN"/>
          </a:p>
        </p:txBody>
      </p:sp>
    </p:spTree>
    <p:extLst>
      <p:ext uri="{BB962C8B-B14F-4D97-AF65-F5344CB8AC3E}">
        <p14:creationId xmlns:p14="http://schemas.microsoft.com/office/powerpoint/2010/main" val="1068323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学做系统架构师</a:t>
            </a:r>
            <a:r>
              <a:rPr kumimoji="1" lang="en-US" altLang="zh-CN" dirty="0"/>
              <a:t>/</a:t>
            </a:r>
            <a:r>
              <a:rPr kumimoji="1" lang="zh-CN" altLang="en-US" dirty="0"/>
              <a:t>设计者</a:t>
            </a:r>
          </a:p>
        </p:txBody>
      </p:sp>
      <p:sp>
        <p:nvSpPr>
          <p:cNvPr id="3" name="内容占位符 2"/>
          <p:cNvSpPr>
            <a:spLocks noGrp="1"/>
          </p:cNvSpPr>
          <p:nvPr>
            <p:ph idx="1"/>
          </p:nvPr>
        </p:nvSpPr>
        <p:spPr/>
        <p:txBody>
          <a:bodyPr/>
          <a:lstStyle/>
          <a:p>
            <a:r>
              <a:rPr kumimoji="1" lang="zh-CN" altLang="en-US" dirty="0"/>
              <a:t>学生很少有机会设计和构造一个复杂系统</a:t>
            </a:r>
            <a:endParaRPr kumimoji="1" lang="en-US" altLang="zh-CN" dirty="0"/>
          </a:p>
          <a:p>
            <a:pPr lvl="1"/>
            <a:r>
              <a:rPr kumimoji="1" lang="zh-CN" altLang="en-US" dirty="0"/>
              <a:t>成本太高（</a:t>
            </a:r>
            <a:r>
              <a:rPr kumimoji="1" lang="en-US" altLang="zh-CN" dirty="0"/>
              <a:t>CPU</a:t>
            </a:r>
            <a:r>
              <a:rPr kumimoji="1" lang="zh-CN" altLang="en-US" dirty="0"/>
              <a:t>、</a:t>
            </a:r>
            <a:r>
              <a:rPr kumimoji="1" lang="en-US" altLang="zh-CN" dirty="0"/>
              <a:t>OS</a:t>
            </a:r>
            <a:r>
              <a:rPr kumimoji="1" lang="zh-CN" altLang="en-US" dirty="0"/>
              <a:t>、编译器）</a:t>
            </a:r>
            <a:endParaRPr kumimoji="1" lang="en-US" altLang="zh-CN" dirty="0"/>
          </a:p>
          <a:p>
            <a:pPr lvl="1"/>
            <a:r>
              <a:rPr kumimoji="1" lang="zh-CN" altLang="en-US" dirty="0"/>
              <a:t>没有积累和经验，也很难设计出好的系统</a:t>
            </a:r>
            <a:endParaRPr kumimoji="1" lang="en-US" altLang="zh-CN" dirty="0"/>
          </a:p>
          <a:p>
            <a:r>
              <a:rPr kumimoji="1" lang="en-US" altLang="zh-CN" dirty="0"/>
              <a:t>Case-by-case</a:t>
            </a:r>
            <a:r>
              <a:rPr kumimoji="1" lang="zh-CN" altLang="en-US" dirty="0"/>
              <a:t>的学习方式，参考经典系统</a:t>
            </a:r>
            <a:endParaRPr kumimoji="1" lang="en-US" altLang="zh-CN" dirty="0"/>
          </a:p>
          <a:p>
            <a:pPr lvl="1"/>
            <a:r>
              <a:rPr kumimoji="1" lang="zh-CN" altLang="en-US" dirty="0"/>
              <a:t>操作系统</a:t>
            </a:r>
            <a:endParaRPr kumimoji="1" lang="en-US" altLang="zh-CN" dirty="0"/>
          </a:p>
          <a:p>
            <a:pPr lvl="2"/>
            <a:r>
              <a:rPr kumimoji="1" lang="zh-CN" altLang="en-US" dirty="0"/>
              <a:t>文件系统</a:t>
            </a:r>
            <a:endParaRPr kumimoji="1" lang="en-US" altLang="zh-CN" dirty="0"/>
          </a:p>
          <a:p>
            <a:pPr lvl="1"/>
            <a:r>
              <a:rPr kumimoji="1" lang="en-US" altLang="zh-CN" dirty="0"/>
              <a:t>CPU</a:t>
            </a:r>
          </a:p>
          <a:p>
            <a:pPr lvl="1"/>
            <a:r>
              <a:rPr kumimoji="1" lang="zh-CN" altLang="en-US" dirty="0"/>
              <a:t>分布式系统</a:t>
            </a:r>
            <a:endParaRPr kumimoji="1" lang="en-US" altLang="zh-CN" dirty="0"/>
          </a:p>
          <a:p>
            <a:pPr lvl="1"/>
            <a:r>
              <a:rPr kumimoji="1" lang="zh-CN" altLang="en-US" dirty="0"/>
              <a:t>开源项目</a:t>
            </a:r>
            <a:endParaRPr kumimoji="1" lang="en-US" altLang="zh-CN" dirty="0"/>
          </a:p>
          <a:p>
            <a:endParaRPr kumimoji="1" lang="zh-CN" altLang="en-US" dirty="0"/>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61</a:t>
            </a:fld>
            <a:endParaRPr lang="en-US" altLang="zh-CN"/>
          </a:p>
        </p:txBody>
      </p:sp>
    </p:spTree>
    <p:extLst>
      <p:ext uri="{BB962C8B-B14F-4D97-AF65-F5344CB8AC3E}">
        <p14:creationId xmlns:p14="http://schemas.microsoft.com/office/powerpoint/2010/main" val="1764920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学习方法</a:t>
            </a:r>
          </a:p>
        </p:txBody>
      </p:sp>
      <p:sp>
        <p:nvSpPr>
          <p:cNvPr id="3" name="内容占位符 2"/>
          <p:cNvSpPr>
            <a:spLocks noGrp="1"/>
          </p:cNvSpPr>
          <p:nvPr>
            <p:ph idx="1"/>
          </p:nvPr>
        </p:nvSpPr>
        <p:spPr/>
        <p:txBody>
          <a:bodyPr/>
          <a:lstStyle/>
          <a:p>
            <a:r>
              <a:rPr kumimoji="1" lang="zh-CN" altLang="en-US" dirty="0"/>
              <a:t>理解（听课</a:t>
            </a:r>
            <a:r>
              <a:rPr kumimoji="1" lang="en-US" altLang="zh-CN" dirty="0"/>
              <a:t>/</a:t>
            </a:r>
            <a:r>
              <a:rPr kumimoji="1" lang="zh-CN" altLang="en-US" dirty="0"/>
              <a:t>阅读教材和参考资料）</a:t>
            </a:r>
            <a:endParaRPr kumimoji="1" lang="en-US" altLang="zh-CN" dirty="0"/>
          </a:p>
          <a:p>
            <a:r>
              <a:rPr kumimoji="1" lang="zh-CN" altLang="en-US" dirty="0"/>
              <a:t>练习（习题</a:t>
            </a:r>
            <a:r>
              <a:rPr kumimoji="1" lang="en-US" altLang="zh-CN" dirty="0"/>
              <a:t>/</a:t>
            </a:r>
            <a:r>
              <a:rPr kumimoji="1" lang="zh-CN" altLang="en-US" dirty="0"/>
              <a:t>程序段）</a:t>
            </a:r>
            <a:endParaRPr kumimoji="1" lang="en-US" altLang="zh-CN" dirty="0"/>
          </a:p>
          <a:p>
            <a:r>
              <a:rPr kumimoji="1" lang="zh-CN" altLang="en-US" dirty="0"/>
              <a:t>实验</a:t>
            </a:r>
            <a:endParaRPr kumimoji="1" lang="en-US" altLang="zh-CN" dirty="0"/>
          </a:p>
          <a:p>
            <a:endParaRPr kumimoji="1" lang="en-US" altLang="zh-CN" dirty="0"/>
          </a:p>
          <a:p>
            <a:r>
              <a:rPr kumimoji="1" lang="zh-CN" altLang="en-US" dirty="0"/>
              <a:t>不是一门轻松的课程，但是本科阶段最有用的少数几门课程之一</a:t>
            </a:r>
          </a:p>
        </p:txBody>
      </p:sp>
      <p:sp>
        <p:nvSpPr>
          <p:cNvPr id="4" name="幻灯片编号占位符 3"/>
          <p:cNvSpPr>
            <a:spLocks noGrp="1"/>
          </p:cNvSpPr>
          <p:nvPr>
            <p:ph type="sldNum" sz="quarter" idx="12"/>
          </p:nvPr>
        </p:nvSpPr>
        <p:spPr/>
        <p:txBody>
          <a:bodyPr/>
          <a:lstStyle/>
          <a:p>
            <a:pPr>
              <a:defRPr/>
            </a:pPr>
            <a:fld id="{DDAD91F6-5AB5-B94C-BB10-0596DE29299F}" type="slidenum">
              <a:rPr lang="zh-CN" altLang="en-US" smtClean="0"/>
              <a:pPr>
                <a:defRPr/>
              </a:pPr>
              <a:t>62</a:t>
            </a:fld>
            <a:endParaRPr lang="en-US" altLang="zh-CN"/>
          </a:p>
        </p:txBody>
      </p:sp>
    </p:spTree>
    <p:extLst>
      <p:ext uri="{BB962C8B-B14F-4D97-AF65-F5344CB8AC3E}">
        <p14:creationId xmlns:p14="http://schemas.microsoft.com/office/powerpoint/2010/main" val="495203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7AE6C042-D39D-314E-88D9-9F1965805FBF}" type="slidenum">
              <a:rPr lang="zh-CN" altLang="en-US" sz="1400">
                <a:latin typeface="Times New Roman" charset="0"/>
                <a:ea typeface="宋体" charset="-122"/>
              </a:rPr>
              <a:pPr>
                <a:spcBef>
                  <a:spcPct val="0"/>
                </a:spcBef>
                <a:buFontTx/>
                <a:buNone/>
              </a:pPr>
              <a:t>63</a:t>
            </a:fld>
            <a:endParaRPr lang="en-US" altLang="zh-CN" sz="1400">
              <a:latin typeface="Times New Roman" charset="0"/>
              <a:ea typeface="宋体" charset="-122"/>
            </a:endParaRPr>
          </a:p>
        </p:txBody>
      </p:sp>
      <p:sp>
        <p:nvSpPr>
          <p:cNvPr id="6147" name="Rectangle 2"/>
          <p:cNvSpPr>
            <a:spLocks noGrp="1" noChangeArrowheads="1"/>
          </p:cNvSpPr>
          <p:nvPr>
            <p:ph type="title"/>
          </p:nvPr>
        </p:nvSpPr>
        <p:spPr/>
        <p:txBody>
          <a:bodyPr/>
          <a:lstStyle/>
          <a:p>
            <a:r>
              <a:rPr lang="zh-CN" altLang="en-US" sz="3200" dirty="0">
                <a:ea typeface="宋体" charset="-122"/>
              </a:rPr>
              <a:t>目录</a:t>
            </a:r>
            <a:endParaRPr lang="en-US" altLang="zh-CN" sz="3200" dirty="0">
              <a:ea typeface="宋体" charset="-122"/>
            </a:endParaRPr>
          </a:p>
        </p:txBody>
      </p:sp>
      <p:sp>
        <p:nvSpPr>
          <p:cNvPr id="6148" name="Rectangle 3"/>
          <p:cNvSpPr>
            <a:spLocks noGrp="1" noChangeArrowheads="1"/>
          </p:cNvSpPr>
          <p:nvPr>
            <p:ph type="body" idx="1"/>
          </p:nvPr>
        </p:nvSpPr>
        <p:spPr/>
        <p:txBody>
          <a:bodyPr/>
          <a:lstStyle/>
          <a:p>
            <a:pPr>
              <a:lnSpc>
                <a:spcPct val="150000"/>
              </a:lnSpc>
            </a:pPr>
            <a:r>
              <a:rPr lang="zh-CN" altLang="en-US" b="1" dirty="0">
                <a:latin typeface="KaiTi" charset="-122"/>
                <a:ea typeface="KaiTi" charset="-122"/>
                <a:cs typeface="KaiTi" charset="-122"/>
              </a:rPr>
              <a:t>课程基本信息</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课程学习动机</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有趣的四个现实</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人工智能与系统</a:t>
            </a:r>
            <a:endParaRPr lang="en-US" altLang="zh-CN" b="1" dirty="0">
              <a:latin typeface="KaiTi" charset="-122"/>
              <a:ea typeface="KaiTi" charset="-122"/>
              <a:cs typeface="KaiTi" charset="-122"/>
            </a:endParaRPr>
          </a:p>
          <a:p>
            <a:pPr>
              <a:lnSpc>
                <a:spcPct val="150000"/>
              </a:lnSpc>
            </a:pPr>
            <a:r>
              <a:rPr lang="zh-CN" altLang="en-US" b="1" dirty="0">
                <a:latin typeface="KaiTi" charset="-122"/>
                <a:ea typeface="KaiTi" charset="-122"/>
                <a:cs typeface="KaiTi" charset="-122"/>
              </a:rPr>
              <a:t>计算机系统概述</a:t>
            </a:r>
            <a:endParaRPr lang="en-US" altLang="zh-CN" b="1" dirty="0">
              <a:latin typeface="KaiTi" charset="-122"/>
              <a:ea typeface="KaiTi" charset="-122"/>
              <a:cs typeface="KaiTi" charset="-122"/>
            </a:endParaRPr>
          </a:p>
        </p:txBody>
      </p:sp>
      <p:sp>
        <p:nvSpPr>
          <p:cNvPr id="2" name="箭头: 左 1">
            <a:extLst>
              <a:ext uri="{FF2B5EF4-FFF2-40B4-BE49-F238E27FC236}">
                <a16:creationId xmlns:a16="http://schemas.microsoft.com/office/drawing/2014/main" id="{1D7616E9-C663-8DA8-3A34-C37B11B99828}"/>
              </a:ext>
            </a:extLst>
          </p:cNvPr>
          <p:cNvSpPr/>
          <p:nvPr/>
        </p:nvSpPr>
        <p:spPr bwMode="auto">
          <a:xfrm>
            <a:off x="3707904" y="4653136"/>
            <a:ext cx="609600" cy="457200"/>
          </a:xfrm>
          <a:prstGeom prst="leftArrow">
            <a:avLst/>
          </a:prstGeom>
          <a:solidFill>
            <a:srgbClr val="C00000"/>
          </a:solidFill>
          <a:ln w="25400" cap="flat" cmpd="sng" algn="ctr">
            <a:noFill/>
            <a:prstDash val="solid"/>
            <a:round/>
            <a:headEnd type="none" w="med" len="med"/>
            <a:tailEnd type="triangl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latin typeface="Arial Narrow" pitchFamily="34" charset="0"/>
            </a:endParaRPr>
          </a:p>
        </p:txBody>
      </p:sp>
    </p:spTree>
    <p:extLst>
      <p:ext uri="{BB962C8B-B14F-4D97-AF65-F5344CB8AC3E}">
        <p14:creationId xmlns:p14="http://schemas.microsoft.com/office/powerpoint/2010/main" val="2308182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
          <p:cNvSpPr>
            <a:spLocks noGrp="1"/>
          </p:cNvSpPr>
          <p:nvPr>
            <p:ph type="title"/>
          </p:nvPr>
        </p:nvSpPr>
        <p:spPr/>
        <p:txBody>
          <a:bodyPr/>
          <a:lstStyle/>
          <a:p>
            <a:r>
              <a:rPr lang="zh-CN" altLang="en-US"/>
              <a:t>从高级语言到硬件执行</a:t>
            </a:r>
          </a:p>
        </p:txBody>
      </p:sp>
      <p:sp>
        <p:nvSpPr>
          <p:cNvPr id="102402" name="内容占位符 2"/>
          <p:cNvSpPr>
            <a:spLocks noGrp="1"/>
          </p:cNvSpPr>
          <p:nvPr>
            <p:ph idx="1"/>
          </p:nvPr>
        </p:nvSpPr>
        <p:spPr/>
        <p:txBody>
          <a:bodyPr/>
          <a:lstStyle/>
          <a:p>
            <a:r>
              <a:rPr lang="zh-CN" altLang="en-US" dirty="0"/>
              <a:t>例子：最简单的</a:t>
            </a:r>
            <a:r>
              <a:rPr lang="en-US" altLang="zh-CN" dirty="0"/>
              <a:t>C</a:t>
            </a:r>
            <a:r>
              <a:rPr lang="zh-CN" altLang="en-US" dirty="0"/>
              <a:t>语言程序</a:t>
            </a:r>
            <a:endParaRPr lang="en-US" altLang="zh-CN" dirty="0"/>
          </a:p>
          <a:p>
            <a:pPr>
              <a:buFont typeface="Wingdings" charset="2"/>
              <a:buNone/>
            </a:pPr>
            <a:r>
              <a:rPr lang="en-US" altLang="zh-CN" dirty="0"/>
              <a:t>#include &lt;</a:t>
            </a:r>
            <a:r>
              <a:rPr lang="en-US" altLang="zh-CN" dirty="0" err="1"/>
              <a:t>stdio.h</a:t>
            </a:r>
            <a:r>
              <a:rPr lang="en-US" altLang="zh-CN" dirty="0"/>
              <a:t>&gt;</a:t>
            </a:r>
            <a:endParaRPr lang="zh-CN" altLang="zh-CN" dirty="0"/>
          </a:p>
          <a:p>
            <a:pPr>
              <a:buFont typeface="Wingdings" charset="2"/>
              <a:buNone/>
            </a:pPr>
            <a:r>
              <a:rPr lang="en-US" altLang="zh-CN" dirty="0"/>
              <a:t> </a:t>
            </a:r>
            <a:endParaRPr lang="zh-CN" altLang="zh-CN" dirty="0"/>
          </a:p>
          <a:p>
            <a:pPr>
              <a:buFont typeface="Wingdings" charset="2"/>
              <a:buNone/>
            </a:pPr>
            <a:r>
              <a:rPr lang="en-US" altLang="zh-CN" dirty="0"/>
              <a:t>int main() {</a:t>
            </a:r>
          </a:p>
          <a:p>
            <a:pPr>
              <a:buFont typeface="Wingdings" charset="2"/>
              <a:buNone/>
            </a:pPr>
            <a:r>
              <a:rPr lang="en-US" altLang="zh-CN" dirty="0"/>
              <a:t>	</a:t>
            </a:r>
            <a:r>
              <a:rPr lang="en-US" altLang="zh-CN" dirty="0" err="1"/>
              <a:t>printf</a:t>
            </a:r>
            <a:r>
              <a:rPr lang="en-US" altLang="zh-CN" dirty="0"/>
              <a:t>(“hello, world!\n”);</a:t>
            </a:r>
            <a:endParaRPr lang="zh-CN" altLang="zh-CN" dirty="0"/>
          </a:p>
          <a:p>
            <a:pPr>
              <a:buFont typeface="Wingdings" charset="2"/>
              <a:buNone/>
            </a:pPr>
            <a:r>
              <a:rPr lang="en-US" altLang="zh-CN" dirty="0"/>
              <a:t>}</a:t>
            </a:r>
            <a:endParaRPr lang="zh-CN" altLang="zh-CN" dirty="0"/>
          </a:p>
          <a:p>
            <a:endParaRPr lang="zh-CN" altLang="en-US" dirty="0"/>
          </a:p>
        </p:txBody>
      </p:sp>
    </p:spTree>
    <p:extLst>
      <p:ext uri="{BB962C8B-B14F-4D97-AF65-F5344CB8AC3E}">
        <p14:creationId xmlns:p14="http://schemas.microsoft.com/office/powerpoint/2010/main" val="1663506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
          <p:cNvSpPr>
            <a:spLocks noGrp="1"/>
          </p:cNvSpPr>
          <p:nvPr>
            <p:ph type="title"/>
          </p:nvPr>
        </p:nvSpPr>
        <p:spPr/>
        <p:txBody>
          <a:bodyPr/>
          <a:lstStyle/>
          <a:p>
            <a:r>
              <a:rPr lang="zh-CN" altLang="en-US"/>
              <a:t>从高级语言到硬件执行</a:t>
            </a:r>
          </a:p>
        </p:txBody>
      </p:sp>
      <p:sp>
        <p:nvSpPr>
          <p:cNvPr id="103426" name="内容占位符 2"/>
          <p:cNvSpPr>
            <a:spLocks noGrp="1"/>
          </p:cNvSpPr>
          <p:nvPr>
            <p:ph idx="1"/>
          </p:nvPr>
        </p:nvSpPr>
        <p:spPr/>
        <p:txBody>
          <a:bodyPr/>
          <a:lstStyle/>
          <a:p>
            <a:r>
              <a:rPr lang="zh-CN" altLang="en-US" sz="2800" b="1"/>
              <a:t>信息</a:t>
            </a:r>
            <a:r>
              <a:rPr lang="zh-CN" altLang="en-US" sz="2800" b="1" dirty="0"/>
              <a:t>的存储和传输格式</a:t>
            </a:r>
            <a:endParaRPr lang="zh-CN" altLang="zh-CN" sz="2800" dirty="0"/>
          </a:p>
          <a:p>
            <a:pPr lvl="1"/>
            <a:r>
              <a:rPr lang="en-US" altLang="zh-CN" sz="2400" dirty="0" err="1"/>
              <a:t>hello.c</a:t>
            </a:r>
            <a:r>
              <a:rPr lang="zh-CN" altLang="en-US" sz="2400" dirty="0"/>
              <a:t>是文本文件，其中的字符在计算机中是以</a:t>
            </a:r>
            <a:r>
              <a:rPr lang="en-US" altLang="zh-CN" sz="2400" dirty="0"/>
              <a:t>ASCII</a:t>
            </a:r>
            <a:r>
              <a:rPr lang="zh-CN" altLang="en-US" sz="2400" dirty="0"/>
              <a:t>码的形式来表示的，每个字符用一个</a:t>
            </a:r>
            <a:r>
              <a:rPr lang="en-US" altLang="zh-CN" sz="2400" dirty="0"/>
              <a:t>0~255</a:t>
            </a:r>
            <a:r>
              <a:rPr lang="zh-CN" altLang="en-US" sz="2400" dirty="0"/>
              <a:t>的数字来表示，在计算机中占用一个字节（每个字节固定为</a:t>
            </a:r>
            <a:r>
              <a:rPr lang="en-US" altLang="zh-CN" sz="2400" dirty="0"/>
              <a:t>8</a:t>
            </a:r>
            <a:r>
              <a:rPr lang="zh-CN" altLang="en-US" sz="2400" dirty="0"/>
              <a:t>个二进制位）</a:t>
            </a:r>
            <a:r>
              <a:rPr lang="zh-CN" altLang="zh-CN" sz="2400" dirty="0"/>
              <a:t> </a:t>
            </a:r>
            <a:endParaRPr lang="en-US" altLang="zh-CN" sz="2400" dirty="0"/>
          </a:p>
          <a:p>
            <a:pPr lvl="1"/>
            <a:endParaRPr lang="zh-CN" altLang="en-US" sz="2400" dirty="0"/>
          </a:p>
        </p:txBody>
      </p:sp>
      <p:pic>
        <p:nvPicPr>
          <p:cNvPr id="10342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149725"/>
            <a:ext cx="7610475"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4901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1"/>
          <p:cNvSpPr>
            <a:spLocks noGrp="1"/>
          </p:cNvSpPr>
          <p:nvPr>
            <p:ph type="title"/>
          </p:nvPr>
        </p:nvSpPr>
        <p:spPr/>
        <p:txBody>
          <a:bodyPr/>
          <a:lstStyle/>
          <a:p>
            <a:r>
              <a:rPr lang="zh-CN" altLang="en-US"/>
              <a:t>从高级语言到硬件执行</a:t>
            </a:r>
          </a:p>
        </p:txBody>
      </p:sp>
      <p:sp>
        <p:nvSpPr>
          <p:cNvPr id="104450" name="内容占位符 2"/>
          <p:cNvSpPr>
            <a:spLocks noGrp="1"/>
          </p:cNvSpPr>
          <p:nvPr>
            <p:ph idx="1"/>
          </p:nvPr>
        </p:nvSpPr>
        <p:spPr/>
        <p:txBody>
          <a:bodyPr/>
          <a:lstStyle/>
          <a:p>
            <a:r>
              <a:rPr lang="zh-CN" altLang="en-US" sz="2800" dirty="0"/>
              <a:t>计算机中其他的文件基本都是二进制文件，即直接用二进制的</a:t>
            </a:r>
            <a:r>
              <a:rPr lang="en-US" altLang="zh-CN" sz="2800" dirty="0"/>
              <a:t>0</a:t>
            </a:r>
            <a:r>
              <a:rPr lang="zh-CN" altLang="en-US" sz="2800" dirty="0"/>
              <a:t>、</a:t>
            </a:r>
            <a:r>
              <a:rPr lang="en-US" altLang="zh-CN" sz="2800" dirty="0"/>
              <a:t>1</a:t>
            </a:r>
            <a:r>
              <a:rPr lang="zh-CN" altLang="en-US" sz="2800" dirty="0"/>
              <a:t>串来表示信息</a:t>
            </a:r>
            <a:endParaRPr lang="en-US" altLang="zh-CN" sz="2800" dirty="0"/>
          </a:p>
          <a:p>
            <a:pPr lvl="1"/>
            <a:r>
              <a:rPr lang="zh-CN" altLang="en-US" sz="2400" dirty="0"/>
              <a:t>包括磁盘文件、存储器中的程序、存储器中存放的用户数据，以及网络上传输的数据</a:t>
            </a:r>
            <a:r>
              <a:rPr lang="zh-CN" altLang="zh-CN" sz="2400" dirty="0"/>
              <a:t> </a:t>
            </a:r>
            <a:endParaRPr lang="en-US" altLang="zh-CN" sz="2400" dirty="0"/>
          </a:p>
          <a:p>
            <a:r>
              <a:rPr lang="zh-CN" altLang="en-US" sz="2800" dirty="0"/>
              <a:t>可执行程序文件中，若干个二进制字节可能对应某一条计算机硬件可以识别的指令，指挥计算机硬件执行某些操作</a:t>
            </a:r>
            <a:r>
              <a:rPr lang="zh-CN" altLang="zh-CN" sz="2800" dirty="0"/>
              <a:t> </a:t>
            </a:r>
            <a:endParaRPr lang="en-US" altLang="zh-CN" sz="2800" dirty="0"/>
          </a:p>
          <a:p>
            <a:r>
              <a:rPr lang="en-US" altLang="zh-CN" sz="2800" dirty="0"/>
              <a:t>./hello</a:t>
            </a:r>
            <a:r>
              <a:rPr lang="zh-CN" altLang="en-US" sz="2800" dirty="0"/>
              <a:t>运行程序之前发生了什么？</a:t>
            </a:r>
            <a:r>
              <a:rPr lang="zh-CN" altLang="zh-CN" sz="2800" dirty="0"/>
              <a:t>  </a:t>
            </a:r>
            <a:endParaRPr lang="zh-CN" altLang="en-US" sz="2800" dirty="0"/>
          </a:p>
          <a:p>
            <a:endParaRPr lang="zh-CN" altLang="en-US" sz="2800" dirty="0"/>
          </a:p>
        </p:txBody>
      </p:sp>
    </p:spTree>
    <p:extLst>
      <p:ext uri="{BB962C8B-B14F-4D97-AF65-F5344CB8AC3E}">
        <p14:creationId xmlns:p14="http://schemas.microsoft.com/office/powerpoint/2010/main" val="1054372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a:t>
            </a:r>
            <a:r>
              <a:rPr lang="zh-CN" altLang="en-US" dirty="0"/>
              <a:t>程序：从</a:t>
            </a:r>
            <a:r>
              <a:rPr lang="en-US" altLang="zh-CN" dirty="0"/>
              <a:t>C</a:t>
            </a:r>
            <a:r>
              <a:rPr lang="zh-CN" altLang="en-US" dirty="0"/>
              <a:t>语言到机器语言</a:t>
            </a:r>
          </a:p>
        </p:txBody>
      </p:sp>
      <p:sp>
        <p:nvSpPr>
          <p:cNvPr id="4" name="TextBox 3"/>
          <p:cNvSpPr txBox="1"/>
          <p:nvPr/>
        </p:nvSpPr>
        <p:spPr>
          <a:xfrm>
            <a:off x="4211960" y="1435200"/>
            <a:ext cx="4032448" cy="2785888"/>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lIns="108000" tIns="108000" rIns="108000" bIns="108000"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#include  &lt;</a:t>
            </a:r>
            <a:r>
              <a:rPr kumimoji="0" lang="en-US" altLang="zh-CN" sz="24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stdio.h</a:t>
            </a:r>
            <a:r>
              <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&gt;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int</a:t>
            </a:r>
            <a:r>
              <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main (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24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printf</a:t>
            </a:r>
            <a:r>
              <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 “hello, world\n”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a:t>
            </a:r>
          </a:p>
        </p:txBody>
      </p:sp>
      <p:sp>
        <p:nvSpPr>
          <p:cNvPr id="9" name="Rectangle 4"/>
          <p:cNvSpPr>
            <a:spLocks noChangeArrowheads="1"/>
          </p:cNvSpPr>
          <p:nvPr/>
        </p:nvSpPr>
        <p:spPr bwMode="auto">
          <a:xfrm>
            <a:off x="755576" y="1023244"/>
            <a:ext cx="3212179" cy="546004"/>
          </a:xfrm>
          <a:prstGeom prst="borderCallout2">
            <a:avLst>
              <a:gd name="adj1" fmla="val 30380"/>
              <a:gd name="adj2" fmla="val 100789"/>
              <a:gd name="adj3" fmla="val 53640"/>
              <a:gd name="adj4" fmla="val 148202"/>
              <a:gd name="adj5" fmla="val 107848"/>
              <a:gd name="adj6" fmla="val 159717"/>
            </a:avLst>
          </a:prstGeom>
          <a:ln w="28575">
            <a:headEnd/>
            <a:tailEnd/>
          </a:ln>
        </p:spPr>
        <p:style>
          <a:lnRef idx="1">
            <a:schemeClr val="accent1"/>
          </a:lnRef>
          <a:fillRef idx="2">
            <a:schemeClr val="accent1"/>
          </a:fillRef>
          <a:effectRef idx="1">
            <a:schemeClr val="accent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标准输入输出函数库</a:t>
            </a:r>
            <a:endPar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
        <p:nvSpPr>
          <p:cNvPr id="10" name="Rectangle 4"/>
          <p:cNvSpPr>
            <a:spLocks noChangeArrowheads="1"/>
          </p:cNvSpPr>
          <p:nvPr/>
        </p:nvSpPr>
        <p:spPr bwMode="auto">
          <a:xfrm>
            <a:off x="755575" y="1916832"/>
            <a:ext cx="3212179" cy="904610"/>
          </a:xfrm>
          <a:prstGeom prst="borderCallout2">
            <a:avLst>
              <a:gd name="adj1" fmla="val 58060"/>
              <a:gd name="adj2" fmla="val 99998"/>
              <a:gd name="adj3" fmla="val 135276"/>
              <a:gd name="adj4" fmla="val 112619"/>
              <a:gd name="adj5" fmla="val 149002"/>
              <a:gd name="adj6" fmla="val 126110"/>
            </a:avLst>
          </a:prstGeom>
          <a:ln w="28575">
            <a:headEnd/>
            <a:tailEnd/>
          </a:ln>
        </p:spPr>
        <p:style>
          <a:lnRef idx="1">
            <a:schemeClr val="accent1"/>
          </a:lnRef>
          <a:fillRef idx="2">
            <a:schemeClr val="accent1"/>
          </a:fillRef>
          <a:effectRef idx="1">
            <a:schemeClr val="accent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函数</a:t>
            </a:r>
            <a:r>
              <a:rPr kumimoji="0" lang="en-US" altLang="zh-CN" sz="24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printf</a:t>
            </a:r>
            <a:r>
              <a:rPr kumimoji="0" lang="zh-CN" altLang="en-US"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在标准输入输出函数库中定义</a:t>
            </a:r>
            <a:endParaRPr kumimoji="0" lang="en-US" altLang="zh-CN" sz="24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pic>
        <p:nvPicPr>
          <p:cNvPr id="1028" name="Picture 4" descr="http://heikezhi.com/wp-content/uploads/2011/10/screen2.pn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498" r="22308" b="47751"/>
          <a:stretch/>
        </p:blipFill>
        <p:spPr bwMode="auto">
          <a:xfrm>
            <a:off x="3304952" y="4337125"/>
            <a:ext cx="5686714" cy="22321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512" y="3203906"/>
            <a:ext cx="2952328" cy="3393446"/>
          </a:xfrm>
          <a:prstGeom prst="flowChartDocumen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lIns="108000" tIns="108000" rIns="108000" bIns="108000"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msg</a:t>
            </a: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db</a:t>
            </a: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“hello, world",10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len</a:t>
            </a: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equ</a:t>
            </a: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msg</a:t>
            </a:r>
            <a:endPar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mov</a:t>
            </a: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edx,len</a:t>
            </a:r>
            <a:endPar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mov</a:t>
            </a: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ecx,msg</a:t>
            </a:r>
            <a:endPar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mov</a:t>
            </a: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ebx,1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r>
              <a:rPr kumimoji="0" lang="en-US" altLang="zh-CN" sz="1600" b="0" i="0" u="none" strike="noStrike" kern="1200" cap="none" spc="0" normalizeH="0" baseline="0" noProof="0" dirty="0" err="1">
                <a:ln>
                  <a:noFill/>
                </a:ln>
                <a:solidFill>
                  <a:prstClr val="black"/>
                </a:solidFill>
                <a:effectLst/>
                <a:uLnTx/>
                <a:uFillTx/>
                <a:latin typeface="Arial"/>
                <a:ea typeface="黑体" panose="02010609060101010101" pitchFamily="49" charset="-122"/>
                <a:cs typeface="+mn-cs"/>
              </a:rPr>
              <a:t>mov</a:t>
            </a: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eax,4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	…</a:t>
            </a:r>
          </a:p>
        </p:txBody>
      </p:sp>
      <p:sp>
        <p:nvSpPr>
          <p:cNvPr id="13" name="燕尾形箭头 12"/>
          <p:cNvSpPr/>
          <p:nvPr/>
        </p:nvSpPr>
        <p:spPr bwMode="auto">
          <a:xfrm rot="9670113">
            <a:off x="3297111" y="3263851"/>
            <a:ext cx="864096" cy="565425"/>
          </a:xfrm>
          <a:prstGeom prst="notched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itchFamily="34" charset="0"/>
              <a:ea typeface="宋体" pitchFamily="2" charset="-122"/>
              <a:cs typeface="+mn-cs"/>
            </a:endParaRPr>
          </a:p>
        </p:txBody>
      </p:sp>
      <p:sp>
        <p:nvSpPr>
          <p:cNvPr id="14" name="燕尾形箭头 13"/>
          <p:cNvSpPr/>
          <p:nvPr/>
        </p:nvSpPr>
        <p:spPr bwMode="auto">
          <a:xfrm rot="1607014">
            <a:off x="2872904" y="5198578"/>
            <a:ext cx="864096" cy="565425"/>
          </a:xfrm>
          <a:prstGeom prst="notched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itchFamily="34" charset="0"/>
              <a:ea typeface="宋体" pitchFamily="2" charset="-122"/>
              <a:cs typeface="+mn-cs"/>
            </a:endParaRPr>
          </a:p>
        </p:txBody>
      </p:sp>
      <p:sp>
        <p:nvSpPr>
          <p:cNvPr id="15" name="Rectangle 4"/>
          <p:cNvSpPr>
            <a:spLocks noChangeArrowheads="1"/>
          </p:cNvSpPr>
          <p:nvPr/>
        </p:nvSpPr>
        <p:spPr bwMode="auto">
          <a:xfrm>
            <a:off x="7308304" y="1593656"/>
            <a:ext cx="1368152" cy="546004"/>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C</a:t>
            </a:r>
            <a:r>
              <a:rPr kumimoji="0" lang="zh-CN" altLang="en-US"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语言</a:t>
            </a:r>
            <a:endParaRPr kumimoji="0" lang="en-US" altLang="zh-CN"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16" name="Rectangle 4"/>
          <p:cNvSpPr>
            <a:spLocks noChangeArrowheads="1"/>
          </p:cNvSpPr>
          <p:nvPr/>
        </p:nvSpPr>
        <p:spPr bwMode="auto">
          <a:xfrm>
            <a:off x="71500" y="5655361"/>
            <a:ext cx="1764196" cy="546004"/>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汇编语言</a:t>
            </a:r>
            <a:endParaRPr kumimoji="0" lang="en-US" altLang="zh-CN"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17" name="Rectangle 4"/>
          <p:cNvSpPr>
            <a:spLocks noChangeArrowheads="1"/>
          </p:cNvSpPr>
          <p:nvPr/>
        </p:nvSpPr>
        <p:spPr bwMode="auto">
          <a:xfrm>
            <a:off x="6804248" y="5659222"/>
            <a:ext cx="1764196" cy="546004"/>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机器语言</a:t>
            </a:r>
            <a:endParaRPr kumimoji="0" lang="en-US" altLang="zh-CN"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96224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47"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500"/>
                            </p:stCondLst>
                            <p:childTnLst>
                              <p:par>
                                <p:cTn id="39" presetID="47" presetClass="entr" presetSubtype="0" fill="hold" nodeType="afterEffect">
                                  <p:stCondLst>
                                    <p:cond delay="0"/>
                                  </p:stCondLst>
                                  <p:childTnLst>
                                    <p:set>
                                      <p:cBhvr>
                                        <p:cTn id="40" dur="1" fill="hold">
                                          <p:stCondLst>
                                            <p:cond delay="0"/>
                                          </p:stCondLst>
                                        </p:cTn>
                                        <p:tgtEl>
                                          <p:spTgt spid="1028"/>
                                        </p:tgtEl>
                                        <p:attrNameLst>
                                          <p:attrName>style.visibility</p:attrName>
                                        </p:attrNameLst>
                                      </p:cBhvr>
                                      <p:to>
                                        <p:strVal val="visible"/>
                                      </p:to>
                                    </p:set>
                                    <p:animEffect transition="in" filter="fade">
                                      <p:cBhvr>
                                        <p:cTn id="41" dur="1000"/>
                                        <p:tgtEl>
                                          <p:spTgt spid="1028"/>
                                        </p:tgtEl>
                                      </p:cBhvr>
                                    </p:animEffect>
                                    <p:anim calcmode="lin" valueType="num">
                                      <p:cBhvr>
                                        <p:cTn id="42" dur="1000" fill="hold"/>
                                        <p:tgtEl>
                                          <p:spTgt spid="1028"/>
                                        </p:tgtEl>
                                        <p:attrNameLst>
                                          <p:attrName>ppt_x</p:attrName>
                                        </p:attrNameLst>
                                      </p:cBhvr>
                                      <p:tavLst>
                                        <p:tav tm="0">
                                          <p:val>
                                            <p:strVal val="#ppt_x"/>
                                          </p:val>
                                        </p:tav>
                                        <p:tav tm="100000">
                                          <p:val>
                                            <p:strVal val="#ppt_x"/>
                                          </p:val>
                                        </p:tav>
                                      </p:tavLst>
                                    </p:anim>
                                    <p:anim calcmode="lin" valueType="num">
                                      <p:cBhvr>
                                        <p:cTn id="43" dur="1000" fill="hold"/>
                                        <p:tgtEl>
                                          <p:spTgt spid="1028"/>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6"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a:t>2. </a:t>
            </a:r>
            <a:r>
              <a:rPr lang="zh-CN" altLang="en-US" sz="3600" b="1" dirty="0"/>
              <a:t>从高级语言源代码到可执行程序文件</a:t>
            </a:r>
            <a:endParaRPr lang="zh-CN" altLang="en-US" dirty="0"/>
          </a:p>
        </p:txBody>
      </p:sp>
      <p:sp>
        <p:nvSpPr>
          <p:cNvPr id="4" name="Rectangle 4"/>
          <p:cNvSpPr>
            <a:spLocks noChangeArrowheads="1"/>
          </p:cNvSpPr>
          <p:nvPr/>
        </p:nvSpPr>
        <p:spPr bwMode="auto">
          <a:xfrm>
            <a:off x="971600" y="2167984"/>
            <a:ext cx="2027336" cy="720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高级语言</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程序</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
        <p:nvSpPr>
          <p:cNvPr id="5" name="Rectangle 4"/>
          <p:cNvSpPr>
            <a:spLocks noChangeArrowheads="1"/>
          </p:cNvSpPr>
          <p:nvPr/>
        </p:nvSpPr>
        <p:spPr bwMode="auto">
          <a:xfrm>
            <a:off x="4067944" y="2815976"/>
            <a:ext cx="2952328" cy="637596"/>
          </a:xfrm>
          <a:prstGeom prst="roundRect">
            <a:avLst/>
          </a:prstGeom>
          <a:ln>
            <a:headEnd/>
            <a:tailEnd/>
          </a:ln>
        </p:spPr>
        <p:style>
          <a:lnRef idx="0">
            <a:schemeClr val="accent3"/>
          </a:lnRef>
          <a:fillRef idx="3">
            <a:schemeClr val="accent3"/>
          </a:fillRef>
          <a:effectRef idx="3">
            <a:schemeClr val="accent3"/>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Compiler </a:t>
            </a:r>
            <a:r>
              <a:rPr kumimoji="0" lang="zh-CN" altLang="en-US"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编译器</a:t>
            </a:r>
            <a:endPar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6" name="Rectangle 4"/>
          <p:cNvSpPr>
            <a:spLocks noChangeArrowheads="1"/>
          </p:cNvSpPr>
          <p:nvPr/>
        </p:nvSpPr>
        <p:spPr bwMode="auto">
          <a:xfrm>
            <a:off x="4067944" y="4005064"/>
            <a:ext cx="2952328" cy="637596"/>
          </a:xfrm>
          <a:prstGeom prst="roundRect">
            <a:avLst/>
          </a:prstGeom>
          <a:ln>
            <a:headEnd/>
            <a:tailEnd/>
          </a:ln>
        </p:spPr>
        <p:style>
          <a:lnRef idx="0">
            <a:schemeClr val="accent6"/>
          </a:lnRef>
          <a:fillRef idx="3">
            <a:schemeClr val="accent6"/>
          </a:fillRef>
          <a:effectRef idx="3">
            <a:schemeClr val="accent6"/>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Assembler </a:t>
            </a:r>
            <a:r>
              <a:rPr kumimoji="0" lang="zh-CN" altLang="en-US"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汇编器</a:t>
            </a:r>
            <a:endPar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7" name="Rectangle 4"/>
          <p:cNvSpPr>
            <a:spLocks noChangeArrowheads="1"/>
          </p:cNvSpPr>
          <p:nvPr/>
        </p:nvSpPr>
        <p:spPr bwMode="auto">
          <a:xfrm>
            <a:off x="4067944" y="5192240"/>
            <a:ext cx="2952328" cy="637596"/>
          </a:xfrm>
          <a:prstGeom prst="roundRect">
            <a:avLst/>
          </a:prstGeom>
          <a:ln>
            <a:headEnd/>
            <a:tailEnd/>
          </a:ln>
        </p:spPr>
        <p:style>
          <a:lnRef idx="0">
            <a:schemeClr val="accent6"/>
          </a:lnRef>
          <a:fillRef idx="3">
            <a:schemeClr val="accent6"/>
          </a:fillRef>
          <a:effectRef idx="3">
            <a:schemeClr val="accent6"/>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Linker </a:t>
            </a:r>
            <a:r>
              <a:rPr kumimoji="0" lang="zh-CN" altLang="en-US"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链接器</a:t>
            </a:r>
            <a:endPar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8" name="Rectangle 4"/>
          <p:cNvSpPr>
            <a:spLocks noChangeArrowheads="1"/>
          </p:cNvSpPr>
          <p:nvPr/>
        </p:nvSpPr>
        <p:spPr bwMode="auto">
          <a:xfrm>
            <a:off x="971600" y="3424950"/>
            <a:ext cx="2027336" cy="720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汇编语言</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中间代码</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
        <p:nvSpPr>
          <p:cNvPr id="9" name="Rectangle 4"/>
          <p:cNvSpPr>
            <a:spLocks noChangeArrowheads="1"/>
          </p:cNvSpPr>
          <p:nvPr/>
        </p:nvSpPr>
        <p:spPr bwMode="auto">
          <a:xfrm>
            <a:off x="971600" y="4581208"/>
            <a:ext cx="2027336" cy="7200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目标文件</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（机器语言）</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
        <p:nvSpPr>
          <p:cNvPr id="11" name="Rectangle 4"/>
          <p:cNvSpPr>
            <a:spLocks noChangeArrowheads="1"/>
          </p:cNvSpPr>
          <p:nvPr/>
        </p:nvSpPr>
        <p:spPr bwMode="auto">
          <a:xfrm>
            <a:off x="956399" y="5768304"/>
            <a:ext cx="2027336" cy="7200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可执行文件</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（机器语言）</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cxnSp>
        <p:nvCxnSpPr>
          <p:cNvPr id="41" name="肘形连接符 40"/>
          <p:cNvCxnSpPr>
            <a:stCxn id="5" idx="1"/>
          </p:cNvCxnSpPr>
          <p:nvPr/>
        </p:nvCxnSpPr>
        <p:spPr bwMode="auto">
          <a:xfrm rot="10800000" flipV="1">
            <a:off x="1475658" y="3134774"/>
            <a:ext cx="2592287" cy="290176"/>
          </a:xfrm>
          <a:prstGeom prst="bentConnector3">
            <a:avLst>
              <a:gd name="adj1" fmla="val 99971"/>
            </a:avLst>
          </a:prstGeom>
          <a:gradFill rotWithShape="1">
            <a:gsLst>
              <a:gs pos="0">
                <a:schemeClr val="accent1"/>
              </a:gs>
              <a:gs pos="100000">
                <a:schemeClr val="bg1">
                  <a:alpha val="98000"/>
                </a:schemeClr>
              </a:gs>
            </a:gsLst>
            <a:lin ang="5400000" scaled="1"/>
          </a:gradFill>
          <a:ln w="38100" cap="flat" cmpd="sng" algn="ctr">
            <a:solidFill>
              <a:schemeClr val="tx1"/>
            </a:solidFill>
            <a:prstDash val="solid"/>
            <a:round/>
            <a:headEnd type="none" w="med" len="med"/>
            <a:tailEnd type="arrow"/>
          </a:ln>
          <a:effectLst/>
        </p:spPr>
      </p:cxnSp>
      <p:cxnSp>
        <p:nvCxnSpPr>
          <p:cNvPr id="59" name="肘形连接符 58"/>
          <p:cNvCxnSpPr>
            <a:stCxn id="6" idx="1"/>
          </p:cNvCxnSpPr>
          <p:nvPr/>
        </p:nvCxnSpPr>
        <p:spPr bwMode="auto">
          <a:xfrm rot="10800000" flipV="1">
            <a:off x="1446800" y="4323862"/>
            <a:ext cx="2621145" cy="257346"/>
          </a:xfrm>
          <a:prstGeom prst="bentConnector3">
            <a:avLst>
              <a:gd name="adj1" fmla="val 99906"/>
            </a:avLst>
          </a:prstGeom>
          <a:gradFill rotWithShape="1">
            <a:gsLst>
              <a:gs pos="0">
                <a:schemeClr val="accent1"/>
              </a:gs>
              <a:gs pos="100000">
                <a:schemeClr val="bg1">
                  <a:alpha val="98000"/>
                </a:schemeClr>
              </a:gs>
            </a:gsLst>
            <a:lin ang="5400000" scaled="1"/>
          </a:gradFill>
          <a:ln w="38100" cap="flat" cmpd="sng" algn="ctr">
            <a:solidFill>
              <a:schemeClr val="tx1"/>
            </a:solidFill>
            <a:prstDash val="solid"/>
            <a:round/>
            <a:headEnd type="none" w="med" len="med"/>
            <a:tailEnd type="arrow"/>
          </a:ln>
          <a:effectLst/>
        </p:spPr>
      </p:cxnSp>
      <p:cxnSp>
        <p:nvCxnSpPr>
          <p:cNvPr id="60" name="肘形连接符 59"/>
          <p:cNvCxnSpPr>
            <a:stCxn id="7" idx="1"/>
          </p:cNvCxnSpPr>
          <p:nvPr/>
        </p:nvCxnSpPr>
        <p:spPr bwMode="auto">
          <a:xfrm rot="10800000" flipV="1">
            <a:off x="1446800" y="5511038"/>
            <a:ext cx="2621145" cy="257266"/>
          </a:xfrm>
          <a:prstGeom prst="bentConnector3">
            <a:avLst>
              <a:gd name="adj1" fmla="val 99906"/>
            </a:avLst>
          </a:prstGeom>
          <a:gradFill rotWithShape="1">
            <a:gsLst>
              <a:gs pos="0">
                <a:schemeClr val="accent1"/>
              </a:gs>
              <a:gs pos="100000">
                <a:schemeClr val="bg1">
                  <a:alpha val="98000"/>
                </a:schemeClr>
              </a:gs>
            </a:gsLst>
            <a:lin ang="5400000" scaled="1"/>
          </a:gradFill>
          <a:ln w="38100" cap="flat" cmpd="sng" algn="ctr">
            <a:solidFill>
              <a:schemeClr val="tx1"/>
            </a:solidFill>
            <a:prstDash val="solid"/>
            <a:round/>
            <a:headEnd type="none" w="med" len="med"/>
            <a:tailEnd type="arrow"/>
          </a:ln>
          <a:effectLst/>
        </p:spPr>
      </p:cxnSp>
      <p:cxnSp>
        <p:nvCxnSpPr>
          <p:cNvPr id="61" name="肘形连接符 60"/>
          <p:cNvCxnSpPr>
            <a:stCxn id="4" idx="3"/>
            <a:endCxn id="5" idx="0"/>
          </p:cNvCxnSpPr>
          <p:nvPr/>
        </p:nvCxnSpPr>
        <p:spPr bwMode="auto">
          <a:xfrm>
            <a:off x="2998936" y="2527984"/>
            <a:ext cx="2545172" cy="287992"/>
          </a:xfrm>
          <a:prstGeom prst="bentConnector2">
            <a:avLst/>
          </a:prstGeom>
          <a:gradFill rotWithShape="1">
            <a:gsLst>
              <a:gs pos="0">
                <a:schemeClr val="accent1"/>
              </a:gs>
              <a:gs pos="100000">
                <a:schemeClr val="bg1">
                  <a:alpha val="98000"/>
                </a:schemeClr>
              </a:gs>
            </a:gsLst>
            <a:lin ang="5400000" scaled="1"/>
          </a:gradFill>
          <a:ln w="38100" cap="flat" cmpd="sng" algn="ctr">
            <a:solidFill>
              <a:schemeClr val="tx1"/>
            </a:solidFill>
            <a:prstDash val="solid"/>
            <a:round/>
            <a:headEnd type="none" w="med" len="med"/>
            <a:tailEnd type="arrow"/>
          </a:ln>
          <a:effectLst/>
        </p:spPr>
      </p:cxnSp>
      <p:cxnSp>
        <p:nvCxnSpPr>
          <p:cNvPr id="66" name="肘形连接符 65"/>
          <p:cNvCxnSpPr>
            <a:stCxn id="8" idx="3"/>
            <a:endCxn id="6" idx="0"/>
          </p:cNvCxnSpPr>
          <p:nvPr/>
        </p:nvCxnSpPr>
        <p:spPr bwMode="auto">
          <a:xfrm>
            <a:off x="2998936" y="3784950"/>
            <a:ext cx="2545172" cy="220114"/>
          </a:xfrm>
          <a:prstGeom prst="bentConnector2">
            <a:avLst/>
          </a:prstGeom>
          <a:gradFill rotWithShape="1">
            <a:gsLst>
              <a:gs pos="0">
                <a:schemeClr val="accent1"/>
              </a:gs>
              <a:gs pos="100000">
                <a:schemeClr val="bg1">
                  <a:alpha val="98000"/>
                </a:schemeClr>
              </a:gs>
            </a:gsLst>
            <a:lin ang="5400000" scaled="1"/>
          </a:gradFill>
          <a:ln w="38100" cap="flat" cmpd="sng" algn="ctr">
            <a:solidFill>
              <a:schemeClr val="tx1"/>
            </a:solidFill>
            <a:prstDash val="solid"/>
            <a:round/>
            <a:headEnd type="none" w="med" len="med"/>
            <a:tailEnd type="arrow"/>
          </a:ln>
          <a:effectLst/>
        </p:spPr>
      </p:cxnSp>
      <p:cxnSp>
        <p:nvCxnSpPr>
          <p:cNvPr id="69" name="肘形连接符 68"/>
          <p:cNvCxnSpPr>
            <a:stCxn id="9" idx="3"/>
            <a:endCxn id="7" idx="0"/>
          </p:cNvCxnSpPr>
          <p:nvPr/>
        </p:nvCxnSpPr>
        <p:spPr bwMode="auto">
          <a:xfrm>
            <a:off x="2998936" y="4941208"/>
            <a:ext cx="2545172" cy="251032"/>
          </a:xfrm>
          <a:prstGeom prst="bentConnector2">
            <a:avLst/>
          </a:prstGeom>
          <a:gradFill rotWithShape="1">
            <a:gsLst>
              <a:gs pos="0">
                <a:schemeClr val="accent1"/>
              </a:gs>
              <a:gs pos="100000">
                <a:schemeClr val="bg1">
                  <a:alpha val="98000"/>
                </a:schemeClr>
              </a:gs>
            </a:gsLst>
            <a:lin ang="5400000" scaled="1"/>
          </a:gradFill>
          <a:ln w="38100" cap="flat" cmpd="sng" algn="ctr">
            <a:solidFill>
              <a:schemeClr val="tx1"/>
            </a:solidFill>
            <a:prstDash val="solid"/>
            <a:round/>
            <a:headEnd type="none" w="med" len="med"/>
            <a:tailEnd type="arrow"/>
          </a:ln>
          <a:effectLst/>
        </p:spPr>
      </p:cxnSp>
      <p:cxnSp>
        <p:nvCxnSpPr>
          <p:cNvPr id="72" name="肘形连接符 71"/>
          <p:cNvCxnSpPr/>
          <p:nvPr/>
        </p:nvCxnSpPr>
        <p:spPr bwMode="auto">
          <a:xfrm rot="10800000" flipV="1">
            <a:off x="5832140" y="4940240"/>
            <a:ext cx="1980220" cy="252000"/>
          </a:xfrm>
          <a:prstGeom prst="bentConnector2">
            <a:avLst/>
          </a:prstGeom>
          <a:gradFill rotWithShape="1">
            <a:gsLst>
              <a:gs pos="0">
                <a:schemeClr val="accent1"/>
              </a:gs>
              <a:gs pos="100000">
                <a:schemeClr val="bg1">
                  <a:alpha val="98000"/>
                </a:schemeClr>
              </a:gs>
            </a:gsLst>
            <a:lin ang="5400000" scaled="1"/>
          </a:gradFill>
          <a:ln w="38100" cap="flat" cmpd="sng" algn="ctr">
            <a:solidFill>
              <a:schemeClr val="tx1"/>
            </a:solidFill>
            <a:prstDash val="solid"/>
            <a:round/>
            <a:headEnd type="none" w="med" len="med"/>
            <a:tailEnd type="arrow"/>
          </a:ln>
          <a:effectLst/>
        </p:spPr>
      </p:cxnSp>
      <p:cxnSp>
        <p:nvCxnSpPr>
          <p:cNvPr id="20" name="曲线连接符 19"/>
          <p:cNvCxnSpPr/>
          <p:nvPr/>
        </p:nvCxnSpPr>
        <p:spPr bwMode="auto">
          <a:xfrm rot="10800000" flipH="1">
            <a:off x="961882" y="3771089"/>
            <a:ext cx="15201" cy="2343354"/>
          </a:xfrm>
          <a:prstGeom prst="curvedConnector3">
            <a:avLst>
              <a:gd name="adj1" fmla="val -5096375"/>
            </a:avLst>
          </a:prstGeom>
          <a:gradFill rotWithShape="1">
            <a:gsLst>
              <a:gs pos="0">
                <a:schemeClr val="accent1"/>
              </a:gs>
              <a:gs pos="100000">
                <a:schemeClr val="bg1">
                  <a:alpha val="98000"/>
                </a:schemeClr>
              </a:gs>
            </a:gsLst>
            <a:lin ang="5400000" scaled="1"/>
          </a:gradFill>
          <a:ln w="38100" cap="flat" cmpd="sng" algn="ctr">
            <a:solidFill>
              <a:schemeClr val="accent2"/>
            </a:solidFill>
            <a:prstDash val="solid"/>
            <a:round/>
            <a:headEnd type="none" w="med" len="med"/>
            <a:tailEnd type="arrow"/>
          </a:ln>
          <a:effectLst/>
        </p:spPr>
      </p:cxnSp>
      <p:sp>
        <p:nvSpPr>
          <p:cNvPr id="37" name="Rectangle 4"/>
          <p:cNvSpPr>
            <a:spLocks noChangeArrowheads="1"/>
          </p:cNvSpPr>
          <p:nvPr/>
        </p:nvSpPr>
        <p:spPr bwMode="auto">
          <a:xfrm rot="16200000">
            <a:off x="-251443" y="4510213"/>
            <a:ext cx="1324017" cy="546004"/>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反汇编</a:t>
            </a:r>
            <a:endParaRPr kumimoji="0" lang="en-US" altLang="zh-CN"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grpSp>
        <p:nvGrpSpPr>
          <p:cNvPr id="25" name="组合 24"/>
          <p:cNvGrpSpPr/>
          <p:nvPr/>
        </p:nvGrpSpPr>
        <p:grpSpPr>
          <a:xfrm>
            <a:off x="3708399" y="1181100"/>
            <a:ext cx="5084206" cy="5379292"/>
            <a:chOff x="3384364" y="74316"/>
            <a:chExt cx="5084206" cy="5379292"/>
          </a:xfrm>
        </p:grpSpPr>
        <p:sp>
          <p:nvSpPr>
            <p:cNvPr id="38" name="Rectangle 4"/>
            <p:cNvSpPr>
              <a:spLocks noChangeArrowheads="1"/>
            </p:cNvSpPr>
            <p:nvPr/>
          </p:nvSpPr>
          <p:spPr bwMode="auto">
            <a:xfrm>
              <a:off x="3384364" y="74316"/>
              <a:ext cx="3743921" cy="5379292"/>
            </a:xfrm>
            <a:prstGeom prst="roundRect">
              <a:avLst>
                <a:gd name="adj" fmla="val 8243"/>
              </a:avLst>
            </a:prstGeom>
            <a:noFill/>
            <a:ln w="38100">
              <a:solidFill>
                <a:schemeClr val="accent2"/>
              </a:solidFill>
              <a:prstDash val="dash"/>
              <a:headEnd/>
              <a:tailEnd/>
            </a:ln>
          </p:spPr>
          <p:style>
            <a:lnRef idx="1">
              <a:schemeClr val="accent2"/>
            </a:lnRef>
            <a:fillRef idx="3">
              <a:schemeClr val="accent2"/>
            </a:fillRef>
            <a:effectRef idx="2">
              <a:schemeClr val="accent2"/>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3" name="Rectangle 4"/>
            <p:cNvSpPr>
              <a:spLocks noChangeArrowheads="1"/>
            </p:cNvSpPr>
            <p:nvPr/>
          </p:nvSpPr>
          <p:spPr bwMode="auto">
            <a:xfrm>
              <a:off x="6848389" y="255288"/>
              <a:ext cx="1620181" cy="546004"/>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编译过程</a:t>
              </a:r>
              <a:endParaRPr kumimoji="0" lang="en-US" altLang="zh-CN"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grpSp>
      <p:grpSp>
        <p:nvGrpSpPr>
          <p:cNvPr id="95" name="组合 94"/>
          <p:cNvGrpSpPr/>
          <p:nvPr/>
        </p:nvGrpSpPr>
        <p:grpSpPr>
          <a:xfrm>
            <a:off x="3937000" y="3680072"/>
            <a:ext cx="3443312" cy="2743204"/>
            <a:chOff x="3576960" y="2789312"/>
            <a:chExt cx="3443312" cy="2743204"/>
          </a:xfrm>
        </p:grpSpPr>
        <p:sp>
          <p:nvSpPr>
            <p:cNvPr id="90" name="Rectangle 4"/>
            <p:cNvSpPr>
              <a:spLocks noChangeArrowheads="1"/>
            </p:cNvSpPr>
            <p:nvPr/>
          </p:nvSpPr>
          <p:spPr bwMode="auto">
            <a:xfrm>
              <a:off x="3576960" y="2789312"/>
              <a:ext cx="3227288" cy="2448232"/>
            </a:xfrm>
            <a:prstGeom prst="roundRect">
              <a:avLst>
                <a:gd name="adj" fmla="val 8243"/>
              </a:avLst>
            </a:prstGeom>
            <a:noFill/>
            <a:ln w="38100">
              <a:solidFill>
                <a:schemeClr val="accent2"/>
              </a:solidFill>
              <a:prstDash val="dash"/>
              <a:headEnd/>
              <a:tailEnd/>
            </a:ln>
          </p:spPr>
          <p:style>
            <a:lnRef idx="1">
              <a:schemeClr val="accent2"/>
            </a:lnRef>
            <a:fillRef idx="3">
              <a:schemeClr val="accent2"/>
            </a:fillRef>
            <a:effectRef idx="2">
              <a:schemeClr val="accent2"/>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94" name="Rectangle 4"/>
            <p:cNvSpPr>
              <a:spLocks noChangeArrowheads="1"/>
            </p:cNvSpPr>
            <p:nvPr/>
          </p:nvSpPr>
          <p:spPr bwMode="auto">
            <a:xfrm>
              <a:off x="5400091" y="4986512"/>
              <a:ext cx="1620181" cy="546004"/>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汇编过程</a:t>
              </a:r>
              <a:endParaRPr kumimoji="0" lang="en-US" altLang="zh-CN" sz="24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grpSp>
      <p:sp>
        <p:nvSpPr>
          <p:cNvPr id="10" name="Rectangle 4"/>
          <p:cNvSpPr>
            <a:spLocks noChangeArrowheads="1"/>
          </p:cNvSpPr>
          <p:nvPr/>
        </p:nvSpPr>
        <p:spPr bwMode="auto">
          <a:xfrm>
            <a:off x="7236296" y="4581208"/>
            <a:ext cx="1796036" cy="7200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库文件</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（机器语言）</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
        <p:nvSpPr>
          <p:cNvPr id="39" name="Rectangle 4"/>
          <p:cNvSpPr>
            <a:spLocks noChangeArrowheads="1"/>
          </p:cNvSpPr>
          <p:nvPr/>
        </p:nvSpPr>
        <p:spPr bwMode="auto">
          <a:xfrm>
            <a:off x="971600" y="908720"/>
            <a:ext cx="2027336" cy="720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高级语言</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源程序</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
        <p:nvSpPr>
          <p:cNvPr id="40" name="Rectangle 4"/>
          <p:cNvSpPr>
            <a:spLocks noChangeArrowheads="1"/>
          </p:cNvSpPr>
          <p:nvPr/>
        </p:nvSpPr>
        <p:spPr bwMode="auto">
          <a:xfrm>
            <a:off x="4067944" y="1484784"/>
            <a:ext cx="2952328" cy="777138"/>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Pre-processor</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 </a:t>
            </a:r>
            <a:r>
              <a:rPr kumimoji="0" lang="zh-CN" altLang="en-US"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预处理器</a:t>
            </a:r>
            <a:r>
              <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a:t>
            </a:r>
            <a:r>
              <a:rPr kumimoji="0" lang="zh-CN" altLang="en-US"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开头）</a:t>
            </a:r>
            <a:endPar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cxnSp>
        <p:nvCxnSpPr>
          <p:cNvPr id="42" name="肘形连接符 41"/>
          <p:cNvCxnSpPr>
            <a:stCxn id="40" idx="1"/>
          </p:cNvCxnSpPr>
          <p:nvPr/>
        </p:nvCxnSpPr>
        <p:spPr bwMode="auto">
          <a:xfrm rot="10800000" flipV="1">
            <a:off x="1403650" y="1873352"/>
            <a:ext cx="2664294" cy="292333"/>
          </a:xfrm>
          <a:prstGeom prst="bentConnector3">
            <a:avLst>
              <a:gd name="adj1" fmla="val 100051"/>
            </a:avLst>
          </a:prstGeom>
          <a:gradFill rotWithShape="1">
            <a:gsLst>
              <a:gs pos="0">
                <a:schemeClr val="accent1"/>
              </a:gs>
              <a:gs pos="100000">
                <a:schemeClr val="bg1">
                  <a:alpha val="98000"/>
                </a:schemeClr>
              </a:gs>
            </a:gsLst>
            <a:lin ang="5400000" scaled="1"/>
          </a:gradFill>
          <a:ln w="38100" cap="flat" cmpd="sng" algn="ctr">
            <a:solidFill>
              <a:schemeClr val="tx1"/>
            </a:solidFill>
            <a:prstDash val="solid"/>
            <a:round/>
            <a:headEnd type="none" w="med" len="med"/>
            <a:tailEnd type="arrow"/>
          </a:ln>
          <a:effectLst/>
        </p:spPr>
      </p:cxnSp>
      <p:cxnSp>
        <p:nvCxnSpPr>
          <p:cNvPr id="43" name="肘形连接符 42"/>
          <p:cNvCxnSpPr>
            <a:stCxn id="39" idx="3"/>
            <a:endCxn id="40" idx="0"/>
          </p:cNvCxnSpPr>
          <p:nvPr/>
        </p:nvCxnSpPr>
        <p:spPr bwMode="auto">
          <a:xfrm>
            <a:off x="2998936" y="1268720"/>
            <a:ext cx="2545172" cy="216064"/>
          </a:xfrm>
          <a:prstGeom prst="bentConnector2">
            <a:avLst/>
          </a:prstGeom>
          <a:gradFill rotWithShape="1">
            <a:gsLst>
              <a:gs pos="0">
                <a:schemeClr val="accent1"/>
              </a:gs>
              <a:gs pos="100000">
                <a:schemeClr val="bg1">
                  <a:alpha val="98000"/>
                </a:schemeClr>
              </a:gs>
            </a:gsLst>
            <a:lin ang="5400000" scaled="1"/>
          </a:gradFill>
          <a:ln w="38100" cap="flat" cmpd="sng" algn="ctr">
            <a:solidFill>
              <a:schemeClr val="tx1"/>
            </a:solidFill>
            <a:prstDash val="solid"/>
            <a:round/>
            <a:headEnd type="none" w="med" len="med"/>
            <a:tailEnd type="arrow"/>
          </a:ln>
          <a:effectLst/>
        </p:spPr>
      </p:cxnSp>
      <p:sp>
        <p:nvSpPr>
          <p:cNvPr id="32" name="Rectangle 4"/>
          <p:cNvSpPr>
            <a:spLocks noChangeArrowheads="1"/>
          </p:cNvSpPr>
          <p:nvPr/>
        </p:nvSpPr>
        <p:spPr bwMode="auto">
          <a:xfrm>
            <a:off x="2555776" y="794764"/>
            <a:ext cx="2051720" cy="401988"/>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1" u="none" strike="noStrike" kern="1200" cap="none" spc="0" normalizeH="0" baseline="0" noProof="0" dirty="0" err="1">
                <a:ln>
                  <a:noFill/>
                </a:ln>
                <a:solidFill>
                  <a:srgbClr val="4F81BD"/>
                </a:solidFill>
                <a:effectLst/>
                <a:uLnTx/>
                <a:uFillTx/>
                <a:latin typeface="Arial"/>
                <a:ea typeface="黑体" panose="02010609060101010101" pitchFamily="49" charset="-122"/>
                <a:cs typeface="+mn-cs"/>
              </a:rPr>
              <a:t>helloworld.c</a:t>
            </a:r>
            <a:endParaRPr kumimoji="0" lang="en-US" altLang="zh-CN" sz="2400" b="1" i="1" u="none" strike="noStrike" kern="1200" cap="none" spc="0" normalizeH="0" baseline="0" noProof="0" dirty="0">
              <a:ln>
                <a:noFill/>
              </a:ln>
              <a:solidFill>
                <a:srgbClr val="4F81BD"/>
              </a:solidFill>
              <a:effectLst/>
              <a:uLnTx/>
              <a:uFillTx/>
              <a:latin typeface="Arial"/>
              <a:ea typeface="黑体" panose="02010609060101010101" pitchFamily="49" charset="-122"/>
              <a:cs typeface="+mn-cs"/>
            </a:endParaRPr>
          </a:p>
        </p:txBody>
      </p:sp>
      <p:sp>
        <p:nvSpPr>
          <p:cNvPr id="33" name="Rectangle 4"/>
          <p:cNvSpPr>
            <a:spLocks noChangeArrowheads="1"/>
          </p:cNvSpPr>
          <p:nvPr/>
        </p:nvSpPr>
        <p:spPr bwMode="auto">
          <a:xfrm>
            <a:off x="1512168" y="1874884"/>
            <a:ext cx="2051720" cy="401988"/>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1" u="none" strike="noStrike" kern="1200" cap="none" spc="0" normalizeH="0" baseline="0" noProof="0" dirty="0" err="1">
                <a:ln>
                  <a:noFill/>
                </a:ln>
                <a:solidFill>
                  <a:srgbClr val="4F81BD"/>
                </a:solidFill>
                <a:effectLst/>
                <a:uLnTx/>
                <a:uFillTx/>
                <a:latin typeface="Arial"/>
                <a:ea typeface="黑体" panose="02010609060101010101" pitchFamily="49" charset="-122"/>
                <a:cs typeface="+mn-cs"/>
              </a:rPr>
              <a:t>helloworld.i</a:t>
            </a:r>
            <a:endParaRPr kumimoji="0" lang="en-US" altLang="zh-CN" sz="2400" b="1" i="1" u="none" strike="noStrike" kern="1200" cap="none" spc="0" normalizeH="0" baseline="0" noProof="0" dirty="0">
              <a:ln>
                <a:noFill/>
              </a:ln>
              <a:solidFill>
                <a:srgbClr val="4F81BD"/>
              </a:solidFill>
              <a:effectLst/>
              <a:uLnTx/>
              <a:uFillTx/>
              <a:latin typeface="Arial"/>
              <a:ea typeface="黑体" panose="02010609060101010101" pitchFamily="49" charset="-122"/>
              <a:cs typeface="+mn-cs"/>
            </a:endParaRPr>
          </a:p>
        </p:txBody>
      </p:sp>
      <p:sp>
        <p:nvSpPr>
          <p:cNvPr id="34" name="Rectangle 4"/>
          <p:cNvSpPr>
            <a:spLocks noChangeArrowheads="1"/>
          </p:cNvSpPr>
          <p:nvPr/>
        </p:nvSpPr>
        <p:spPr bwMode="auto">
          <a:xfrm>
            <a:off x="1547664" y="3140968"/>
            <a:ext cx="2051720" cy="401988"/>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1" u="none" strike="noStrike" kern="1200" cap="none" spc="0" normalizeH="0" baseline="0" noProof="0" dirty="0" err="1">
                <a:ln>
                  <a:noFill/>
                </a:ln>
                <a:solidFill>
                  <a:srgbClr val="9BBB59">
                    <a:lumMod val="75000"/>
                  </a:srgbClr>
                </a:solidFill>
                <a:effectLst/>
                <a:uLnTx/>
                <a:uFillTx/>
                <a:latin typeface="Arial"/>
                <a:ea typeface="黑体" panose="02010609060101010101" pitchFamily="49" charset="-122"/>
                <a:cs typeface="+mn-cs"/>
              </a:rPr>
              <a:t>helloworld.s</a:t>
            </a:r>
            <a:endParaRPr kumimoji="0" lang="en-US" altLang="zh-CN" sz="2400" b="1" i="1" u="none" strike="noStrike" kern="1200" cap="none" spc="0" normalizeH="0" baseline="0" noProof="0" dirty="0">
              <a:ln>
                <a:noFill/>
              </a:ln>
              <a:solidFill>
                <a:srgbClr val="9BBB59">
                  <a:lumMod val="75000"/>
                </a:srgbClr>
              </a:solidFill>
              <a:effectLst/>
              <a:uLnTx/>
              <a:uFillTx/>
              <a:latin typeface="Arial"/>
              <a:ea typeface="黑体" panose="02010609060101010101" pitchFamily="49" charset="-122"/>
              <a:cs typeface="+mn-cs"/>
            </a:endParaRPr>
          </a:p>
        </p:txBody>
      </p:sp>
      <p:sp>
        <p:nvSpPr>
          <p:cNvPr id="50" name="Rectangle 4"/>
          <p:cNvSpPr>
            <a:spLocks noChangeArrowheads="1"/>
          </p:cNvSpPr>
          <p:nvPr/>
        </p:nvSpPr>
        <p:spPr bwMode="auto">
          <a:xfrm>
            <a:off x="1547665" y="4293096"/>
            <a:ext cx="2051720" cy="401988"/>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1" u="none" strike="noStrike" kern="1200" cap="none" spc="0" normalizeH="0" baseline="0" noProof="0" dirty="0" err="1">
                <a:ln>
                  <a:noFill/>
                </a:ln>
                <a:solidFill>
                  <a:srgbClr val="F79646">
                    <a:lumMod val="75000"/>
                  </a:srgbClr>
                </a:solidFill>
                <a:effectLst/>
                <a:uLnTx/>
                <a:uFillTx/>
                <a:latin typeface="Arial"/>
                <a:ea typeface="黑体" panose="02010609060101010101" pitchFamily="49" charset="-122"/>
                <a:cs typeface="+mn-cs"/>
              </a:rPr>
              <a:t>helloworld.o</a:t>
            </a:r>
            <a:endParaRPr kumimoji="0" lang="en-US" altLang="zh-CN" sz="2400" b="1" i="1" u="none" strike="noStrike" kern="1200" cap="none" spc="0" normalizeH="0" baseline="0" noProof="0" dirty="0">
              <a:ln>
                <a:noFill/>
              </a:ln>
              <a:solidFill>
                <a:srgbClr val="F79646">
                  <a:lumMod val="75000"/>
                </a:srgbClr>
              </a:solidFill>
              <a:effectLst/>
              <a:uLnTx/>
              <a:uFillTx/>
              <a:latin typeface="Arial"/>
              <a:ea typeface="黑体" panose="02010609060101010101" pitchFamily="49" charset="-122"/>
              <a:cs typeface="+mn-cs"/>
            </a:endParaRPr>
          </a:p>
        </p:txBody>
      </p:sp>
      <p:sp>
        <p:nvSpPr>
          <p:cNvPr id="53" name="Rectangle 4"/>
          <p:cNvSpPr>
            <a:spLocks noChangeArrowheads="1"/>
          </p:cNvSpPr>
          <p:nvPr/>
        </p:nvSpPr>
        <p:spPr bwMode="auto">
          <a:xfrm>
            <a:off x="1403648" y="5475284"/>
            <a:ext cx="2376264" cy="401988"/>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1" u="none" strike="noStrike" kern="1200" cap="none" spc="0" normalizeH="0" baseline="0" noProof="0" dirty="0">
                <a:ln>
                  <a:noFill/>
                </a:ln>
                <a:solidFill>
                  <a:srgbClr val="F79646">
                    <a:lumMod val="75000"/>
                  </a:srgbClr>
                </a:solidFill>
                <a:effectLst/>
                <a:uLnTx/>
                <a:uFillTx/>
                <a:latin typeface="Arial"/>
                <a:ea typeface="黑体" panose="02010609060101010101" pitchFamily="49" charset="-122"/>
                <a:cs typeface="+mn-cs"/>
              </a:rPr>
              <a:t>helloworld.exe</a:t>
            </a:r>
          </a:p>
        </p:txBody>
      </p:sp>
      <p:sp>
        <p:nvSpPr>
          <p:cNvPr id="56" name="Rectangle 4"/>
          <p:cNvSpPr>
            <a:spLocks noChangeArrowheads="1"/>
          </p:cNvSpPr>
          <p:nvPr/>
        </p:nvSpPr>
        <p:spPr bwMode="auto">
          <a:xfrm>
            <a:off x="7475637" y="4191299"/>
            <a:ext cx="1556695" cy="401988"/>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400" b="1" i="1" u="none" strike="noStrike" kern="1200" cap="none" spc="0" normalizeH="0" baseline="0" noProof="0" dirty="0" err="1">
                <a:ln>
                  <a:noFill/>
                </a:ln>
                <a:solidFill>
                  <a:srgbClr val="F79646">
                    <a:lumMod val="75000"/>
                  </a:srgbClr>
                </a:solidFill>
                <a:effectLst/>
                <a:uLnTx/>
                <a:uFillTx/>
                <a:latin typeface="Arial"/>
                <a:ea typeface="黑体" panose="02010609060101010101" pitchFamily="49" charset="-122"/>
                <a:cs typeface="+mn-cs"/>
              </a:rPr>
              <a:t>printf.o</a:t>
            </a:r>
            <a:endParaRPr kumimoji="0" lang="en-US" altLang="zh-CN" sz="2400" b="1" i="1" u="none" strike="noStrike" kern="1200" cap="none" spc="0" normalizeH="0" baseline="0" noProof="0" dirty="0">
              <a:ln>
                <a:noFill/>
              </a:ln>
              <a:solidFill>
                <a:srgbClr val="F79646">
                  <a:lumMod val="75000"/>
                </a:srgb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360614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par>
                          <p:cTn id="35" fill="hold">
                            <p:stCondLst>
                              <p:cond delay="500"/>
                            </p:stCondLst>
                            <p:childTnLst>
                              <p:par>
                                <p:cTn id="36" presetID="47"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childTnLst>
                          </p:cTn>
                        </p:par>
                        <p:par>
                          <p:cTn id="59" fill="hold">
                            <p:stCondLst>
                              <p:cond delay="500"/>
                            </p:stCondLst>
                            <p:childTnLst>
                              <p:par>
                                <p:cTn id="60" presetID="47" presetClass="entr" presetSubtype="0"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47" presetClass="entr" presetSubtype="0" fill="hold" grpId="0" nodeType="after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1000"/>
                                        <p:tgtEl>
                                          <p:spTgt spid="50"/>
                                        </p:tgtEl>
                                      </p:cBhvr>
                                    </p:animEffect>
                                    <p:anim calcmode="lin" valueType="num">
                                      <p:cBhvr>
                                        <p:cTn id="87" dur="1000" fill="hold"/>
                                        <p:tgtEl>
                                          <p:spTgt spid="50"/>
                                        </p:tgtEl>
                                        <p:attrNameLst>
                                          <p:attrName>ppt_x</p:attrName>
                                        </p:attrNameLst>
                                      </p:cBhvr>
                                      <p:tavLst>
                                        <p:tav tm="0">
                                          <p:val>
                                            <p:strVal val="#ppt_x"/>
                                          </p:val>
                                        </p:tav>
                                        <p:tav tm="100000">
                                          <p:val>
                                            <p:strVal val="#ppt_x"/>
                                          </p:val>
                                        </p:tav>
                                      </p:tavLst>
                                    </p:anim>
                                    <p:anim calcmode="lin" valueType="num">
                                      <p:cBhvr>
                                        <p:cTn id="88"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childTnLst>
                          </p:cTn>
                        </p:par>
                        <p:par>
                          <p:cTn id="108" fill="hold">
                            <p:stCondLst>
                              <p:cond delay="500"/>
                            </p:stCondLst>
                            <p:childTnLst>
                              <p:par>
                                <p:cTn id="109" presetID="10" presetClass="entr" presetSubtype="0" fill="hold" nodeType="after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fade">
                                      <p:cBhvr>
                                        <p:cTn id="111" dur="500"/>
                                        <p:tgtEl>
                                          <p:spTgt spid="72"/>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fade">
                                      <p:cBhvr>
                                        <p:cTn id="125" dur="500"/>
                                        <p:tgtEl>
                                          <p:spTgt spid="2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95"/>
                                        </p:tgtEl>
                                        <p:attrNameLst>
                                          <p:attrName>style.visibility</p:attrName>
                                        </p:attrNameLst>
                                      </p:cBhvr>
                                      <p:to>
                                        <p:strVal val="visible"/>
                                      </p:to>
                                    </p:set>
                                    <p:animEffect transition="in" filter="fade">
                                      <p:cBhvr>
                                        <p:cTn id="130" dur="500"/>
                                        <p:tgtEl>
                                          <p:spTgt spid="95"/>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fade">
                                      <p:cBhvr>
                                        <p:cTn id="135" dur="500"/>
                                        <p:tgtEl>
                                          <p:spTgt spid="37"/>
                                        </p:tgtEl>
                                      </p:cBhvr>
                                    </p:animEffect>
                                  </p:childTnLst>
                                </p:cTn>
                              </p:par>
                              <p:par>
                                <p:cTn id="136" presetID="10" presetClass="entr" presetSubtype="0" fill="hold"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37" grpId="0" animBg="1"/>
      <p:bldP spid="10" grpId="0" animBg="1"/>
      <p:bldP spid="39" grpId="0" animBg="1"/>
      <p:bldP spid="40" grpId="0" animBg="1"/>
      <p:bldP spid="32" grpId="0"/>
      <p:bldP spid="33" grpId="0"/>
      <p:bldP spid="34" grpId="0"/>
      <p:bldP spid="50" grpId="0"/>
      <p:bldP spid="53" grpId="0"/>
      <p:bldP spid="5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DEEB6E2-A65A-7954-BA5F-C951467CD5E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下列关于高级语言的描述错误的是：</a:t>
            </a:r>
          </a:p>
        </p:txBody>
      </p:sp>
      <p:sp>
        <p:nvSpPr>
          <p:cNvPr id="7" name="文本框 6">
            <a:extLst>
              <a:ext uri="{FF2B5EF4-FFF2-40B4-BE49-F238E27FC236}">
                <a16:creationId xmlns:a16="http://schemas.microsoft.com/office/drawing/2014/main" id="{F3141CC2-A0BD-F2AD-14D1-A90FFDB099A9}"/>
              </a:ext>
            </a:extLst>
          </p:cNvPr>
          <p:cNvSpPr txBox="1"/>
          <p:nvPr>
            <p:custDataLst>
              <p:tags r:id="rId3"/>
            </p:custDataLst>
          </p:nvPr>
        </p:nvSpPr>
        <p:spPr>
          <a:xfrm>
            <a:off x="1525905" y="2636912"/>
            <a:ext cx="6400800"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高级语言与具体的计算机结构无关</a:t>
            </a:r>
          </a:p>
        </p:txBody>
      </p:sp>
      <p:sp>
        <p:nvSpPr>
          <p:cNvPr id="8" name="文本框 7">
            <a:extLst>
              <a:ext uri="{FF2B5EF4-FFF2-40B4-BE49-F238E27FC236}">
                <a16:creationId xmlns:a16="http://schemas.microsoft.com/office/drawing/2014/main" id="{F6F2342C-F9BF-7685-1259-0B54BDD569E3}"/>
              </a:ext>
            </a:extLst>
          </p:cNvPr>
          <p:cNvSpPr txBox="1"/>
          <p:nvPr>
            <p:custDataLst>
              <p:tags r:id="rId4"/>
            </p:custDataLst>
          </p:nvPr>
        </p:nvSpPr>
        <p:spPr>
          <a:xfrm>
            <a:off x="1525905" y="3494162"/>
            <a:ext cx="7639744"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一条高级语言的语句会对应很多条机器语言语句</a:t>
            </a:r>
          </a:p>
        </p:txBody>
      </p:sp>
      <p:sp>
        <p:nvSpPr>
          <p:cNvPr id="9" name="文本框 8">
            <a:extLst>
              <a:ext uri="{FF2B5EF4-FFF2-40B4-BE49-F238E27FC236}">
                <a16:creationId xmlns:a16="http://schemas.microsoft.com/office/drawing/2014/main" id="{24119BCD-DC7D-05B4-D61B-6690CFCA0BE3}"/>
              </a:ext>
            </a:extLst>
          </p:cNvPr>
          <p:cNvSpPr txBox="1"/>
          <p:nvPr>
            <p:custDataLst>
              <p:tags r:id="rId5"/>
            </p:custDataLst>
          </p:nvPr>
        </p:nvSpPr>
        <p:spPr>
          <a:xfrm>
            <a:off x="1525905" y="4351412"/>
            <a:ext cx="7135688"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高级语言程序必须被翻译成机器语言才能被执行</a:t>
            </a:r>
          </a:p>
        </p:txBody>
      </p:sp>
      <p:sp>
        <p:nvSpPr>
          <p:cNvPr id="10" name="文本框 9">
            <a:extLst>
              <a:ext uri="{FF2B5EF4-FFF2-40B4-BE49-F238E27FC236}">
                <a16:creationId xmlns:a16="http://schemas.microsoft.com/office/drawing/2014/main" id="{BC33C683-DBD3-C0C9-715F-6289B4FB19AA}"/>
              </a:ext>
            </a:extLst>
          </p:cNvPr>
          <p:cNvSpPr txBox="1"/>
          <p:nvPr>
            <p:custDataLst>
              <p:tags r:id="rId6"/>
            </p:custDataLst>
          </p:nvPr>
        </p:nvSpPr>
        <p:spPr>
          <a:xfrm>
            <a:off x="1525905" y="5208662"/>
            <a:ext cx="7567736"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高级语言程序只要转换成机器级目标代码就能执行</a:t>
            </a:r>
          </a:p>
        </p:txBody>
      </p:sp>
      <p:sp>
        <p:nvSpPr>
          <p:cNvPr id="11" name="椭圆 10">
            <a:extLst>
              <a:ext uri="{FF2B5EF4-FFF2-40B4-BE49-F238E27FC236}">
                <a16:creationId xmlns:a16="http://schemas.microsoft.com/office/drawing/2014/main" id="{42709B1E-BDB8-E4FE-CF57-948A277FF7AC}"/>
              </a:ext>
            </a:extLst>
          </p:cNvPr>
          <p:cNvSpPr>
            <a:spLocks noChangeAspect="1"/>
          </p:cNvSpPr>
          <p:nvPr>
            <p:custDataLst>
              <p:tags r:id="rId7"/>
            </p:custDataLst>
          </p:nvPr>
        </p:nvSpPr>
        <p:spPr bwMode="auto">
          <a:xfrm>
            <a:off x="811530" y="2701205"/>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A</a:t>
            </a:r>
            <a:endPar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12" name="椭圆 11">
            <a:extLst>
              <a:ext uri="{FF2B5EF4-FFF2-40B4-BE49-F238E27FC236}">
                <a16:creationId xmlns:a16="http://schemas.microsoft.com/office/drawing/2014/main" id="{958ADD3B-4797-ED1F-028D-609F57DEE6BB}"/>
              </a:ext>
            </a:extLst>
          </p:cNvPr>
          <p:cNvSpPr>
            <a:spLocks noChangeAspect="1"/>
          </p:cNvSpPr>
          <p:nvPr>
            <p:custDataLst>
              <p:tags r:id="rId8"/>
            </p:custDataLst>
          </p:nvPr>
        </p:nvSpPr>
        <p:spPr bwMode="auto">
          <a:xfrm>
            <a:off x="811530" y="3558455"/>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B</a:t>
            </a:r>
            <a:endPar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13" name="椭圆 12">
            <a:extLst>
              <a:ext uri="{FF2B5EF4-FFF2-40B4-BE49-F238E27FC236}">
                <a16:creationId xmlns:a16="http://schemas.microsoft.com/office/drawing/2014/main" id="{E34BC28F-9447-F040-E293-0D5B3BFABF76}"/>
              </a:ext>
            </a:extLst>
          </p:cNvPr>
          <p:cNvSpPr>
            <a:spLocks noChangeAspect="1"/>
          </p:cNvSpPr>
          <p:nvPr>
            <p:custDataLst>
              <p:tags r:id="rId9"/>
            </p:custDataLst>
          </p:nvPr>
        </p:nvSpPr>
        <p:spPr bwMode="auto">
          <a:xfrm>
            <a:off x="811530" y="4415705"/>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C</a:t>
            </a:r>
            <a:endPar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14" name="椭圆 13">
            <a:extLst>
              <a:ext uri="{FF2B5EF4-FFF2-40B4-BE49-F238E27FC236}">
                <a16:creationId xmlns:a16="http://schemas.microsoft.com/office/drawing/2014/main" id="{BA9E7C1B-042E-B785-5A84-F0AFF497FC4C}"/>
              </a:ext>
            </a:extLst>
          </p:cNvPr>
          <p:cNvSpPr>
            <a:spLocks noChangeAspect="1"/>
          </p:cNvSpPr>
          <p:nvPr>
            <p:custDataLst>
              <p:tags r:id="rId10"/>
            </p:custDataLst>
          </p:nvPr>
        </p:nvSpPr>
        <p:spPr bwMode="auto">
          <a:xfrm>
            <a:off x="811530" y="5272955"/>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D</a:t>
            </a:r>
            <a:endPar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15" name="矩形: 圆角 14">
            <a:extLst>
              <a:ext uri="{FF2B5EF4-FFF2-40B4-BE49-F238E27FC236}">
                <a16:creationId xmlns:a16="http://schemas.microsoft.com/office/drawing/2014/main" id="{D4134893-5535-0F5F-26F9-60F36FF9966C}"/>
              </a:ext>
            </a:extLst>
          </p:cNvPr>
          <p:cNvSpPr/>
          <p:nvPr>
            <p:custDataLst>
              <p:tags r:id="rId11"/>
            </p:custDataLst>
          </p:nvPr>
        </p:nvSpPr>
        <p:spPr bwMode="auto">
          <a:xfrm>
            <a:off x="5869305" y="6065912"/>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提交</a:t>
            </a:r>
          </a:p>
        </p:txBody>
      </p:sp>
      <p:grpSp>
        <p:nvGrpSpPr>
          <p:cNvPr id="20" name="组合 19">
            <a:extLst>
              <a:ext uri="{FF2B5EF4-FFF2-40B4-BE49-F238E27FC236}">
                <a16:creationId xmlns:a16="http://schemas.microsoft.com/office/drawing/2014/main" id="{5E7FC2E5-4AF7-6A64-5CF5-3A5DA2DC33EC}"/>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B98AC876-A718-8C89-582A-4514864BBE76}"/>
                </a:ext>
              </a:extLst>
            </p:cNvPr>
            <p:cNvSpPr/>
            <p:nvPr>
              <p:custDataLst>
                <p:tags r:id="rId14"/>
              </p:custDataLst>
            </p:nvPr>
          </p:nvSpPr>
          <p:spPr bwMode="auto">
            <a:xfrm>
              <a:off x="0" y="0"/>
              <a:ext cx="9144000" cy="635000"/>
            </a:xfrm>
            <a:prstGeom prst="rect">
              <a:avLst/>
            </a:prstGeom>
            <a:solidFill>
              <a:srgbClr val="F6F7F8"/>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Lst>
          </p:spPr>
          <p:txBody>
            <a:bodyPr vert="horz" wrap="none" lIns="0" tIns="0" rIns="0" bIns="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itchFamily="34" charset="0"/>
                <a:ea typeface="宋体" pitchFamily="2" charset="-122"/>
                <a:cs typeface="+mn-cs"/>
              </a:endParaRPr>
            </a:p>
          </p:txBody>
        </p:sp>
        <p:sp>
          <p:nvSpPr>
            <p:cNvPr id="17" name="ColorBlock">
              <a:extLst>
                <a:ext uri="{FF2B5EF4-FFF2-40B4-BE49-F238E27FC236}">
                  <a16:creationId xmlns:a16="http://schemas.microsoft.com/office/drawing/2014/main" id="{0107D400-0B21-8141-1BE7-A04E91BD5535}"/>
                </a:ext>
              </a:extLst>
            </p:cNvPr>
            <p:cNvSpPr/>
            <p:nvPr>
              <p:custDataLst>
                <p:tags r:id="rId15"/>
              </p:custDataLst>
            </p:nvPr>
          </p:nvSpPr>
          <p:spPr bwMode="auto">
            <a:xfrm>
              <a:off x="0" y="0"/>
              <a:ext cx="190500" cy="635000"/>
            </a:xfrm>
            <a:prstGeom prst="rect">
              <a:avLst/>
            </a:prstGeom>
            <a:solidFill>
              <a:srgbClr val="639EF4"/>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Lst>
          </p:spPr>
          <p:txBody>
            <a:bodyPr vert="horz" wrap="none" lIns="0" tIns="0" rIns="0" bIns="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itchFamily="34" charset="0"/>
                <a:ea typeface="宋体" pitchFamily="2" charset="-122"/>
                <a:cs typeface="+mn-cs"/>
              </a:endParaRPr>
            </a:p>
          </p:txBody>
        </p:sp>
        <p:sp>
          <p:nvSpPr>
            <p:cNvPr id="18" name="TypeText">
              <a:extLst>
                <a:ext uri="{FF2B5EF4-FFF2-40B4-BE49-F238E27FC236}">
                  <a16:creationId xmlns:a16="http://schemas.microsoft.com/office/drawing/2014/main" id="{BD6E7A2F-5A3B-1542-D130-6FEE204D918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单选题</a:t>
              </a:r>
            </a:p>
          </p:txBody>
        </p:sp>
        <p:sp>
          <p:nvSpPr>
            <p:cNvPr id="19" name="TipText">
              <a:extLst>
                <a:ext uri="{FF2B5EF4-FFF2-40B4-BE49-F238E27FC236}">
                  <a16:creationId xmlns:a16="http://schemas.microsoft.com/office/drawing/2014/main" id="{9BC9645F-771B-EF80-F79D-1C38816DD04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1</a:t>
              </a:r>
              <a:r>
                <a:rPr kumimoji="0" lang="zh-CN" altLang="en-US" sz="2000" b="1"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分</a:t>
              </a:r>
            </a:p>
          </p:txBody>
        </p:sp>
      </p:grpSp>
      <p:pic>
        <p:nvPicPr>
          <p:cNvPr id="5" name="图片 4">
            <a:extLst>
              <a:ext uri="{FF2B5EF4-FFF2-40B4-BE49-F238E27FC236}">
                <a16:creationId xmlns:a16="http://schemas.microsoft.com/office/drawing/2014/main" id="{6AB5DA33-FD36-23AF-671C-595C340A6EC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0867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447F2885-C5E1-6D4F-A708-23DE9DE5DC5E}" type="slidenum">
              <a:rPr lang="zh-CN" altLang="en-US" sz="1400">
                <a:latin typeface="Times New Roman" charset="0"/>
                <a:ea typeface="宋体" charset="-122"/>
              </a:rPr>
              <a:pPr>
                <a:spcBef>
                  <a:spcPct val="0"/>
                </a:spcBef>
                <a:buFontTx/>
                <a:buNone/>
              </a:pPr>
              <a:t>7</a:t>
            </a:fld>
            <a:endParaRPr lang="en-US" altLang="zh-CN" sz="1400">
              <a:latin typeface="Times New Roman" charset="0"/>
              <a:ea typeface="宋体" charset="-122"/>
            </a:endParaRPr>
          </a:p>
        </p:txBody>
      </p:sp>
      <p:sp>
        <p:nvSpPr>
          <p:cNvPr id="10243" name="Rectangle 2"/>
          <p:cNvSpPr>
            <a:spLocks noGrp="1" noChangeArrowheads="1"/>
          </p:cNvSpPr>
          <p:nvPr>
            <p:ph type="title"/>
          </p:nvPr>
        </p:nvSpPr>
        <p:spPr/>
        <p:txBody>
          <a:bodyPr/>
          <a:lstStyle/>
          <a:p>
            <a:r>
              <a:rPr lang="zh-CN" altLang="en-US" sz="3200" dirty="0">
                <a:ea typeface="宋体" charset="-122"/>
              </a:rPr>
              <a:t>上机安排</a:t>
            </a:r>
            <a:endParaRPr lang="en-US" altLang="zh-CN" sz="3200" dirty="0">
              <a:ea typeface="宋体" charset="-122"/>
            </a:endParaRPr>
          </a:p>
        </p:txBody>
      </p:sp>
      <p:sp>
        <p:nvSpPr>
          <p:cNvPr id="6148" name="Rectangle 3"/>
          <p:cNvSpPr>
            <a:spLocks noGrp="1" noChangeArrowheads="1"/>
          </p:cNvSpPr>
          <p:nvPr>
            <p:ph type="body" idx="1"/>
          </p:nvPr>
        </p:nvSpPr>
        <p:spPr>
          <a:xfrm>
            <a:off x="204664" y="1399059"/>
            <a:ext cx="8939336" cy="5257800"/>
          </a:xfrm>
        </p:spPr>
        <p:txBody>
          <a:bodyPr/>
          <a:lstStyle/>
          <a:p>
            <a:pPr>
              <a:lnSpc>
                <a:spcPct val="120000"/>
              </a:lnSpc>
              <a:spcBef>
                <a:spcPts val="600"/>
              </a:spcBef>
            </a:pPr>
            <a:r>
              <a:rPr lang="zh-CN" altLang="en-US" b="1" dirty="0">
                <a:ea typeface="楷体" charset="-122"/>
                <a:cs typeface="Arial" charset="0"/>
              </a:rPr>
              <a:t>周一</a:t>
            </a:r>
            <a:r>
              <a:rPr lang="en-US" altLang="zh-CN" b="1" dirty="0">
                <a:ea typeface="楷体" charset="-122"/>
                <a:cs typeface="Arial" charset="0"/>
              </a:rPr>
              <a:t>11-13</a:t>
            </a:r>
            <a:r>
              <a:rPr lang="zh-CN" altLang="en-US" b="1" dirty="0">
                <a:ea typeface="楷体" charset="-122"/>
                <a:cs typeface="Arial" charset="0"/>
              </a:rPr>
              <a:t>节：下午</a:t>
            </a:r>
            <a:r>
              <a:rPr lang="en-US" altLang="zh-CN" dirty="0">
                <a:ea typeface="楷体" charset="-122"/>
                <a:cs typeface="Arial" charset="0"/>
              </a:rPr>
              <a:t>6:00</a:t>
            </a:r>
            <a:r>
              <a:rPr lang="zh-CN" altLang="en-US" dirty="0">
                <a:ea typeface="楷体" charset="-122"/>
                <a:cs typeface="Arial" charset="0"/>
              </a:rPr>
              <a:t>～</a:t>
            </a:r>
            <a:r>
              <a:rPr lang="en-US" altLang="zh-CN" dirty="0">
                <a:ea typeface="楷体" charset="-122"/>
                <a:cs typeface="Arial" charset="0"/>
              </a:rPr>
              <a:t>8:30</a:t>
            </a:r>
            <a:r>
              <a:rPr lang="zh-CN" altLang="en-US" dirty="0">
                <a:ea typeface="楷体" charset="-122"/>
                <a:cs typeface="Arial" charset="0"/>
              </a:rPr>
              <a:t>，</a:t>
            </a:r>
            <a:r>
              <a:rPr lang="zh-CN" altLang="en-US" b="1" dirty="0">
                <a:ea typeface="楷体" charset="-122"/>
                <a:cs typeface="Arial" charset="0"/>
              </a:rPr>
              <a:t>理工配楼二层机房</a:t>
            </a:r>
            <a:endParaRPr lang="en-US" altLang="zh-CN" b="1" dirty="0">
              <a:ea typeface="楷体" charset="-122"/>
              <a:cs typeface="Arial" charset="0"/>
            </a:endParaRPr>
          </a:p>
          <a:p>
            <a:pPr lvl="1">
              <a:lnSpc>
                <a:spcPct val="120000"/>
              </a:lnSpc>
              <a:spcBef>
                <a:spcPts val="600"/>
              </a:spcBef>
            </a:pPr>
            <a:r>
              <a:rPr lang="zh-CN" altLang="en-US" dirty="0">
                <a:ea typeface="楷体" charset="-122"/>
                <a:cs typeface="Arial" charset="0"/>
              </a:rPr>
              <a:t>上机实验</a:t>
            </a:r>
            <a:endParaRPr lang="en-US" altLang="zh-CN" dirty="0">
              <a:ea typeface="楷体" charset="-122"/>
              <a:cs typeface="Arial" charset="0"/>
            </a:endParaRPr>
          </a:p>
          <a:p>
            <a:pPr lvl="1">
              <a:lnSpc>
                <a:spcPct val="120000"/>
              </a:lnSpc>
              <a:spcBef>
                <a:spcPts val="600"/>
              </a:spcBef>
            </a:pPr>
            <a:r>
              <a:rPr lang="zh-CN" altLang="en-US" dirty="0">
                <a:ea typeface="楷体" charset="-122"/>
                <a:cs typeface="Arial" charset="0"/>
              </a:rPr>
              <a:t>测试</a:t>
            </a:r>
            <a:endParaRPr lang="en-US" altLang="zh-CN" dirty="0">
              <a:ea typeface="楷体" charset="-122"/>
              <a:cs typeface="Arial" charset="0"/>
            </a:endParaRPr>
          </a:p>
          <a:p>
            <a:pPr lvl="1">
              <a:lnSpc>
                <a:spcPct val="120000"/>
              </a:lnSpc>
              <a:spcBef>
                <a:spcPts val="600"/>
              </a:spcBef>
            </a:pPr>
            <a:r>
              <a:rPr lang="zh-CN" altLang="en-US" dirty="0">
                <a:ea typeface="楷体" charset="-122"/>
                <a:cs typeface="Arial" charset="0"/>
              </a:rPr>
              <a:t>习题讲解</a:t>
            </a:r>
            <a:r>
              <a:rPr lang="en-US" altLang="zh-CN" dirty="0">
                <a:ea typeface="楷体" charset="-122"/>
                <a:cs typeface="Arial" charset="0"/>
              </a:rPr>
              <a:t>/</a:t>
            </a:r>
            <a:r>
              <a:rPr lang="zh-CN" altLang="en-US" dirty="0">
                <a:ea typeface="楷体" charset="-122"/>
                <a:cs typeface="Arial" charset="0"/>
              </a:rPr>
              <a:t>答疑</a:t>
            </a:r>
            <a:endParaRPr lang="en-US" altLang="zh-CN" dirty="0">
              <a:ea typeface="楷体" charset="-122"/>
              <a:cs typeface="Arial" charset="0"/>
            </a:endParaRPr>
          </a:p>
          <a:p>
            <a:pPr>
              <a:lnSpc>
                <a:spcPct val="120000"/>
              </a:lnSpc>
              <a:spcBef>
                <a:spcPts val="600"/>
              </a:spcBef>
            </a:pPr>
            <a:r>
              <a:rPr lang="zh-CN" altLang="en-US" dirty="0">
                <a:ea typeface="楷体" charset="-122"/>
                <a:cs typeface="Arial" charset="0"/>
              </a:rPr>
              <a:t>实验内容</a:t>
            </a:r>
            <a:endParaRPr lang="en-US" altLang="zh-CN" dirty="0">
              <a:ea typeface="楷体" charset="-122"/>
              <a:cs typeface="Arial" charset="0"/>
            </a:endParaRPr>
          </a:p>
          <a:p>
            <a:pPr lvl="1">
              <a:lnSpc>
                <a:spcPct val="120000"/>
              </a:lnSpc>
              <a:spcBef>
                <a:spcPts val="600"/>
              </a:spcBef>
            </a:pPr>
            <a:r>
              <a:rPr lang="en-US" altLang="zh-CN" dirty="0">
                <a:ea typeface="楷体" charset="-122"/>
                <a:cs typeface="Arial" charset="0"/>
              </a:rPr>
              <a:t>Lab1:</a:t>
            </a:r>
            <a:r>
              <a:rPr lang="zh-CN" altLang="en-US" dirty="0">
                <a:ea typeface="楷体" charset="-122"/>
                <a:cs typeface="Arial" charset="0"/>
              </a:rPr>
              <a:t> </a:t>
            </a:r>
            <a:r>
              <a:rPr lang="en-US" altLang="zh-CN" dirty="0" err="1">
                <a:ea typeface="楷体" charset="-122"/>
                <a:cs typeface="Arial" charset="0"/>
              </a:rPr>
              <a:t>DataLab</a:t>
            </a:r>
            <a:endParaRPr lang="en-US" altLang="zh-CN" dirty="0">
              <a:ea typeface="楷体" charset="-122"/>
              <a:cs typeface="Arial" charset="0"/>
            </a:endParaRPr>
          </a:p>
          <a:p>
            <a:pPr lvl="1">
              <a:lnSpc>
                <a:spcPct val="120000"/>
              </a:lnSpc>
              <a:spcBef>
                <a:spcPts val="600"/>
              </a:spcBef>
            </a:pPr>
            <a:r>
              <a:rPr lang="en-US" altLang="zh-CN" dirty="0">
                <a:ea typeface="楷体" charset="-122"/>
                <a:cs typeface="Arial" charset="0"/>
              </a:rPr>
              <a:t>Lab2:</a:t>
            </a:r>
            <a:r>
              <a:rPr lang="zh-CN" altLang="en-US" dirty="0">
                <a:ea typeface="楷体" charset="-122"/>
                <a:cs typeface="Arial" charset="0"/>
              </a:rPr>
              <a:t> </a:t>
            </a:r>
            <a:r>
              <a:rPr lang="en-US" altLang="zh-CN" dirty="0" err="1">
                <a:ea typeface="楷体" charset="-122"/>
                <a:cs typeface="Arial" charset="0"/>
              </a:rPr>
              <a:t>BombLab</a:t>
            </a:r>
            <a:endParaRPr lang="en-US" altLang="zh-CN" dirty="0">
              <a:ea typeface="楷体" charset="-122"/>
              <a:cs typeface="Arial" charset="0"/>
            </a:endParaRPr>
          </a:p>
          <a:p>
            <a:pPr lvl="1">
              <a:lnSpc>
                <a:spcPct val="120000"/>
              </a:lnSpc>
              <a:spcBef>
                <a:spcPts val="600"/>
              </a:spcBef>
            </a:pPr>
            <a:r>
              <a:rPr lang="en-US" altLang="zh-CN" dirty="0">
                <a:ea typeface="楷体" charset="-122"/>
                <a:cs typeface="Arial" charset="0"/>
              </a:rPr>
              <a:t>Lab3:</a:t>
            </a:r>
            <a:r>
              <a:rPr lang="zh-CN" altLang="en-US" dirty="0">
                <a:ea typeface="楷体" charset="-122"/>
                <a:cs typeface="Arial" charset="0"/>
              </a:rPr>
              <a:t> </a:t>
            </a:r>
            <a:r>
              <a:rPr lang="en-US" altLang="zh-CN" dirty="0" err="1">
                <a:ea typeface="楷体" charset="-122"/>
                <a:cs typeface="Arial" charset="0"/>
              </a:rPr>
              <a:t>AttackLab</a:t>
            </a:r>
            <a:endParaRPr lang="en-US" altLang="zh-CN" dirty="0">
              <a:ea typeface="楷体" charset="-122"/>
              <a:cs typeface="Arial" charset="0"/>
            </a:endParaRPr>
          </a:p>
          <a:p>
            <a:pPr lvl="1">
              <a:lnSpc>
                <a:spcPct val="120000"/>
              </a:lnSpc>
              <a:spcBef>
                <a:spcPts val="600"/>
              </a:spcBef>
            </a:pPr>
            <a:r>
              <a:rPr lang="en-US" altLang="zh-CN" dirty="0">
                <a:ea typeface="楷体" charset="-122"/>
                <a:cs typeface="Arial" charset="0"/>
              </a:rPr>
              <a:t>Lab4:</a:t>
            </a:r>
            <a:r>
              <a:rPr lang="zh-CN" altLang="en-US" dirty="0">
                <a:ea typeface="楷体" charset="-122"/>
                <a:cs typeface="Arial" charset="0"/>
              </a:rPr>
              <a:t> </a:t>
            </a:r>
            <a:r>
              <a:rPr lang="en-US" altLang="zh-CN" dirty="0" err="1">
                <a:ea typeface="楷体" charset="-122"/>
                <a:cs typeface="Arial" charset="0"/>
              </a:rPr>
              <a:t>CacheLab</a:t>
            </a:r>
            <a:endParaRPr lang="en-US" altLang="zh-CN" dirty="0">
              <a:ea typeface="楷体" charset="-122"/>
              <a:cs typeface="Arial" charset="0"/>
            </a:endParaRPr>
          </a:p>
        </p:txBody>
      </p:sp>
      <p:sp>
        <p:nvSpPr>
          <p:cNvPr id="2" name="Rectangle 3">
            <a:extLst>
              <a:ext uri="{FF2B5EF4-FFF2-40B4-BE49-F238E27FC236}">
                <a16:creationId xmlns:a16="http://schemas.microsoft.com/office/drawing/2014/main" id="{034BE179-140D-2430-4006-416D7DDFA0C2}"/>
              </a:ext>
            </a:extLst>
          </p:cNvPr>
          <p:cNvSpPr txBox="1">
            <a:spLocks noChangeArrowheads="1"/>
          </p:cNvSpPr>
          <p:nvPr/>
        </p:nvSpPr>
        <p:spPr bwMode="auto">
          <a:xfrm>
            <a:off x="4355976" y="3573016"/>
            <a:ext cx="8939336"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120000"/>
              </a:lnSpc>
              <a:spcBef>
                <a:spcPts val="600"/>
              </a:spcBef>
            </a:pPr>
            <a:r>
              <a:rPr lang="zh-CN" altLang="en-US" b="0" kern="0" dirty="0">
                <a:ea typeface="楷体" charset="-122"/>
                <a:cs typeface="Arial" charset="0"/>
              </a:rPr>
              <a:t>辅助课程</a:t>
            </a:r>
            <a:endParaRPr lang="en-US" altLang="zh-CN" b="0" kern="0" dirty="0">
              <a:ea typeface="楷体" charset="-122"/>
              <a:cs typeface="Arial" charset="0"/>
            </a:endParaRPr>
          </a:p>
          <a:p>
            <a:pPr lvl="1">
              <a:lnSpc>
                <a:spcPct val="120000"/>
              </a:lnSpc>
              <a:spcBef>
                <a:spcPts val="600"/>
              </a:spcBef>
            </a:pPr>
            <a:r>
              <a:rPr lang="en-US" altLang="zh-CN" b="0" kern="0" dirty="0">
                <a:ea typeface="楷体" charset="-122"/>
                <a:cs typeface="Arial" charset="0"/>
              </a:rPr>
              <a:t>C++</a:t>
            </a:r>
            <a:r>
              <a:rPr lang="zh-CN" altLang="en-US" b="0" kern="0" dirty="0">
                <a:ea typeface="楷体" charset="-122"/>
                <a:cs typeface="Arial" charset="0"/>
              </a:rPr>
              <a:t>基本语法</a:t>
            </a:r>
            <a:endParaRPr lang="en-US" altLang="zh-CN" b="0" kern="0" dirty="0">
              <a:ea typeface="楷体" charset="-122"/>
              <a:cs typeface="Arial" charset="0"/>
            </a:endParaRPr>
          </a:p>
          <a:p>
            <a:pPr lvl="1">
              <a:lnSpc>
                <a:spcPct val="120000"/>
              </a:lnSpc>
              <a:spcBef>
                <a:spcPts val="600"/>
              </a:spcBef>
            </a:pPr>
            <a:r>
              <a:rPr lang="en-US" altLang="zh-CN" b="0" kern="0" dirty="0">
                <a:ea typeface="楷体" charset="-122"/>
                <a:cs typeface="Arial" charset="0"/>
              </a:rPr>
              <a:t>Shell</a:t>
            </a:r>
            <a:r>
              <a:rPr lang="zh-CN" altLang="en-US" b="0" kern="0" dirty="0">
                <a:ea typeface="楷体" charset="-122"/>
                <a:cs typeface="Arial" charset="0"/>
              </a:rPr>
              <a:t>和</a:t>
            </a:r>
            <a:r>
              <a:rPr lang="en-US" altLang="zh-CN" b="0" kern="0" dirty="0">
                <a:ea typeface="楷体" charset="-122"/>
                <a:cs typeface="Arial" charset="0"/>
              </a:rPr>
              <a:t>Vim</a:t>
            </a:r>
            <a:r>
              <a:rPr lang="zh-CN" altLang="en-US" b="0" kern="0" dirty="0">
                <a:ea typeface="楷体" charset="-122"/>
                <a:cs typeface="Arial" charset="0"/>
              </a:rPr>
              <a:t>基本工具</a:t>
            </a:r>
            <a:endParaRPr lang="en-US" altLang="zh-CN" b="0" kern="0" dirty="0">
              <a:ea typeface="楷体" charset="-122"/>
              <a:cs typeface="Arial" charset="0"/>
            </a:endParaRPr>
          </a:p>
          <a:p>
            <a:pPr lvl="1">
              <a:lnSpc>
                <a:spcPct val="120000"/>
              </a:lnSpc>
              <a:spcBef>
                <a:spcPts val="600"/>
              </a:spcBef>
            </a:pPr>
            <a:r>
              <a:rPr lang="zh-CN" altLang="en-US" b="0" kern="0" dirty="0">
                <a:ea typeface="楷体" charset="-122"/>
                <a:cs typeface="Arial" charset="0"/>
              </a:rPr>
              <a:t>逆向工程</a:t>
            </a:r>
            <a:endParaRPr lang="en-US" altLang="zh-CN" b="0" kern="0" dirty="0">
              <a:ea typeface="楷体" charset="-122"/>
              <a:cs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p:nvPr>
        </p:nvSpPr>
        <p:spPr/>
        <p:txBody>
          <a:bodyPr/>
          <a:lstStyle/>
          <a:p>
            <a:r>
              <a:rPr lang="zh-CN" altLang="en-US" dirty="0"/>
              <a:t>从高级语言到硬件执行</a:t>
            </a:r>
          </a:p>
        </p:txBody>
      </p:sp>
      <p:sp>
        <p:nvSpPr>
          <p:cNvPr id="106498" name="内容占位符 2"/>
          <p:cNvSpPr>
            <a:spLocks noGrp="1"/>
          </p:cNvSpPr>
          <p:nvPr>
            <p:ph idx="1"/>
          </p:nvPr>
        </p:nvSpPr>
        <p:spPr>
          <a:xfrm>
            <a:off x="323850" y="1556792"/>
            <a:ext cx="8631238" cy="4114800"/>
          </a:xfrm>
        </p:spPr>
        <p:txBody>
          <a:bodyPr/>
          <a:lstStyle/>
          <a:p>
            <a:r>
              <a:rPr lang="zh-CN" altLang="en-US" sz="2400" b="1" dirty="0"/>
              <a:t>计算机的主要硬件结构</a:t>
            </a:r>
            <a:endParaRPr lang="zh-CN" altLang="zh-CN" sz="2400" dirty="0"/>
          </a:p>
          <a:p>
            <a:endParaRPr lang="zh-CN" altLang="en-US" sz="2400" dirty="0"/>
          </a:p>
        </p:txBody>
      </p:sp>
      <p:pic>
        <p:nvPicPr>
          <p:cNvPr id="106499" name="图片 3"/>
          <p:cNvPicPr>
            <a:picLocks noChangeAspect="1" noChangeArrowheads="1"/>
          </p:cNvPicPr>
          <p:nvPr/>
        </p:nvPicPr>
        <p:blipFill>
          <a:blip r:embed="rId2">
            <a:extLst>
              <a:ext uri="{28A0092B-C50C-407E-A947-70E740481C1C}">
                <a14:useLocalDpi xmlns:a14="http://schemas.microsoft.com/office/drawing/2010/main" val="0"/>
              </a:ext>
            </a:extLst>
          </a:blip>
          <a:srcRect t="4794" b="1247"/>
          <a:stretch>
            <a:fillRect/>
          </a:stretch>
        </p:blipFill>
        <p:spPr bwMode="auto">
          <a:xfrm>
            <a:off x="1692275" y="2031454"/>
            <a:ext cx="561657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2314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
          <p:cNvSpPr>
            <a:spLocks noGrp="1"/>
          </p:cNvSpPr>
          <p:nvPr>
            <p:ph type="title"/>
          </p:nvPr>
        </p:nvSpPr>
        <p:spPr/>
        <p:txBody>
          <a:bodyPr/>
          <a:lstStyle/>
          <a:p>
            <a:r>
              <a:rPr lang="zh-CN" altLang="en-US" dirty="0"/>
              <a:t>从高级语言到硬件执行</a:t>
            </a:r>
          </a:p>
        </p:txBody>
      </p:sp>
      <p:sp>
        <p:nvSpPr>
          <p:cNvPr id="108546" name="内容占位符 2"/>
          <p:cNvSpPr>
            <a:spLocks noGrp="1"/>
          </p:cNvSpPr>
          <p:nvPr>
            <p:ph idx="1"/>
          </p:nvPr>
        </p:nvSpPr>
        <p:spPr>
          <a:xfrm>
            <a:off x="459617" y="1628800"/>
            <a:ext cx="8486775" cy="4114800"/>
          </a:xfrm>
        </p:spPr>
        <p:txBody>
          <a:bodyPr/>
          <a:lstStyle/>
          <a:p>
            <a:r>
              <a:rPr lang="en-US" altLang="zh-CN" sz="2400" dirty="0"/>
              <a:t>1) CPU</a:t>
            </a:r>
            <a:r>
              <a:rPr lang="zh-CN" altLang="en-US" sz="2400" dirty="0"/>
              <a:t>是计算机的核心部件，是解释或执行存储在主存储器中指令的引擎</a:t>
            </a:r>
            <a:endParaRPr lang="en-US" altLang="zh-CN" sz="2400" dirty="0"/>
          </a:p>
          <a:p>
            <a:r>
              <a:rPr lang="en-US" altLang="zh-CN" sz="2400" dirty="0"/>
              <a:t>2) </a:t>
            </a:r>
            <a:r>
              <a:rPr lang="zh-CN" altLang="en-US" sz="2400" dirty="0"/>
              <a:t>主存储器是一个临时存储设备，也常被称为内存，存储数据和指令</a:t>
            </a:r>
            <a:endParaRPr lang="en-US" altLang="zh-CN" sz="2400" dirty="0"/>
          </a:p>
          <a:p>
            <a:r>
              <a:rPr lang="en-US" altLang="zh-CN" sz="2400" dirty="0"/>
              <a:t>3) </a:t>
            </a:r>
            <a:r>
              <a:rPr lang="zh-CN" altLang="en-US" sz="2400" dirty="0"/>
              <a:t>磁盘是一种相对慢速的存储设备，但是容量大，价格便宜，而且断掉之后所存储内容不会消失</a:t>
            </a:r>
            <a:endParaRPr lang="zh-CN" altLang="zh-CN" sz="2400" dirty="0"/>
          </a:p>
          <a:p>
            <a:r>
              <a:rPr lang="en-US" altLang="zh-CN" sz="2400" dirty="0"/>
              <a:t>4) </a:t>
            </a:r>
            <a:r>
              <a:rPr lang="zh-CN" altLang="en-US" sz="2400" dirty="0"/>
              <a:t>总线是连接各个设备的通道，负责在各个设备之间传输数据</a:t>
            </a:r>
            <a:endParaRPr lang="en-US" altLang="zh-CN" sz="2400" dirty="0"/>
          </a:p>
          <a:p>
            <a:pPr lvl="1"/>
            <a:r>
              <a:rPr lang="en-US" altLang="zh-CN" sz="2000" dirty="0"/>
              <a:t>CPU</a:t>
            </a:r>
            <a:r>
              <a:rPr lang="zh-CN" altLang="en-US" sz="2000" dirty="0"/>
              <a:t>与北桥芯片的之间的总线被称为</a:t>
            </a:r>
            <a:r>
              <a:rPr lang="zh-CN" altLang="en-US" sz="2000" dirty="0">
                <a:solidFill>
                  <a:srgbClr val="00B050"/>
                </a:solidFill>
              </a:rPr>
              <a:t>系统总线</a:t>
            </a:r>
            <a:r>
              <a:rPr lang="zh-CN" altLang="en-US" sz="2000" dirty="0"/>
              <a:t>或</a:t>
            </a:r>
            <a:r>
              <a:rPr lang="zh-CN" altLang="en-US" sz="2000" dirty="0">
                <a:solidFill>
                  <a:srgbClr val="00B050"/>
                </a:solidFill>
              </a:rPr>
              <a:t>前端总线</a:t>
            </a:r>
            <a:endParaRPr lang="en-US" altLang="zh-CN" sz="2000" dirty="0">
              <a:solidFill>
                <a:srgbClr val="00B050"/>
              </a:solidFill>
            </a:endParaRPr>
          </a:p>
          <a:p>
            <a:pPr lvl="1"/>
            <a:r>
              <a:rPr lang="zh-CN" altLang="en-US" sz="2000" dirty="0"/>
              <a:t>主存储器与北桥芯片之前的总线被称为</a:t>
            </a:r>
            <a:r>
              <a:rPr lang="zh-CN" altLang="en-US" sz="2000" dirty="0">
                <a:solidFill>
                  <a:srgbClr val="00B050"/>
                </a:solidFill>
              </a:rPr>
              <a:t>存储器总线</a:t>
            </a:r>
            <a:endParaRPr lang="zh-CN" altLang="zh-CN" sz="2000" dirty="0">
              <a:solidFill>
                <a:srgbClr val="00B050"/>
              </a:solidFill>
            </a:endParaRPr>
          </a:p>
        </p:txBody>
      </p:sp>
    </p:spTree>
    <p:extLst>
      <p:ext uri="{BB962C8B-B14F-4D97-AF65-F5344CB8AC3E}">
        <p14:creationId xmlns:p14="http://schemas.microsoft.com/office/powerpoint/2010/main" val="1562148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a:extLst>
              <a:ext uri="{FF2B5EF4-FFF2-40B4-BE49-F238E27FC236}">
                <a16:creationId xmlns:a16="http://schemas.microsoft.com/office/drawing/2014/main" id="{A7D125ED-9EBE-A05B-1296-E3CA1499F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338" y="1514475"/>
            <a:ext cx="218122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1">
            <a:extLst>
              <a:ext uri="{FF2B5EF4-FFF2-40B4-BE49-F238E27FC236}">
                <a16:creationId xmlns:a16="http://schemas.microsoft.com/office/drawing/2014/main" id="{F950CB19-2D8D-B0D9-469A-68F95F5FAF5A}"/>
              </a:ext>
            </a:extLst>
          </p:cNvPr>
          <p:cNvSpPr txBox="1">
            <a:spLocks/>
          </p:cNvSpPr>
          <p:nvPr/>
        </p:nvSpPr>
        <p:spPr>
          <a:xfrm>
            <a:off x="179388" y="0"/>
            <a:ext cx="8713787" cy="981075"/>
          </a:xfrm>
          <a:prstGeom prst="rect">
            <a:avLst/>
          </a:prstGeom>
        </p:spPr>
        <p:txBody>
          <a:bodyPr/>
          <a:lstStyle>
            <a:lvl1pPr algn="l" rtl="0" eaLnBrk="0" fontAlgn="base" hangingPunct="0">
              <a:spcBef>
                <a:spcPct val="0"/>
              </a:spcBef>
              <a:spcAft>
                <a:spcPct val="0"/>
              </a:spcAft>
              <a:defRPr kumimoji="1" sz="3600" b="1">
                <a:solidFill>
                  <a:srgbClr val="002060"/>
                </a:solidFill>
                <a:latin typeface="+mn-lt"/>
                <a:ea typeface="黑体" pitchFamily="49" charset="-122"/>
                <a:cs typeface="+mj-cs"/>
              </a:defRPr>
            </a:lvl1pPr>
            <a:lvl2pPr algn="l" rtl="0" eaLnBrk="0" fontAlgn="base" hangingPunct="0">
              <a:spcBef>
                <a:spcPct val="0"/>
              </a:spcBef>
              <a:spcAft>
                <a:spcPct val="0"/>
              </a:spcAft>
              <a:defRPr kumimoji="1" sz="3600" b="1">
                <a:solidFill>
                  <a:srgbClr val="002060"/>
                </a:solidFill>
                <a:latin typeface="Arial" pitchFamily="34" charset="0"/>
                <a:ea typeface="黑体" pitchFamily="2" charset="-122"/>
              </a:defRPr>
            </a:lvl2pPr>
            <a:lvl3pPr algn="l" rtl="0" eaLnBrk="0" fontAlgn="base" hangingPunct="0">
              <a:spcBef>
                <a:spcPct val="0"/>
              </a:spcBef>
              <a:spcAft>
                <a:spcPct val="0"/>
              </a:spcAft>
              <a:defRPr kumimoji="1" sz="3600" b="1">
                <a:solidFill>
                  <a:srgbClr val="002060"/>
                </a:solidFill>
                <a:latin typeface="Arial" pitchFamily="34" charset="0"/>
                <a:ea typeface="黑体" pitchFamily="2" charset="-122"/>
              </a:defRPr>
            </a:lvl3pPr>
            <a:lvl4pPr algn="l" rtl="0" eaLnBrk="0" fontAlgn="base" hangingPunct="0">
              <a:spcBef>
                <a:spcPct val="0"/>
              </a:spcBef>
              <a:spcAft>
                <a:spcPct val="0"/>
              </a:spcAft>
              <a:defRPr kumimoji="1" sz="3600" b="1">
                <a:solidFill>
                  <a:srgbClr val="002060"/>
                </a:solidFill>
                <a:latin typeface="Arial" pitchFamily="34" charset="0"/>
                <a:ea typeface="黑体" pitchFamily="2" charset="-122"/>
              </a:defRPr>
            </a:lvl4pPr>
            <a:lvl5pPr algn="l" rtl="0" eaLnBrk="0" fontAlgn="base" hangingPunct="0">
              <a:spcBef>
                <a:spcPct val="0"/>
              </a:spcBef>
              <a:spcAft>
                <a:spcPct val="0"/>
              </a:spcAft>
              <a:defRPr kumimoji="1" sz="3600" b="1">
                <a:solidFill>
                  <a:srgbClr val="002060"/>
                </a:solidFill>
                <a:latin typeface="Arial" pitchFamily="34" charset="0"/>
                <a:ea typeface="黑体" pitchFamily="2" charset="-122"/>
              </a:defRPr>
            </a:lvl5pPr>
            <a:lvl6pPr marL="457200" algn="l" rtl="0" eaLnBrk="1" fontAlgn="base" hangingPunct="1">
              <a:spcBef>
                <a:spcPct val="0"/>
              </a:spcBef>
              <a:spcAft>
                <a:spcPct val="0"/>
              </a:spcAft>
              <a:defRPr kumimoji="1" sz="2400" b="1">
                <a:solidFill>
                  <a:srgbClr val="000000"/>
                </a:solidFill>
                <a:latin typeface="Arial" pitchFamily="34" charset="0"/>
                <a:ea typeface="宋体" pitchFamily="2" charset="-122"/>
              </a:defRPr>
            </a:lvl6pPr>
            <a:lvl7pPr marL="914400" algn="l" rtl="0" eaLnBrk="1" fontAlgn="base" hangingPunct="1">
              <a:spcBef>
                <a:spcPct val="0"/>
              </a:spcBef>
              <a:spcAft>
                <a:spcPct val="0"/>
              </a:spcAft>
              <a:defRPr kumimoji="1" sz="2400" b="1">
                <a:solidFill>
                  <a:srgbClr val="000000"/>
                </a:solidFill>
                <a:latin typeface="Arial" pitchFamily="34" charset="0"/>
                <a:ea typeface="宋体" pitchFamily="2" charset="-122"/>
              </a:defRPr>
            </a:lvl7pPr>
            <a:lvl8pPr marL="1371600" algn="l" rtl="0" eaLnBrk="1" fontAlgn="base" hangingPunct="1">
              <a:spcBef>
                <a:spcPct val="0"/>
              </a:spcBef>
              <a:spcAft>
                <a:spcPct val="0"/>
              </a:spcAft>
              <a:defRPr kumimoji="1" sz="2400" b="1">
                <a:solidFill>
                  <a:srgbClr val="000000"/>
                </a:solidFill>
                <a:latin typeface="Arial" pitchFamily="34" charset="0"/>
                <a:ea typeface="宋体" pitchFamily="2" charset="-122"/>
              </a:defRPr>
            </a:lvl8pPr>
            <a:lvl9pPr marL="1828800" algn="l" rtl="0" eaLnBrk="1" fontAlgn="base" hangingPunct="1">
              <a:spcBef>
                <a:spcPct val="0"/>
              </a:spcBef>
              <a:spcAft>
                <a:spcPct val="0"/>
              </a:spcAft>
              <a:defRPr kumimoji="1" sz="2400" b="1">
                <a:solidFill>
                  <a:srgbClr val="000000"/>
                </a:solidFill>
                <a:latin typeface="Arial" pitchFamily="34" charset="0"/>
                <a:ea typeface="宋体" pitchFamily="2" charset="-122"/>
              </a:defRPr>
            </a:lvl9pPr>
          </a:lstStyle>
          <a:p>
            <a:pPr eaLnBrk="1" hangingPunct="1">
              <a:defRPr/>
            </a:pPr>
            <a:r>
              <a:rPr lang="zh-CN" altLang="en-US" kern="0" dirty="0"/>
              <a:t>现代电子计算机之父：冯∙诺依曼</a:t>
            </a:r>
          </a:p>
        </p:txBody>
      </p:sp>
      <p:sp>
        <p:nvSpPr>
          <p:cNvPr id="4" name="内容占位符 2">
            <a:extLst>
              <a:ext uri="{FF2B5EF4-FFF2-40B4-BE49-F238E27FC236}">
                <a16:creationId xmlns:a16="http://schemas.microsoft.com/office/drawing/2014/main" id="{A9660986-E817-A6EA-0E5E-8C05AD9C1266}"/>
              </a:ext>
            </a:extLst>
          </p:cNvPr>
          <p:cNvSpPr txBox="1">
            <a:spLocks/>
          </p:cNvSpPr>
          <p:nvPr/>
        </p:nvSpPr>
        <p:spPr>
          <a:xfrm>
            <a:off x="179388" y="1187450"/>
            <a:ext cx="5953125" cy="4706938"/>
          </a:xfrm>
          <a:prstGeom prst="rect">
            <a:avLst/>
          </a:prstGeom>
        </p:spPr>
        <p:txBody>
          <a:bodyPr/>
          <a:lstStyle>
            <a:lvl1pPr marL="342900" indent="-342900" algn="just" rtl="0" eaLnBrk="0" fontAlgn="base" hangingPunct="0">
              <a:spcBef>
                <a:spcPct val="20000"/>
              </a:spcBef>
              <a:spcAft>
                <a:spcPct val="0"/>
              </a:spcAft>
              <a:buChar char="•"/>
              <a:defRPr sz="2400">
                <a:solidFill>
                  <a:schemeClr val="tx1"/>
                </a:solidFill>
                <a:latin typeface="Arial" pitchFamily="34" charset="0"/>
                <a:ea typeface="黑体" pitchFamily="49" charset="-122"/>
                <a:cs typeface="+mn-cs"/>
              </a:defRPr>
            </a:lvl1pPr>
            <a:lvl2pPr marL="742950" indent="-285750" algn="just" rtl="0" eaLnBrk="0" fontAlgn="base" hangingPunct="0">
              <a:spcBef>
                <a:spcPct val="20000"/>
              </a:spcBef>
              <a:spcAft>
                <a:spcPct val="0"/>
              </a:spcAft>
              <a:buChar char="–"/>
              <a:defRPr sz="2000">
                <a:solidFill>
                  <a:schemeClr val="tx2"/>
                </a:solidFill>
                <a:latin typeface="Arial" pitchFamily="34" charset="0"/>
                <a:ea typeface="黑体" pitchFamily="49" charset="-122"/>
              </a:defRPr>
            </a:lvl2pPr>
            <a:lvl3pPr marL="1143000" indent="-228600" algn="just" rtl="0" eaLnBrk="0" fontAlgn="base" hangingPunct="0">
              <a:spcBef>
                <a:spcPct val="20000"/>
              </a:spcBef>
              <a:spcAft>
                <a:spcPct val="0"/>
              </a:spcAft>
              <a:buChar char="•"/>
              <a:defRPr>
                <a:solidFill>
                  <a:schemeClr val="tx1"/>
                </a:solidFill>
                <a:latin typeface="Arial" pitchFamily="34" charset="0"/>
                <a:ea typeface="黑体" pitchFamily="49" charset="-122"/>
              </a:defRPr>
            </a:lvl3pPr>
            <a:lvl4pPr marL="1600200" indent="-228600" algn="just" rtl="0" eaLnBrk="0" fontAlgn="base" hangingPunct="0">
              <a:spcBef>
                <a:spcPct val="20000"/>
              </a:spcBef>
              <a:spcAft>
                <a:spcPct val="0"/>
              </a:spcAft>
              <a:buChar char="–"/>
              <a:defRPr sz="1600">
                <a:solidFill>
                  <a:schemeClr val="tx1"/>
                </a:solidFill>
                <a:latin typeface="Arial" pitchFamily="34" charset="0"/>
                <a:ea typeface="黑体" pitchFamily="49" charset="-122"/>
              </a:defRPr>
            </a:lvl4pPr>
            <a:lvl5pPr marL="2057400" indent="-228600" algn="just" rtl="0" eaLnBrk="0" fontAlgn="base" hangingPunct="0">
              <a:spcBef>
                <a:spcPct val="20000"/>
              </a:spcBef>
              <a:spcAft>
                <a:spcPct val="0"/>
              </a:spcAft>
              <a:buChar char="»"/>
              <a:defRPr sz="140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a:defRPr/>
            </a:pPr>
            <a:r>
              <a:rPr lang="zh-CN" altLang="en-US" sz="2800" b="1" kern="0" dirty="0">
                <a:latin typeface="宋体" panose="02010600030101010101" pitchFamily="2" charset="-122"/>
                <a:ea typeface="宋体" panose="02010600030101010101" pitchFamily="2" charset="-122"/>
              </a:rPr>
              <a:t>美籍匈牙利数学家</a:t>
            </a:r>
            <a:endParaRPr lang="en-US" altLang="zh-CN" sz="2800" b="1" kern="0" dirty="0">
              <a:latin typeface="宋体" panose="02010600030101010101" pitchFamily="2" charset="-122"/>
              <a:ea typeface="宋体" panose="02010600030101010101" pitchFamily="2" charset="-122"/>
            </a:endParaRPr>
          </a:p>
          <a:p>
            <a:pPr lvl="1">
              <a:defRPr/>
            </a:pPr>
            <a:r>
              <a:rPr lang="en-US" altLang="zh-CN" sz="2400" b="1" kern="0" dirty="0">
                <a:solidFill>
                  <a:schemeClr val="tx1"/>
                </a:solidFill>
                <a:latin typeface="宋体" panose="02010600030101010101" pitchFamily="2" charset="-122"/>
                <a:ea typeface="宋体" panose="02010600030101010101" pitchFamily="2" charset="-122"/>
              </a:rPr>
              <a:t>1926</a:t>
            </a:r>
            <a:r>
              <a:rPr lang="zh-CN" altLang="en-US" sz="2400" b="1" kern="0" dirty="0">
                <a:solidFill>
                  <a:schemeClr val="tx1"/>
                </a:solidFill>
                <a:latin typeface="宋体" panose="02010600030101010101" pitchFamily="2" charset="-122"/>
                <a:ea typeface="宋体" panose="02010600030101010101" pitchFamily="2" charset="-122"/>
              </a:rPr>
              <a:t>年，获匈牙利布达佩斯大学数学博士</a:t>
            </a:r>
            <a:endParaRPr lang="en-US" altLang="zh-CN" sz="2400" b="1" kern="0" dirty="0">
              <a:solidFill>
                <a:schemeClr val="tx1"/>
              </a:solidFill>
              <a:latin typeface="宋体" panose="02010600030101010101" pitchFamily="2" charset="-122"/>
              <a:ea typeface="宋体" panose="02010600030101010101" pitchFamily="2" charset="-122"/>
            </a:endParaRPr>
          </a:p>
          <a:p>
            <a:pPr lvl="1">
              <a:defRPr/>
            </a:pPr>
            <a:r>
              <a:rPr lang="en-US" altLang="zh-CN" sz="2400" b="1" kern="0" dirty="0">
                <a:solidFill>
                  <a:schemeClr val="tx1"/>
                </a:solidFill>
                <a:latin typeface="宋体" panose="02010600030101010101" pitchFamily="2" charset="-122"/>
                <a:ea typeface="宋体" panose="02010600030101010101" pitchFamily="2" charset="-122"/>
              </a:rPr>
              <a:t>1931</a:t>
            </a:r>
            <a:r>
              <a:rPr lang="zh-CN" altLang="en-US" sz="2400" b="1" kern="0" dirty="0">
                <a:solidFill>
                  <a:schemeClr val="tx1"/>
                </a:solidFill>
                <a:latin typeface="宋体" panose="02010600030101010101" pitchFamily="2" charset="-122"/>
                <a:ea typeface="宋体" panose="02010600030101010101" pitchFamily="2" charset="-122"/>
              </a:rPr>
              <a:t>年，成为普林斯顿大学终身教授</a:t>
            </a:r>
            <a:endParaRPr lang="en-US" altLang="zh-CN" sz="2400" b="1" kern="0" dirty="0">
              <a:solidFill>
                <a:schemeClr val="tx1"/>
              </a:solidFill>
              <a:latin typeface="宋体" panose="02010600030101010101" pitchFamily="2" charset="-122"/>
              <a:ea typeface="宋体" panose="02010600030101010101" pitchFamily="2" charset="-122"/>
            </a:endParaRPr>
          </a:p>
          <a:p>
            <a:pPr lvl="1">
              <a:defRPr/>
            </a:pPr>
            <a:r>
              <a:rPr lang="en-US" altLang="zh-CN" sz="2400" b="1" kern="0" dirty="0">
                <a:solidFill>
                  <a:schemeClr val="tx1"/>
                </a:solidFill>
                <a:latin typeface="宋体" panose="02010600030101010101" pitchFamily="2" charset="-122"/>
                <a:ea typeface="宋体" panose="02010600030101010101" pitchFamily="2" charset="-122"/>
              </a:rPr>
              <a:t>1933</a:t>
            </a:r>
            <a:r>
              <a:rPr lang="zh-CN" altLang="en-US" sz="2400" b="1" kern="0" dirty="0">
                <a:solidFill>
                  <a:schemeClr val="tx1"/>
                </a:solidFill>
                <a:latin typeface="宋体" panose="02010600030101010101" pitchFamily="2" charset="-122"/>
                <a:ea typeface="宋体" panose="02010600030101010101" pitchFamily="2" charset="-122"/>
              </a:rPr>
              <a:t>年，转入普林斯顿高等研究院，与爱因斯坦等人成为该院最初的四位教授之一</a:t>
            </a:r>
            <a:endParaRPr lang="en-US" altLang="zh-CN" sz="2400" b="1" kern="0" dirty="0">
              <a:solidFill>
                <a:schemeClr val="tx1"/>
              </a:solidFill>
              <a:latin typeface="宋体" panose="02010600030101010101" pitchFamily="2" charset="-122"/>
              <a:ea typeface="宋体" panose="02010600030101010101" pitchFamily="2" charset="-122"/>
            </a:endParaRPr>
          </a:p>
          <a:p>
            <a:pPr lvl="1">
              <a:defRPr/>
            </a:pPr>
            <a:r>
              <a:rPr lang="en-US" altLang="zh-CN" sz="2400" b="1" kern="0" dirty="0">
                <a:solidFill>
                  <a:schemeClr val="tx1"/>
                </a:solidFill>
                <a:latin typeface="宋体" panose="02010600030101010101" pitchFamily="2" charset="-122"/>
                <a:ea typeface="宋体" panose="02010600030101010101" pitchFamily="2" charset="-122"/>
              </a:rPr>
              <a:t>1944</a:t>
            </a:r>
            <a:r>
              <a:rPr lang="zh-CN" altLang="en-US" sz="2400" b="1" kern="0" dirty="0">
                <a:solidFill>
                  <a:schemeClr val="tx1"/>
                </a:solidFill>
                <a:latin typeface="宋体" panose="02010600030101010101" pitchFamily="2" charset="-122"/>
                <a:ea typeface="宋体" panose="02010600030101010101" pitchFamily="2" charset="-122"/>
              </a:rPr>
              <a:t>年，参加原子弹的研究工作</a:t>
            </a:r>
            <a:endParaRPr lang="en-US" altLang="zh-CN" sz="2400" b="1" kern="0" dirty="0">
              <a:solidFill>
                <a:schemeClr val="tx1"/>
              </a:solidFill>
              <a:latin typeface="宋体" panose="02010600030101010101" pitchFamily="2" charset="-122"/>
              <a:ea typeface="宋体" panose="02010600030101010101" pitchFamily="2" charset="-122"/>
            </a:endParaRPr>
          </a:p>
          <a:p>
            <a:pPr lvl="1">
              <a:defRPr/>
            </a:pPr>
            <a:r>
              <a:rPr lang="en-US" altLang="zh-CN" sz="2400" b="1" kern="0" dirty="0">
                <a:solidFill>
                  <a:schemeClr val="tx1"/>
                </a:solidFill>
                <a:latin typeface="宋体" panose="02010600030101010101" pitchFamily="2" charset="-122"/>
                <a:ea typeface="宋体" panose="02010600030101010101" pitchFamily="2" charset="-122"/>
              </a:rPr>
              <a:t>1951~1953</a:t>
            </a:r>
            <a:r>
              <a:rPr lang="zh-CN" altLang="en-US" sz="2400" b="1" kern="0" dirty="0">
                <a:solidFill>
                  <a:schemeClr val="tx1"/>
                </a:solidFill>
                <a:latin typeface="宋体" panose="02010600030101010101" pitchFamily="2" charset="-122"/>
                <a:ea typeface="宋体" panose="02010600030101010101" pitchFamily="2" charset="-122"/>
              </a:rPr>
              <a:t>， 任美国数学会主席</a:t>
            </a:r>
            <a:endParaRPr lang="en-US" altLang="zh-CN" sz="2400" b="1" kern="0" dirty="0">
              <a:solidFill>
                <a:schemeClr val="tx1"/>
              </a:solidFill>
              <a:latin typeface="宋体" panose="02010600030101010101" pitchFamily="2" charset="-122"/>
              <a:ea typeface="宋体" panose="02010600030101010101" pitchFamily="2" charset="-122"/>
            </a:endParaRPr>
          </a:p>
          <a:p>
            <a:pPr lvl="1">
              <a:defRPr/>
            </a:pPr>
            <a:r>
              <a:rPr lang="en-US" altLang="zh-CN" sz="2400" b="1" kern="0" dirty="0">
                <a:solidFill>
                  <a:schemeClr val="tx1"/>
                </a:solidFill>
                <a:latin typeface="宋体" panose="02010600030101010101" pitchFamily="2" charset="-122"/>
                <a:ea typeface="宋体" panose="02010600030101010101" pitchFamily="2" charset="-122"/>
              </a:rPr>
              <a:t>1954</a:t>
            </a:r>
            <a:r>
              <a:rPr lang="zh-CN" altLang="en-US" sz="2400" b="1" kern="0" dirty="0">
                <a:solidFill>
                  <a:schemeClr val="tx1"/>
                </a:solidFill>
                <a:latin typeface="宋体" panose="02010600030101010101" pitchFamily="2" charset="-122"/>
                <a:ea typeface="宋体" panose="02010600030101010101" pitchFamily="2" charset="-122"/>
              </a:rPr>
              <a:t>年，任美国原子能委员会委员</a:t>
            </a:r>
            <a:endParaRPr lang="en-US" altLang="zh-CN" sz="2400" b="1" kern="0" dirty="0">
              <a:solidFill>
                <a:schemeClr val="tx1"/>
              </a:solidFill>
              <a:latin typeface="宋体" panose="02010600030101010101" pitchFamily="2" charset="-122"/>
              <a:ea typeface="宋体" panose="02010600030101010101" pitchFamily="2" charset="-122"/>
            </a:endParaRPr>
          </a:p>
        </p:txBody>
      </p:sp>
      <p:sp>
        <p:nvSpPr>
          <p:cNvPr id="60421" name="文本框 1">
            <a:extLst>
              <a:ext uri="{FF2B5EF4-FFF2-40B4-BE49-F238E27FC236}">
                <a16:creationId xmlns:a16="http://schemas.microsoft.com/office/drawing/2014/main" id="{4F454B55-69A2-D1B4-BABE-0F2752FCE927}"/>
              </a:ext>
            </a:extLst>
          </p:cNvPr>
          <p:cNvSpPr txBox="1">
            <a:spLocks noChangeArrowheads="1"/>
          </p:cNvSpPr>
          <p:nvPr/>
        </p:nvSpPr>
        <p:spPr bwMode="auto">
          <a:xfrm>
            <a:off x="6567488" y="4879975"/>
            <a:ext cx="2576512"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2000" b="1"/>
              <a:t>约翰</a:t>
            </a:r>
            <a:r>
              <a:rPr lang="en-US" altLang="zh-CN" sz="2000" b="1"/>
              <a:t>·</a:t>
            </a:r>
            <a:r>
              <a:rPr lang="zh-CN" altLang="en-US" sz="2000" b="1"/>
              <a:t>冯</a:t>
            </a:r>
            <a:r>
              <a:rPr lang="en-US" altLang="zh-CN" sz="2000" b="1"/>
              <a:t>·</a:t>
            </a:r>
            <a:r>
              <a:rPr lang="zh-CN" altLang="en-US" sz="2000" b="1"/>
              <a:t>诺依曼</a:t>
            </a:r>
            <a:endParaRPr lang="en-US" altLang="zh-CN" sz="2000" b="1"/>
          </a:p>
          <a:p>
            <a:pPr algn="ctr">
              <a:spcBef>
                <a:spcPct val="0"/>
              </a:spcBef>
              <a:buFontTx/>
              <a:buNone/>
            </a:pPr>
            <a:r>
              <a:rPr lang="en-US" altLang="zh-CN" sz="2000" b="1"/>
              <a:t>John Von Neumann</a:t>
            </a:r>
          </a:p>
          <a:p>
            <a:pPr algn="ctr">
              <a:spcBef>
                <a:spcPct val="0"/>
              </a:spcBef>
              <a:buFontTx/>
              <a:buNone/>
            </a:pPr>
            <a:r>
              <a:rPr lang="en-US" altLang="zh-CN" sz="2000" b="1"/>
              <a:t>1903~1957</a:t>
            </a:r>
            <a:endParaRPr lang="zh-CN" altLang="en-US" sz="2000" b="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79388" y="0"/>
            <a:ext cx="8713787" cy="981075"/>
          </a:xfrm>
        </p:spPr>
        <p:txBody>
          <a:bodyPr/>
          <a:lstStyle/>
          <a:p>
            <a:pPr eaLnBrk="1" hangingPunct="1"/>
            <a:r>
              <a:rPr lang="zh-CN" altLang="en-US" dirty="0"/>
              <a:t>冯∙诺依曼结构</a:t>
            </a:r>
          </a:p>
        </p:txBody>
      </p:sp>
      <p:grpSp>
        <p:nvGrpSpPr>
          <p:cNvPr id="19459" name="组合 2074"/>
          <p:cNvGrpSpPr>
            <a:grpSpLocks/>
          </p:cNvGrpSpPr>
          <p:nvPr/>
        </p:nvGrpSpPr>
        <p:grpSpPr bwMode="auto">
          <a:xfrm>
            <a:off x="3519488" y="4319588"/>
            <a:ext cx="2352675" cy="984250"/>
            <a:chOff x="3479739" y="4201761"/>
            <a:chExt cx="2353456" cy="984826"/>
          </a:xfrm>
        </p:grpSpPr>
        <p:sp>
          <p:nvSpPr>
            <p:cNvPr id="3" name="矩形 2"/>
            <p:cNvSpPr/>
            <p:nvPr/>
          </p:nvSpPr>
          <p:spPr bwMode="auto">
            <a:xfrm>
              <a:off x="3479739" y="4201761"/>
              <a:ext cx="2353456" cy="98482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Arial"/>
                <a:ea typeface="宋体" pitchFamily="2" charset="-122"/>
                <a:cs typeface="+mn-cs"/>
              </a:endParaRPr>
            </a:p>
          </p:txBody>
        </p:sp>
        <p:sp>
          <p:nvSpPr>
            <p:cNvPr id="19508" name="TextBox 3"/>
            <p:cNvSpPr txBox="1">
              <a:spLocks noChangeArrowheads="1"/>
            </p:cNvSpPr>
            <p:nvPr/>
          </p:nvSpPr>
          <p:spPr bwMode="auto">
            <a:xfrm>
              <a:off x="3984543" y="4401488"/>
              <a:ext cx="1261884" cy="62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rPr>
                <a:t>存储器</a:t>
              </a:r>
            </a:p>
          </p:txBody>
        </p:sp>
      </p:grpSp>
      <p:grpSp>
        <p:nvGrpSpPr>
          <p:cNvPr id="19460" name="组合 2071"/>
          <p:cNvGrpSpPr>
            <a:grpSpLocks/>
          </p:cNvGrpSpPr>
          <p:nvPr/>
        </p:nvGrpSpPr>
        <p:grpSpPr bwMode="auto">
          <a:xfrm>
            <a:off x="6562725" y="4265613"/>
            <a:ext cx="1920875" cy="984250"/>
            <a:chOff x="6523724" y="4148043"/>
            <a:chExt cx="1919749" cy="984826"/>
          </a:xfrm>
        </p:grpSpPr>
        <p:sp>
          <p:nvSpPr>
            <p:cNvPr id="5" name="矩形 4"/>
            <p:cNvSpPr/>
            <p:nvPr/>
          </p:nvSpPr>
          <p:spPr bwMode="auto">
            <a:xfrm>
              <a:off x="6523724" y="4148043"/>
              <a:ext cx="1919749" cy="984826"/>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19504" name="TextBox 7"/>
            <p:cNvSpPr txBox="1">
              <a:spLocks noChangeArrowheads="1"/>
            </p:cNvSpPr>
            <p:nvPr/>
          </p:nvSpPr>
          <p:spPr bwMode="auto">
            <a:xfrm>
              <a:off x="6673119" y="4327961"/>
              <a:ext cx="1620957" cy="62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rPr>
                <a:t>输出设备</a:t>
              </a:r>
            </a:p>
          </p:txBody>
        </p:sp>
      </p:grpSp>
      <p:grpSp>
        <p:nvGrpSpPr>
          <p:cNvPr id="19461" name="组合 2064"/>
          <p:cNvGrpSpPr>
            <a:grpSpLocks/>
          </p:cNvGrpSpPr>
          <p:nvPr/>
        </p:nvGrpSpPr>
        <p:grpSpPr bwMode="auto">
          <a:xfrm>
            <a:off x="942975" y="4284663"/>
            <a:ext cx="1919288" cy="985837"/>
            <a:chOff x="903394" y="4167851"/>
            <a:chExt cx="1919752" cy="984826"/>
          </a:xfrm>
        </p:grpSpPr>
        <p:sp>
          <p:nvSpPr>
            <p:cNvPr id="9" name="矩形 8"/>
            <p:cNvSpPr/>
            <p:nvPr/>
          </p:nvSpPr>
          <p:spPr bwMode="auto">
            <a:xfrm>
              <a:off x="903394" y="4167851"/>
              <a:ext cx="1919752" cy="984826"/>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19500" name="TextBox 9"/>
            <p:cNvSpPr txBox="1">
              <a:spLocks noChangeArrowheads="1"/>
            </p:cNvSpPr>
            <p:nvPr/>
          </p:nvSpPr>
          <p:spPr bwMode="auto">
            <a:xfrm>
              <a:off x="1052791" y="4347769"/>
              <a:ext cx="1620957" cy="62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rPr>
                <a:t>输入设备</a:t>
              </a:r>
            </a:p>
          </p:txBody>
        </p:sp>
      </p:grpSp>
      <p:grpSp>
        <p:nvGrpSpPr>
          <p:cNvPr id="19462" name="组合 2066"/>
          <p:cNvGrpSpPr>
            <a:grpSpLocks/>
          </p:cNvGrpSpPr>
          <p:nvPr/>
        </p:nvGrpSpPr>
        <p:grpSpPr bwMode="auto">
          <a:xfrm>
            <a:off x="3594100" y="2784475"/>
            <a:ext cx="2219325" cy="985838"/>
            <a:chOff x="3554689" y="2667263"/>
            <a:chExt cx="2218544" cy="984826"/>
          </a:xfrm>
        </p:grpSpPr>
        <p:sp>
          <p:nvSpPr>
            <p:cNvPr id="11" name="矩形 10"/>
            <p:cNvSpPr/>
            <p:nvPr/>
          </p:nvSpPr>
          <p:spPr bwMode="auto">
            <a:xfrm>
              <a:off x="3554689" y="2667263"/>
              <a:ext cx="2218544" cy="984826"/>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19496" name="TextBox 11"/>
            <p:cNvSpPr txBox="1">
              <a:spLocks noChangeArrowheads="1"/>
            </p:cNvSpPr>
            <p:nvPr/>
          </p:nvSpPr>
          <p:spPr bwMode="auto">
            <a:xfrm>
              <a:off x="4033019" y="2847180"/>
              <a:ext cx="1261884" cy="62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rPr>
                <a:t>运算器</a:t>
              </a:r>
            </a:p>
          </p:txBody>
        </p:sp>
      </p:grpSp>
      <p:sp>
        <p:nvSpPr>
          <p:cNvPr id="13" name="矩形 12"/>
          <p:cNvSpPr/>
          <p:nvPr/>
        </p:nvSpPr>
        <p:spPr bwMode="auto">
          <a:xfrm>
            <a:off x="3623579" y="5795172"/>
            <a:ext cx="2218544" cy="984826"/>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19466" name="TextBox 13"/>
          <p:cNvSpPr txBox="1">
            <a:spLocks noChangeArrowheads="1"/>
          </p:cNvSpPr>
          <p:nvPr/>
        </p:nvSpPr>
        <p:spPr bwMode="auto">
          <a:xfrm>
            <a:off x="4102100" y="5975350"/>
            <a:ext cx="12620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rPr>
              <a:t>控制器</a:t>
            </a:r>
          </a:p>
        </p:txBody>
      </p:sp>
      <p:sp>
        <p:nvSpPr>
          <p:cNvPr id="16" name="右箭头 15"/>
          <p:cNvSpPr/>
          <p:nvPr/>
        </p:nvSpPr>
        <p:spPr bwMode="auto">
          <a:xfrm>
            <a:off x="2887663" y="4703763"/>
            <a:ext cx="615950" cy="333375"/>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17" name="右箭头 16"/>
          <p:cNvSpPr/>
          <p:nvPr/>
        </p:nvSpPr>
        <p:spPr bwMode="auto">
          <a:xfrm>
            <a:off x="5902325" y="4645025"/>
            <a:ext cx="615950" cy="333375"/>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grpSp>
        <p:nvGrpSpPr>
          <p:cNvPr id="19469" name="组合 2065"/>
          <p:cNvGrpSpPr>
            <a:grpSpLocks/>
          </p:cNvGrpSpPr>
          <p:nvPr/>
        </p:nvGrpSpPr>
        <p:grpSpPr bwMode="auto">
          <a:xfrm>
            <a:off x="-76200" y="4122738"/>
            <a:ext cx="1019175" cy="865187"/>
            <a:chOff x="-115937" y="4005686"/>
            <a:chExt cx="1019331" cy="864675"/>
          </a:xfrm>
        </p:grpSpPr>
        <p:sp>
          <p:nvSpPr>
            <p:cNvPr id="6" name="右箭头 5"/>
            <p:cNvSpPr/>
            <p:nvPr/>
          </p:nvSpPr>
          <p:spPr bwMode="auto">
            <a:xfrm>
              <a:off x="-27023" y="4586367"/>
              <a:ext cx="930417" cy="283994"/>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7" name="TextBox 6"/>
            <p:cNvSpPr txBox="1"/>
            <p:nvPr/>
          </p:nvSpPr>
          <p:spPr>
            <a:xfrm>
              <a:off x="-115937" y="4005686"/>
              <a:ext cx="1019331" cy="698087"/>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4F81BD">
                      <a:lumMod val="75000"/>
                    </a:srgbClr>
                  </a:solidFill>
                  <a:effectLst/>
                  <a:uLnTx/>
                  <a:uFillTx/>
                  <a:latin typeface="Arial" charset="0"/>
                  <a:ea typeface="宋体" pitchFamily="2" charset="-122"/>
                  <a:cs typeface="Arial" charset="0"/>
                </a:rPr>
                <a:t>程序和输入数据</a:t>
              </a:r>
            </a:p>
          </p:txBody>
        </p:sp>
      </p:grpSp>
      <p:grpSp>
        <p:nvGrpSpPr>
          <p:cNvPr id="19470" name="组合 2070"/>
          <p:cNvGrpSpPr>
            <a:grpSpLocks/>
          </p:cNvGrpSpPr>
          <p:nvPr/>
        </p:nvGrpSpPr>
        <p:grpSpPr bwMode="auto">
          <a:xfrm>
            <a:off x="8483600" y="3970338"/>
            <a:ext cx="673100" cy="1017587"/>
            <a:chOff x="8443474" y="3852500"/>
            <a:chExt cx="673550" cy="1017860"/>
          </a:xfrm>
        </p:grpSpPr>
        <p:sp>
          <p:nvSpPr>
            <p:cNvPr id="18" name="右箭头 17"/>
            <p:cNvSpPr/>
            <p:nvPr/>
          </p:nvSpPr>
          <p:spPr bwMode="auto">
            <a:xfrm>
              <a:off x="8473657" y="4538484"/>
              <a:ext cx="616362" cy="331876"/>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0" name="TextBox 19"/>
            <p:cNvSpPr txBox="1"/>
            <p:nvPr/>
          </p:nvSpPr>
          <p:spPr>
            <a:xfrm>
              <a:off x="8443474" y="3852500"/>
              <a:ext cx="673550" cy="698687"/>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4F81BD">
                      <a:lumMod val="75000"/>
                    </a:srgbClr>
                  </a:solidFill>
                  <a:effectLst/>
                  <a:uLnTx/>
                  <a:uFillTx/>
                  <a:latin typeface="Arial" charset="0"/>
                  <a:ea typeface="宋体" pitchFamily="2" charset="-122"/>
                  <a:cs typeface="Arial" charset="0"/>
                </a:rPr>
                <a:t>输出</a:t>
              </a:r>
              <a:endParaRPr kumimoji="0" lang="en-US" altLang="zh-CN" sz="1600" b="1" i="0" u="none" strike="noStrike" kern="1200" cap="none" spc="0" normalizeH="0" baseline="0" noProof="0" dirty="0">
                <a:ln>
                  <a:noFill/>
                </a:ln>
                <a:solidFill>
                  <a:srgbClr val="4F81BD">
                    <a:lumMod val="75000"/>
                  </a:srgbClr>
                </a:solidFill>
                <a:effectLst/>
                <a:uLnTx/>
                <a:uFillTx/>
                <a:latin typeface="Arial" charset="0"/>
                <a:ea typeface="宋体" pitchFamily="2" charset="-122"/>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4F81BD">
                      <a:lumMod val="75000"/>
                    </a:srgbClr>
                  </a:solidFill>
                  <a:effectLst/>
                  <a:uLnTx/>
                  <a:uFillTx/>
                  <a:latin typeface="Arial" charset="0"/>
                  <a:ea typeface="宋体" pitchFamily="2" charset="-122"/>
                  <a:cs typeface="Arial" charset="0"/>
                </a:rPr>
                <a:t>结果</a:t>
              </a:r>
            </a:p>
          </p:txBody>
        </p:sp>
      </p:grpSp>
      <p:grpSp>
        <p:nvGrpSpPr>
          <p:cNvPr id="19471" name="组合 2069"/>
          <p:cNvGrpSpPr>
            <a:grpSpLocks/>
          </p:cNvGrpSpPr>
          <p:nvPr/>
        </p:nvGrpSpPr>
        <p:grpSpPr bwMode="auto">
          <a:xfrm>
            <a:off x="2365375" y="2990850"/>
            <a:ext cx="1258888" cy="3152775"/>
            <a:chOff x="2324934" y="2873185"/>
            <a:chExt cx="1259734" cy="3153080"/>
          </a:xfrm>
        </p:grpSpPr>
        <p:cxnSp>
          <p:nvCxnSpPr>
            <p:cNvPr id="39" name="直接连接符 38"/>
            <p:cNvCxnSpPr/>
            <p:nvPr/>
          </p:nvCxnSpPr>
          <p:spPr bwMode="auto">
            <a:xfrm flipH="1">
              <a:off x="3155755" y="2873185"/>
              <a:ext cx="39873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1" name="肘形连接符 40"/>
            <p:cNvCxnSpPr/>
            <p:nvPr/>
          </p:nvCxnSpPr>
          <p:spPr bwMode="auto">
            <a:xfrm rot="16200000" flipH="1">
              <a:off x="1793671" y="4235268"/>
              <a:ext cx="3153080" cy="428913"/>
            </a:xfrm>
            <a:prstGeom prst="bentConnector3">
              <a:avLst>
                <a:gd name="adj1" fmla="val 99974"/>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9488" name="TextBox 2062"/>
            <p:cNvSpPr txBox="1">
              <a:spLocks noChangeArrowheads="1"/>
            </p:cNvSpPr>
            <p:nvPr/>
          </p:nvSpPr>
          <p:spPr bwMode="auto">
            <a:xfrm>
              <a:off x="2324934" y="2982788"/>
              <a:ext cx="697627" cy="47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状态</a:t>
              </a:r>
            </a:p>
          </p:txBody>
        </p:sp>
      </p:grpSp>
      <p:grpSp>
        <p:nvGrpSpPr>
          <p:cNvPr id="19472" name="组合 2068"/>
          <p:cNvGrpSpPr>
            <a:grpSpLocks/>
          </p:cNvGrpSpPr>
          <p:nvPr/>
        </p:nvGrpSpPr>
        <p:grpSpPr bwMode="auto">
          <a:xfrm>
            <a:off x="5813425" y="2954338"/>
            <a:ext cx="1147763" cy="3011487"/>
            <a:chOff x="5773233" y="2837374"/>
            <a:chExt cx="1147493" cy="3011178"/>
          </a:xfrm>
        </p:grpSpPr>
        <p:cxnSp>
          <p:nvCxnSpPr>
            <p:cNvPr id="46" name="直接连接符 45"/>
            <p:cNvCxnSpPr/>
            <p:nvPr/>
          </p:nvCxnSpPr>
          <p:spPr bwMode="auto">
            <a:xfrm flipV="1">
              <a:off x="5803389" y="5848552"/>
              <a:ext cx="366626"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8" name="肘形连接符 47"/>
            <p:cNvCxnSpPr/>
            <p:nvPr/>
          </p:nvCxnSpPr>
          <p:spPr bwMode="auto">
            <a:xfrm rot="16200000" flipV="1">
              <a:off x="4466035" y="4144572"/>
              <a:ext cx="3011178" cy="396782"/>
            </a:xfrm>
            <a:prstGeom prst="bentConnector2">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9485" name="TextBox 79"/>
            <p:cNvSpPr txBox="1">
              <a:spLocks noChangeArrowheads="1"/>
            </p:cNvSpPr>
            <p:nvPr/>
          </p:nvSpPr>
          <p:spPr bwMode="auto">
            <a:xfrm>
              <a:off x="6219893" y="2994237"/>
              <a:ext cx="700833" cy="47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命令</a:t>
              </a:r>
            </a:p>
          </p:txBody>
        </p:sp>
      </p:grpSp>
      <p:grpSp>
        <p:nvGrpSpPr>
          <p:cNvPr id="19473" name="组合 2073"/>
          <p:cNvGrpSpPr>
            <a:grpSpLocks/>
          </p:cNvGrpSpPr>
          <p:nvPr/>
        </p:nvGrpSpPr>
        <p:grpSpPr bwMode="auto">
          <a:xfrm>
            <a:off x="4654550" y="3770313"/>
            <a:ext cx="903288" cy="549275"/>
            <a:chOff x="4615485" y="3652089"/>
            <a:chExt cx="902891" cy="549672"/>
          </a:xfrm>
        </p:grpSpPr>
        <p:sp>
          <p:nvSpPr>
            <p:cNvPr id="15" name="上下箭头 14"/>
            <p:cNvSpPr/>
            <p:nvPr/>
          </p:nvSpPr>
          <p:spPr bwMode="auto">
            <a:xfrm>
              <a:off x="4615485" y="3652089"/>
              <a:ext cx="230087" cy="549672"/>
            </a:xfrm>
            <a:prstGeom prst="up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81" name="TextBox 80"/>
            <p:cNvSpPr txBox="1"/>
            <p:nvPr/>
          </p:nvSpPr>
          <p:spPr>
            <a:xfrm>
              <a:off x="4845572" y="3655266"/>
              <a:ext cx="672804" cy="403516"/>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4F81BD">
                      <a:lumMod val="75000"/>
                    </a:srgbClr>
                  </a:solidFill>
                  <a:effectLst/>
                  <a:uLnTx/>
                  <a:uFillTx/>
                  <a:latin typeface="Arial" charset="0"/>
                  <a:ea typeface="宋体" pitchFamily="2" charset="-122"/>
                  <a:cs typeface="Arial" charset="0"/>
                </a:rPr>
                <a:t>数据</a:t>
              </a:r>
            </a:p>
          </p:txBody>
        </p:sp>
      </p:grpSp>
      <p:grpSp>
        <p:nvGrpSpPr>
          <p:cNvPr id="19474" name="组合 2079"/>
          <p:cNvGrpSpPr>
            <a:grpSpLocks/>
          </p:cNvGrpSpPr>
          <p:nvPr/>
        </p:nvGrpSpPr>
        <p:grpSpPr bwMode="auto">
          <a:xfrm>
            <a:off x="3398838" y="5303838"/>
            <a:ext cx="915987" cy="492125"/>
            <a:chOff x="3359469" y="5186587"/>
            <a:chExt cx="915731" cy="491856"/>
          </a:xfrm>
        </p:grpSpPr>
        <p:sp>
          <p:nvSpPr>
            <p:cNvPr id="19" name="上箭头 18"/>
            <p:cNvSpPr/>
            <p:nvPr/>
          </p:nvSpPr>
          <p:spPr bwMode="auto">
            <a:xfrm>
              <a:off x="4062534" y="5186587"/>
              <a:ext cx="212666" cy="491856"/>
            </a:xfrm>
            <a:prstGeom prst="up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82" name="TextBox 81"/>
            <p:cNvSpPr txBox="1"/>
            <p:nvPr/>
          </p:nvSpPr>
          <p:spPr>
            <a:xfrm>
              <a:off x="3359469" y="5231013"/>
              <a:ext cx="672912" cy="40300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4F81BD">
                      <a:lumMod val="75000"/>
                    </a:srgbClr>
                  </a:solidFill>
                  <a:effectLst/>
                  <a:uLnTx/>
                  <a:uFillTx/>
                  <a:latin typeface="Arial" charset="0"/>
                  <a:ea typeface="宋体" pitchFamily="2" charset="-122"/>
                  <a:cs typeface="Arial" charset="0"/>
                </a:rPr>
                <a:t>地址</a:t>
              </a:r>
            </a:p>
          </p:txBody>
        </p:sp>
      </p:grpSp>
      <p:grpSp>
        <p:nvGrpSpPr>
          <p:cNvPr id="19475" name="组合 2078"/>
          <p:cNvGrpSpPr>
            <a:grpSpLocks/>
          </p:cNvGrpSpPr>
          <p:nvPr/>
        </p:nvGrpSpPr>
        <p:grpSpPr bwMode="auto">
          <a:xfrm>
            <a:off x="5049838" y="5299075"/>
            <a:ext cx="946150" cy="496888"/>
            <a:chOff x="5009718" y="5181773"/>
            <a:chExt cx="946020" cy="496670"/>
          </a:xfrm>
        </p:grpSpPr>
        <p:sp>
          <p:nvSpPr>
            <p:cNvPr id="21" name="下箭头 20"/>
            <p:cNvSpPr/>
            <p:nvPr/>
          </p:nvSpPr>
          <p:spPr bwMode="auto">
            <a:xfrm>
              <a:off x="5009718" y="5186534"/>
              <a:ext cx="236505" cy="491909"/>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83" name="TextBox 82"/>
            <p:cNvSpPr txBox="1"/>
            <p:nvPr/>
          </p:nvSpPr>
          <p:spPr>
            <a:xfrm>
              <a:off x="5282730" y="5181773"/>
              <a:ext cx="673008" cy="40463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4F81BD">
                      <a:lumMod val="75000"/>
                    </a:srgbClr>
                  </a:solidFill>
                  <a:effectLst/>
                  <a:uLnTx/>
                  <a:uFillTx/>
                  <a:latin typeface="Arial" charset="0"/>
                  <a:ea typeface="宋体" pitchFamily="2" charset="-122"/>
                  <a:cs typeface="Arial" charset="0"/>
                </a:rPr>
                <a:t>指令</a:t>
              </a:r>
            </a:p>
          </p:txBody>
        </p:sp>
      </p:grpSp>
      <p:sp>
        <p:nvSpPr>
          <p:cNvPr id="19476" name="文本框 1"/>
          <p:cNvSpPr txBox="1">
            <a:spLocks noChangeArrowheads="1"/>
          </p:cNvSpPr>
          <p:nvPr/>
        </p:nvSpPr>
        <p:spPr bwMode="auto">
          <a:xfrm>
            <a:off x="-61913" y="914400"/>
            <a:ext cx="9144001"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①计算机应由运算器，控制器，存储器，输入设备和输出设备</a:t>
            </a: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    </a:t>
            </a:r>
            <a:r>
              <a:rPr kumimoji="0" lang="zh-CN" altLang="en-US" sz="24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共</a:t>
            </a:r>
            <a:r>
              <a:rPr kumimoji="0" lang="en-US" altLang="zh-CN" sz="24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5</a:t>
            </a:r>
            <a:r>
              <a:rPr kumimoji="0" lang="zh-CN" altLang="en-US" sz="24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个部分</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组成</a:t>
            </a: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②</a:t>
            </a:r>
            <a:r>
              <a:rPr kumimoji="0" lang="zh-CN" altLang="en-US" sz="24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程序和数据</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均以</a:t>
            </a:r>
            <a:r>
              <a:rPr kumimoji="0" lang="zh-CN" altLang="en-US" sz="24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二进制形式</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存放在存储器中，存放位置由存储器地址指定</a:t>
            </a: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③计算机在工作时</a:t>
            </a:r>
            <a:r>
              <a:rPr kumimoji="0" lang="zh-CN" altLang="en-US" sz="240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自动从存储器中取指令</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加以执行</a:t>
            </a:r>
          </a:p>
        </p:txBody>
      </p:sp>
    </p:spTree>
    <p:extLst>
      <p:ext uri="{BB962C8B-B14F-4D97-AF65-F5344CB8AC3E}">
        <p14:creationId xmlns:p14="http://schemas.microsoft.com/office/powerpoint/2010/main" val="4260654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722313" y="1409700"/>
            <a:ext cx="3382962" cy="4398963"/>
          </a:xfrm>
          <a:prstGeom prst="roundRect">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5" name="圆角矩形 4"/>
          <p:cNvSpPr>
            <a:spLocks noChangeArrowheads="1"/>
          </p:cNvSpPr>
          <p:nvPr/>
        </p:nvSpPr>
        <p:spPr bwMode="auto">
          <a:xfrm>
            <a:off x="395288" y="1196975"/>
            <a:ext cx="8497887" cy="4752975"/>
          </a:xfrm>
          <a:prstGeom prst="roundRect">
            <a:avLst>
              <a:gd name="adj" fmla="val 16667"/>
            </a:avLst>
          </a:prstGeom>
          <a:noFill/>
          <a:ln w="254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6" name="TextBox 5"/>
          <p:cNvSpPr txBox="1">
            <a:spLocks noChangeArrowheads="1"/>
          </p:cNvSpPr>
          <p:nvPr/>
        </p:nvSpPr>
        <p:spPr bwMode="auto">
          <a:xfrm>
            <a:off x="3514725" y="965200"/>
            <a:ext cx="2039938" cy="461963"/>
          </a:xfrm>
          <a:prstGeom prst="rect">
            <a:avLst/>
          </a:prstGeom>
          <a:solidFill>
            <a:schemeClr val="bg1"/>
          </a:solidFill>
          <a:ln w="28575">
            <a:solidFill>
              <a:schemeClr val="tx1"/>
            </a:solidFill>
            <a:miter lim="800000"/>
            <a:headEnd/>
            <a:tailEnd/>
          </a:ln>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餐馆</a:t>
            </a: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计算机</a:t>
            </a:r>
          </a:p>
        </p:txBody>
      </p:sp>
      <p:sp>
        <p:nvSpPr>
          <p:cNvPr id="21509" name="Text Box 2086"/>
          <p:cNvSpPr txBox="1">
            <a:spLocks noChangeArrowheads="1"/>
          </p:cNvSpPr>
          <p:nvPr/>
        </p:nvSpPr>
        <p:spPr bwMode="auto">
          <a:xfrm>
            <a:off x="227013" y="182563"/>
            <a:ext cx="82089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002060"/>
                </a:solidFill>
                <a:effectLst/>
                <a:uLnTx/>
                <a:uFillTx/>
                <a:latin typeface="Arial" panose="020B0604020202020204" pitchFamily="34" charset="0"/>
                <a:ea typeface="黑体" panose="02010609060101010101" pitchFamily="49" charset="-122"/>
                <a:cs typeface="+mn-cs"/>
              </a:rPr>
              <a:t>计算机的硬件</a:t>
            </a:r>
          </a:p>
        </p:txBody>
      </p:sp>
      <p:pic>
        <p:nvPicPr>
          <p:cNvPr id="2048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3344863"/>
            <a:ext cx="1203325"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图片 6"/>
          <p:cNvPicPr>
            <a:picLocks noChangeAspect="1"/>
          </p:cNvPicPr>
          <p:nvPr/>
        </p:nvPicPr>
        <p:blipFill>
          <a:blip r:embed="rId4">
            <a:extLst>
              <a:ext uri="{28A0092B-C50C-407E-A947-70E740481C1C}">
                <a14:useLocalDpi xmlns:a14="http://schemas.microsoft.com/office/drawing/2010/main" val="0"/>
              </a:ext>
            </a:extLst>
          </a:blip>
          <a:srcRect l="17178" r="24684"/>
          <a:stretch>
            <a:fillRect/>
          </a:stretch>
        </p:blipFill>
        <p:spPr bwMode="auto">
          <a:xfrm>
            <a:off x="2630488" y="2640013"/>
            <a:ext cx="114935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6025"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图片 9"/>
          <p:cNvPicPr>
            <a:picLocks noChangeAspect="1"/>
          </p:cNvPicPr>
          <p:nvPr/>
        </p:nvPicPr>
        <p:blipFill>
          <a:blip r:embed="rId6">
            <a:extLst>
              <a:ext uri="{28A0092B-C50C-407E-A947-70E740481C1C}">
                <a14:useLocalDpi xmlns:a14="http://schemas.microsoft.com/office/drawing/2010/main" val="0"/>
              </a:ext>
            </a:extLst>
          </a:blip>
          <a:srcRect l="14148" t="7550" r="18207" b="5569"/>
          <a:stretch>
            <a:fillRect/>
          </a:stretch>
        </p:blipFill>
        <p:spPr bwMode="auto">
          <a:xfrm>
            <a:off x="1433513" y="4964113"/>
            <a:ext cx="4032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54300"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1" name="圆角矩形 10"/>
          <p:cNvSpPr>
            <a:spLocks noChangeArrowheads="1"/>
          </p:cNvSpPr>
          <p:nvPr/>
        </p:nvSpPr>
        <p:spPr bwMode="auto">
          <a:xfrm>
            <a:off x="836613" y="4079875"/>
            <a:ext cx="1012825" cy="306388"/>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运算器</a:t>
            </a:r>
          </a:p>
        </p:txBody>
      </p:sp>
      <p:sp>
        <p:nvSpPr>
          <p:cNvPr id="20492" name="圆角矩形 16"/>
          <p:cNvSpPr>
            <a:spLocks noChangeArrowheads="1"/>
          </p:cNvSpPr>
          <p:nvPr/>
        </p:nvSpPr>
        <p:spPr bwMode="auto">
          <a:xfrm>
            <a:off x="3714750" y="3078163"/>
            <a:ext cx="277813" cy="854075"/>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控制器</a:t>
            </a:r>
          </a:p>
        </p:txBody>
      </p:sp>
      <p:sp>
        <p:nvSpPr>
          <p:cNvPr id="20493" name="圆角矩形 17"/>
          <p:cNvSpPr>
            <a:spLocks noChangeArrowheads="1"/>
          </p:cNvSpPr>
          <p:nvPr/>
        </p:nvSpPr>
        <p:spPr bwMode="auto">
          <a:xfrm>
            <a:off x="1849438" y="5307013"/>
            <a:ext cx="1014412" cy="306387"/>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寄存器</a:t>
            </a:r>
          </a:p>
        </p:txBody>
      </p:sp>
      <p:sp>
        <p:nvSpPr>
          <p:cNvPr id="19" name="圆角矩形 18"/>
          <p:cNvSpPr/>
          <p:nvPr/>
        </p:nvSpPr>
        <p:spPr bwMode="auto">
          <a:xfrm>
            <a:off x="303213" y="2076450"/>
            <a:ext cx="1014412" cy="306388"/>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CPU</a:t>
            </a:r>
            <a:endPar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endParaRPr>
          </a:p>
        </p:txBody>
      </p:sp>
      <p:sp>
        <p:nvSpPr>
          <p:cNvPr id="20" name="圆角矩形 19"/>
          <p:cNvSpPr/>
          <p:nvPr/>
        </p:nvSpPr>
        <p:spPr bwMode="auto">
          <a:xfrm>
            <a:off x="4884738" y="1928813"/>
            <a:ext cx="3721100" cy="3635375"/>
          </a:xfrm>
          <a:prstGeom prst="roundRect">
            <a:avLst>
              <a:gd name="adj" fmla="val 14350"/>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1" name="圆角矩形 20"/>
          <p:cNvSpPr/>
          <p:nvPr/>
        </p:nvSpPr>
        <p:spPr bwMode="auto">
          <a:xfrm>
            <a:off x="7799388" y="1909763"/>
            <a:ext cx="1012825" cy="306387"/>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主存</a:t>
            </a:r>
          </a:p>
        </p:txBody>
      </p:sp>
      <p:graphicFrame>
        <p:nvGraphicFramePr>
          <p:cNvPr id="13" name="表格 12"/>
          <p:cNvGraphicFramePr>
            <a:graphicFrameLocks noGrp="1"/>
          </p:cNvGraphicFramePr>
          <p:nvPr/>
        </p:nvGraphicFramePr>
        <p:xfrm>
          <a:off x="5143500" y="2273300"/>
          <a:ext cx="3328988" cy="3003552"/>
        </p:xfrm>
        <a:graphic>
          <a:graphicData uri="http://schemas.openxmlformats.org/drawingml/2006/table">
            <a:tbl>
              <a:tblPr firstRow="1" bandRow="1">
                <a:tableStyleId>{5C22544A-7EE6-4342-B048-85BDC9FD1C3A}</a:tableStyleId>
              </a:tblPr>
              <a:tblGrid>
                <a:gridCol w="832247">
                  <a:extLst>
                    <a:ext uri="{9D8B030D-6E8A-4147-A177-3AD203B41FA5}">
                      <a16:colId xmlns:a16="http://schemas.microsoft.com/office/drawing/2014/main" val="20000"/>
                    </a:ext>
                  </a:extLst>
                </a:gridCol>
                <a:gridCol w="832247">
                  <a:extLst>
                    <a:ext uri="{9D8B030D-6E8A-4147-A177-3AD203B41FA5}">
                      <a16:colId xmlns:a16="http://schemas.microsoft.com/office/drawing/2014/main" val="20001"/>
                    </a:ext>
                  </a:extLst>
                </a:gridCol>
                <a:gridCol w="832247">
                  <a:extLst>
                    <a:ext uri="{9D8B030D-6E8A-4147-A177-3AD203B41FA5}">
                      <a16:colId xmlns:a16="http://schemas.microsoft.com/office/drawing/2014/main" val="20002"/>
                    </a:ext>
                  </a:extLst>
                </a:gridCol>
                <a:gridCol w="832247">
                  <a:extLst>
                    <a:ext uri="{9D8B030D-6E8A-4147-A177-3AD203B41FA5}">
                      <a16:colId xmlns:a16="http://schemas.microsoft.com/office/drawing/2014/main" val="20003"/>
                    </a:ext>
                  </a:extLst>
                </a:gridCol>
              </a:tblGrid>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50888">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20524" name="图片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21288" y="3805238"/>
            <a:ext cx="69373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5" name="图片 21"/>
          <p:cNvPicPr>
            <a:picLocks noChangeAspect="1"/>
          </p:cNvPicPr>
          <p:nvPr/>
        </p:nvPicPr>
        <p:blipFill>
          <a:blip r:embed="rId8">
            <a:extLst>
              <a:ext uri="{28A0092B-C50C-407E-A947-70E740481C1C}">
                <a14:useLocalDpi xmlns:a14="http://schemas.microsoft.com/office/drawing/2010/main" val="0"/>
              </a:ext>
            </a:extLst>
          </a:blip>
          <a:srcRect r="13960"/>
          <a:stretch>
            <a:fillRect/>
          </a:stretch>
        </p:blipFill>
        <p:spPr bwMode="auto">
          <a:xfrm>
            <a:off x="5265738" y="3160713"/>
            <a:ext cx="6794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6" name="图片 2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942138" y="3108325"/>
            <a:ext cx="5492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7" name="图片 2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65838" y="3805238"/>
            <a:ext cx="69373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8" name="图片 3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80338" y="3100388"/>
            <a:ext cx="5492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9" name="图片 33"/>
          <p:cNvPicPr>
            <a:picLocks noChangeAspect="1"/>
          </p:cNvPicPr>
          <p:nvPr/>
        </p:nvPicPr>
        <p:blipFill>
          <a:blip r:embed="rId8">
            <a:extLst>
              <a:ext uri="{28A0092B-C50C-407E-A947-70E740481C1C}">
                <a14:useLocalDpi xmlns:a14="http://schemas.microsoft.com/office/drawing/2010/main" val="0"/>
              </a:ext>
            </a:extLst>
          </a:blip>
          <a:srcRect r="13960"/>
          <a:stretch>
            <a:fillRect/>
          </a:stretch>
        </p:blipFill>
        <p:spPr bwMode="auto">
          <a:xfrm>
            <a:off x="6070600" y="3152775"/>
            <a:ext cx="6810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0" name="图片 34"/>
          <p:cNvPicPr>
            <a:picLocks noChangeAspect="1"/>
          </p:cNvPicPr>
          <p:nvPr/>
        </p:nvPicPr>
        <p:blipFill>
          <a:blip r:embed="rId10">
            <a:extLst>
              <a:ext uri="{28A0092B-C50C-407E-A947-70E740481C1C}">
                <a14:useLocalDpi xmlns:a14="http://schemas.microsoft.com/office/drawing/2010/main" val="0"/>
              </a:ext>
            </a:extLst>
          </a:blip>
          <a:srcRect l="14148" t="7550" r="18207" b="5569"/>
          <a:stretch>
            <a:fillRect/>
          </a:stretch>
        </p:blipFill>
        <p:spPr bwMode="auto">
          <a:xfrm>
            <a:off x="6923088" y="3940175"/>
            <a:ext cx="611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1" name="图片 35"/>
          <p:cNvPicPr>
            <a:picLocks noChangeAspect="1"/>
          </p:cNvPicPr>
          <p:nvPr/>
        </p:nvPicPr>
        <p:blipFill>
          <a:blip r:embed="rId10">
            <a:extLst>
              <a:ext uri="{28A0092B-C50C-407E-A947-70E740481C1C}">
                <a14:useLocalDpi xmlns:a14="http://schemas.microsoft.com/office/drawing/2010/main" val="0"/>
              </a:ext>
            </a:extLst>
          </a:blip>
          <a:srcRect l="14148" t="7550" r="18207" b="5569"/>
          <a:stretch>
            <a:fillRect/>
          </a:stretch>
        </p:blipFill>
        <p:spPr bwMode="auto">
          <a:xfrm>
            <a:off x="7748588" y="3925888"/>
            <a:ext cx="611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4941888" y="2062163"/>
            <a:ext cx="2933700" cy="2678112"/>
            <a:chOff x="4941888" y="2062163"/>
            <a:chExt cx="2933700" cy="2678112"/>
          </a:xfrm>
        </p:grpSpPr>
        <p:sp>
          <p:nvSpPr>
            <p:cNvPr id="21572" name="流程图: 联系 27"/>
            <p:cNvSpPr>
              <a:spLocks noChangeArrowheads="1"/>
            </p:cNvSpPr>
            <p:nvPr/>
          </p:nvSpPr>
          <p:spPr bwMode="auto">
            <a:xfrm>
              <a:off x="4986338" y="21161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73" name="流程图: 联系 44"/>
            <p:cNvSpPr>
              <a:spLocks noChangeArrowheads="1"/>
            </p:cNvSpPr>
            <p:nvPr/>
          </p:nvSpPr>
          <p:spPr bwMode="auto">
            <a:xfrm>
              <a:off x="5810250" y="21177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74" name="流程图: 联系 46"/>
            <p:cNvSpPr>
              <a:spLocks noChangeArrowheads="1"/>
            </p:cNvSpPr>
            <p:nvPr/>
          </p:nvSpPr>
          <p:spPr bwMode="auto">
            <a:xfrm>
              <a:off x="6626225" y="20875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75" name="流程图: 联系 48"/>
            <p:cNvSpPr>
              <a:spLocks noChangeArrowheads="1"/>
            </p:cNvSpPr>
            <p:nvPr/>
          </p:nvSpPr>
          <p:spPr bwMode="auto">
            <a:xfrm>
              <a:off x="7450138" y="20891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76" name="流程图: 联系 50"/>
            <p:cNvSpPr>
              <a:spLocks noChangeArrowheads="1"/>
            </p:cNvSpPr>
            <p:nvPr/>
          </p:nvSpPr>
          <p:spPr bwMode="auto">
            <a:xfrm>
              <a:off x="4986338" y="29432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77" name="流程图: 联系 52"/>
            <p:cNvSpPr>
              <a:spLocks noChangeArrowheads="1"/>
            </p:cNvSpPr>
            <p:nvPr/>
          </p:nvSpPr>
          <p:spPr bwMode="auto">
            <a:xfrm>
              <a:off x="5810250" y="294481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78" name="流程图: 联系 54"/>
            <p:cNvSpPr>
              <a:spLocks noChangeArrowheads="1"/>
            </p:cNvSpPr>
            <p:nvPr/>
          </p:nvSpPr>
          <p:spPr bwMode="auto">
            <a:xfrm>
              <a:off x="6626225" y="29146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79" name="流程图: 联系 56"/>
            <p:cNvSpPr>
              <a:spLocks noChangeArrowheads="1"/>
            </p:cNvSpPr>
            <p:nvPr/>
          </p:nvSpPr>
          <p:spPr bwMode="auto">
            <a:xfrm>
              <a:off x="7450138" y="29162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80" name="流程图: 联系 58"/>
            <p:cNvSpPr>
              <a:spLocks noChangeArrowheads="1"/>
            </p:cNvSpPr>
            <p:nvPr/>
          </p:nvSpPr>
          <p:spPr bwMode="auto">
            <a:xfrm>
              <a:off x="5011738" y="36655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81" name="流程图: 联系 60"/>
            <p:cNvSpPr>
              <a:spLocks noChangeArrowheads="1"/>
            </p:cNvSpPr>
            <p:nvPr/>
          </p:nvSpPr>
          <p:spPr bwMode="auto">
            <a:xfrm>
              <a:off x="5835650" y="36671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82" name="流程图: 联系 62"/>
            <p:cNvSpPr>
              <a:spLocks noChangeArrowheads="1"/>
            </p:cNvSpPr>
            <p:nvPr/>
          </p:nvSpPr>
          <p:spPr bwMode="auto">
            <a:xfrm>
              <a:off x="6650038" y="36369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83" name="流程图: 联系 64"/>
            <p:cNvSpPr>
              <a:spLocks noChangeArrowheads="1"/>
            </p:cNvSpPr>
            <p:nvPr/>
          </p:nvSpPr>
          <p:spPr bwMode="auto">
            <a:xfrm>
              <a:off x="7473950" y="36385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84" name="流程图: 联系 66"/>
            <p:cNvSpPr>
              <a:spLocks noChangeArrowheads="1"/>
            </p:cNvSpPr>
            <p:nvPr/>
          </p:nvSpPr>
          <p:spPr bwMode="auto">
            <a:xfrm>
              <a:off x="5011738" y="43640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85" name="流程图: 联系 68"/>
            <p:cNvSpPr>
              <a:spLocks noChangeArrowheads="1"/>
            </p:cNvSpPr>
            <p:nvPr/>
          </p:nvSpPr>
          <p:spPr bwMode="auto">
            <a:xfrm>
              <a:off x="5835650" y="43656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86" name="流程图: 联系 70"/>
            <p:cNvSpPr>
              <a:spLocks noChangeArrowheads="1"/>
            </p:cNvSpPr>
            <p:nvPr/>
          </p:nvSpPr>
          <p:spPr bwMode="auto">
            <a:xfrm>
              <a:off x="6650038" y="4337050"/>
              <a:ext cx="327025" cy="322263"/>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87" name="流程图: 联系 72"/>
            <p:cNvSpPr>
              <a:spLocks noChangeArrowheads="1"/>
            </p:cNvSpPr>
            <p:nvPr/>
          </p:nvSpPr>
          <p:spPr bwMode="auto">
            <a:xfrm>
              <a:off x="7473950" y="43386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1588" name="文本框 28"/>
            <p:cNvSpPr txBox="1">
              <a:spLocks noChangeArrowheads="1"/>
            </p:cNvSpPr>
            <p:nvPr/>
          </p:nvSpPr>
          <p:spPr bwMode="auto">
            <a:xfrm>
              <a:off x="4981575" y="20907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89" name="文本框 45"/>
            <p:cNvSpPr txBox="1">
              <a:spLocks noChangeArrowheads="1"/>
            </p:cNvSpPr>
            <p:nvPr/>
          </p:nvSpPr>
          <p:spPr bwMode="auto">
            <a:xfrm>
              <a:off x="5805488" y="21050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0" name="文本框 47"/>
            <p:cNvSpPr txBox="1">
              <a:spLocks noChangeArrowheads="1"/>
            </p:cNvSpPr>
            <p:nvPr/>
          </p:nvSpPr>
          <p:spPr bwMode="auto">
            <a:xfrm>
              <a:off x="6619875" y="2062163"/>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1" name="文本框 49"/>
            <p:cNvSpPr txBox="1">
              <a:spLocks noChangeArrowheads="1"/>
            </p:cNvSpPr>
            <p:nvPr/>
          </p:nvSpPr>
          <p:spPr bwMode="auto">
            <a:xfrm>
              <a:off x="7443788" y="207645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2" name="文本框 51"/>
            <p:cNvSpPr txBox="1">
              <a:spLocks noChangeArrowheads="1"/>
            </p:cNvSpPr>
            <p:nvPr/>
          </p:nvSpPr>
          <p:spPr bwMode="auto">
            <a:xfrm>
              <a:off x="4981575" y="29178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3" name="文本框 53"/>
            <p:cNvSpPr txBox="1">
              <a:spLocks noChangeArrowheads="1"/>
            </p:cNvSpPr>
            <p:nvPr/>
          </p:nvSpPr>
          <p:spPr bwMode="auto">
            <a:xfrm>
              <a:off x="5805488" y="293211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4" name="文本框 55"/>
            <p:cNvSpPr txBox="1">
              <a:spLocks noChangeArrowheads="1"/>
            </p:cNvSpPr>
            <p:nvPr/>
          </p:nvSpPr>
          <p:spPr bwMode="auto">
            <a:xfrm>
              <a:off x="6619875" y="2889250"/>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7</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5" name="文本框 57"/>
            <p:cNvSpPr txBox="1">
              <a:spLocks noChangeArrowheads="1"/>
            </p:cNvSpPr>
            <p:nvPr/>
          </p:nvSpPr>
          <p:spPr bwMode="auto">
            <a:xfrm>
              <a:off x="7443788" y="2903538"/>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8</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6" name="文本框 59"/>
            <p:cNvSpPr txBox="1">
              <a:spLocks noChangeArrowheads="1"/>
            </p:cNvSpPr>
            <p:nvPr/>
          </p:nvSpPr>
          <p:spPr bwMode="auto">
            <a:xfrm>
              <a:off x="5005388" y="36401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9</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7" name="文本框 61"/>
            <p:cNvSpPr txBox="1">
              <a:spLocks noChangeArrowheads="1"/>
            </p:cNvSpPr>
            <p:nvPr/>
          </p:nvSpPr>
          <p:spPr bwMode="auto">
            <a:xfrm>
              <a:off x="5753100" y="36544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10</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8" name="文本框 63"/>
            <p:cNvSpPr txBox="1">
              <a:spLocks noChangeArrowheads="1"/>
            </p:cNvSpPr>
            <p:nvPr/>
          </p:nvSpPr>
          <p:spPr bwMode="auto">
            <a:xfrm>
              <a:off x="6594475" y="3611563"/>
              <a:ext cx="45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599" name="文本框 65"/>
            <p:cNvSpPr txBox="1">
              <a:spLocks noChangeArrowheads="1"/>
            </p:cNvSpPr>
            <p:nvPr/>
          </p:nvSpPr>
          <p:spPr bwMode="auto">
            <a:xfrm>
              <a:off x="7405688" y="36258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600" name="文本框 67"/>
            <p:cNvSpPr txBox="1">
              <a:spLocks noChangeArrowheads="1"/>
            </p:cNvSpPr>
            <p:nvPr/>
          </p:nvSpPr>
          <p:spPr bwMode="auto">
            <a:xfrm>
              <a:off x="4941888" y="4338638"/>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601" name="文本框 69"/>
            <p:cNvSpPr txBox="1">
              <a:spLocks noChangeArrowheads="1"/>
            </p:cNvSpPr>
            <p:nvPr/>
          </p:nvSpPr>
          <p:spPr bwMode="auto">
            <a:xfrm>
              <a:off x="5753100" y="43402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602" name="文本框 71"/>
            <p:cNvSpPr txBox="1">
              <a:spLocks noChangeArrowheads="1"/>
            </p:cNvSpPr>
            <p:nvPr/>
          </p:nvSpPr>
          <p:spPr bwMode="auto">
            <a:xfrm>
              <a:off x="6569075" y="4310063"/>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1603" name="文本框 73"/>
            <p:cNvSpPr txBox="1">
              <a:spLocks noChangeArrowheads="1"/>
            </p:cNvSpPr>
            <p:nvPr/>
          </p:nvSpPr>
          <p:spPr bwMode="auto">
            <a:xfrm>
              <a:off x="7392988" y="43243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grpSp>
      <p:sp>
        <p:nvSpPr>
          <p:cNvPr id="20565" name="椭圆形标注 75"/>
          <p:cNvSpPr>
            <a:spLocks noChangeArrowheads="1"/>
          </p:cNvSpPr>
          <p:nvPr/>
        </p:nvSpPr>
        <p:spPr bwMode="auto">
          <a:xfrm>
            <a:off x="6642100" y="4906963"/>
            <a:ext cx="1308100" cy="777875"/>
          </a:xfrm>
          <a:prstGeom prst="wedgeEllipseCallout">
            <a:avLst>
              <a:gd name="adj1" fmla="val -66690"/>
              <a:gd name="adj2" fmla="val -106875"/>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食材</a:t>
            </a:r>
            <a:endPar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（数据）</a:t>
            </a:r>
          </a:p>
        </p:txBody>
      </p:sp>
      <p:pic>
        <p:nvPicPr>
          <p:cNvPr id="20566" name="图片 43"/>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5259388" y="2420938"/>
            <a:ext cx="6985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7" name="椭圆形标注 76"/>
          <p:cNvSpPr>
            <a:spLocks noChangeArrowheads="1"/>
          </p:cNvSpPr>
          <p:nvPr/>
        </p:nvSpPr>
        <p:spPr bwMode="auto">
          <a:xfrm>
            <a:off x="7032625" y="962025"/>
            <a:ext cx="1308100" cy="779463"/>
          </a:xfrm>
          <a:prstGeom prst="wedgeEllipseCallout">
            <a:avLst>
              <a:gd name="adj1" fmla="val -39315"/>
              <a:gd name="adj2" fmla="val 153116"/>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任务</a:t>
            </a:r>
            <a:endPar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（指令）</a:t>
            </a:r>
          </a:p>
        </p:txBody>
      </p:sp>
      <p:pic>
        <p:nvPicPr>
          <p:cNvPr id="20568" name="图片 80"/>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6110288" y="2419350"/>
            <a:ext cx="698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9" name="图片 81"/>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6923088" y="2406650"/>
            <a:ext cx="6985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0" name="图片 82"/>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7773988" y="2406650"/>
            <a:ext cx="6985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2" name="矩形 78"/>
          <p:cNvSpPr>
            <a:spLocks noChangeArrowheads="1"/>
          </p:cNvSpPr>
          <p:nvPr/>
        </p:nvSpPr>
        <p:spPr bwMode="auto">
          <a:xfrm>
            <a:off x="3187700" y="1814513"/>
            <a:ext cx="592138" cy="625475"/>
          </a:xfrm>
          <a:prstGeom prst="rect">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0573" name="文本框 79"/>
          <p:cNvSpPr txBox="1">
            <a:spLocks noChangeArrowheads="1"/>
          </p:cNvSpPr>
          <p:nvPr/>
        </p:nvSpPr>
        <p:spPr bwMode="auto">
          <a:xfrm>
            <a:off x="3167063" y="1409700"/>
            <a:ext cx="61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PC</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70" name="文本框 69"/>
          <p:cNvSpPr txBox="1">
            <a:spLocks noChangeArrowheads="1"/>
          </p:cNvSpPr>
          <p:nvPr/>
        </p:nvSpPr>
        <p:spPr bwMode="auto">
          <a:xfrm>
            <a:off x="909638" y="4852988"/>
            <a:ext cx="46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71" name="文本框 70"/>
          <p:cNvSpPr txBox="1">
            <a:spLocks noChangeArrowheads="1"/>
          </p:cNvSpPr>
          <p:nvPr/>
        </p:nvSpPr>
        <p:spPr bwMode="auto">
          <a:xfrm>
            <a:off x="3614738" y="4852988"/>
            <a:ext cx="46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B</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69" name="图片 7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41500" y="1816100"/>
            <a:ext cx="10223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文本框 79"/>
          <p:cNvSpPr txBox="1">
            <a:spLocks noChangeArrowheads="1"/>
          </p:cNvSpPr>
          <p:nvPr/>
        </p:nvSpPr>
        <p:spPr bwMode="auto">
          <a:xfrm>
            <a:off x="2073275" y="14017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IR</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73" name="椭圆形标注 76"/>
          <p:cNvSpPr>
            <a:spLocks noChangeArrowheads="1"/>
          </p:cNvSpPr>
          <p:nvPr/>
        </p:nvSpPr>
        <p:spPr bwMode="auto">
          <a:xfrm>
            <a:off x="198438" y="896938"/>
            <a:ext cx="2289175" cy="390525"/>
          </a:xfrm>
          <a:prstGeom prst="wedgeEllipseCallout">
            <a:avLst>
              <a:gd name="adj1" fmla="val 95352"/>
              <a:gd name="adj2" fmla="val 148014"/>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下一任务单位置</a:t>
            </a:r>
          </a:p>
        </p:txBody>
      </p:sp>
      <p:sp>
        <p:nvSpPr>
          <p:cNvPr id="74" name="椭圆形标注 76"/>
          <p:cNvSpPr>
            <a:spLocks noChangeArrowheads="1"/>
          </p:cNvSpPr>
          <p:nvPr/>
        </p:nvSpPr>
        <p:spPr bwMode="auto">
          <a:xfrm>
            <a:off x="346075" y="1408113"/>
            <a:ext cx="1635125" cy="388937"/>
          </a:xfrm>
          <a:prstGeom prst="wedgeEllipseCallout">
            <a:avLst>
              <a:gd name="adj1" fmla="val 50347"/>
              <a:gd name="adj2" fmla="val 107185"/>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当前任务单</a:t>
            </a:r>
            <a:endPar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 name="文本框 1"/>
          <p:cNvSpPr txBox="1">
            <a:spLocks noChangeArrowheads="1"/>
          </p:cNvSpPr>
          <p:nvPr/>
        </p:nvSpPr>
        <p:spPr bwMode="auto">
          <a:xfrm>
            <a:off x="3303588" y="1863725"/>
            <a:ext cx="385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1045133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04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49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4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49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04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4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05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6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5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5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5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52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5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5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5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53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531"/>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56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56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057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05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0491" grpId="0" animBg="1"/>
      <p:bldP spid="20492" grpId="0" animBg="1"/>
      <p:bldP spid="20493" grpId="0" animBg="1"/>
      <p:bldP spid="19" grpId="0" animBg="1"/>
      <p:bldP spid="20" grpId="0" animBg="1"/>
      <p:bldP spid="21" grpId="0" animBg="1"/>
      <p:bldP spid="20565" grpId="0" animBg="1"/>
      <p:bldP spid="20567" grpId="0" animBg="1"/>
      <p:bldP spid="20572" grpId="0" animBg="1"/>
      <p:bldP spid="20573" grpId="0"/>
      <p:bldP spid="70" grpId="0"/>
      <p:bldP spid="71" grpId="0"/>
      <p:bldP spid="72" grpId="0"/>
      <p:bldP spid="73" grpId="0" animBg="1"/>
      <p:bldP spid="74" grpId="0" animBg="1"/>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722313" y="1409700"/>
            <a:ext cx="3382962" cy="4398963"/>
          </a:xfrm>
          <a:prstGeom prst="roundRect">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3555" name="圆角矩形 4"/>
          <p:cNvSpPr>
            <a:spLocks noChangeArrowheads="1"/>
          </p:cNvSpPr>
          <p:nvPr/>
        </p:nvSpPr>
        <p:spPr bwMode="auto">
          <a:xfrm>
            <a:off x="395288" y="1196975"/>
            <a:ext cx="8497887" cy="4752975"/>
          </a:xfrm>
          <a:prstGeom prst="roundRect">
            <a:avLst>
              <a:gd name="adj" fmla="val 16667"/>
            </a:avLst>
          </a:prstGeom>
          <a:noFill/>
          <a:ln w="254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556" name="TextBox 5"/>
          <p:cNvSpPr txBox="1">
            <a:spLocks noChangeArrowheads="1"/>
          </p:cNvSpPr>
          <p:nvPr/>
        </p:nvSpPr>
        <p:spPr bwMode="auto">
          <a:xfrm>
            <a:off x="3514725" y="965200"/>
            <a:ext cx="2039938" cy="461963"/>
          </a:xfrm>
          <a:prstGeom prst="rect">
            <a:avLst/>
          </a:prstGeom>
          <a:solidFill>
            <a:schemeClr val="bg1"/>
          </a:solidFill>
          <a:ln w="28575">
            <a:solidFill>
              <a:schemeClr val="tx1"/>
            </a:solidFill>
            <a:miter lim="800000"/>
            <a:headEnd/>
            <a:tailEnd/>
          </a:ln>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餐馆</a:t>
            </a: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计算机</a:t>
            </a:r>
          </a:p>
        </p:txBody>
      </p:sp>
      <p:sp>
        <p:nvSpPr>
          <p:cNvPr id="23557" name="Text Box 2086"/>
          <p:cNvSpPr txBox="1">
            <a:spLocks noChangeArrowheads="1"/>
          </p:cNvSpPr>
          <p:nvPr/>
        </p:nvSpPr>
        <p:spPr bwMode="auto">
          <a:xfrm>
            <a:off x="227013" y="182563"/>
            <a:ext cx="82089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002060"/>
                </a:solidFill>
                <a:effectLst/>
                <a:uLnTx/>
                <a:uFillTx/>
                <a:latin typeface="Arial" panose="020B0604020202020204" pitchFamily="34" charset="0"/>
                <a:ea typeface="黑体" panose="02010609060101010101" pitchFamily="49" charset="-122"/>
                <a:cs typeface="+mn-cs"/>
              </a:rPr>
              <a:t>第一步：取任务单</a:t>
            </a:r>
          </a:p>
        </p:txBody>
      </p:sp>
      <p:pic>
        <p:nvPicPr>
          <p:cNvPr id="2355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3344863"/>
            <a:ext cx="1203325"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图片 6"/>
          <p:cNvPicPr>
            <a:picLocks noChangeAspect="1"/>
          </p:cNvPicPr>
          <p:nvPr/>
        </p:nvPicPr>
        <p:blipFill>
          <a:blip r:embed="rId4">
            <a:extLst>
              <a:ext uri="{28A0092B-C50C-407E-A947-70E740481C1C}">
                <a14:useLocalDpi xmlns:a14="http://schemas.microsoft.com/office/drawing/2010/main" val="0"/>
              </a:ext>
            </a:extLst>
          </a:blip>
          <a:srcRect l="17178" r="24684"/>
          <a:stretch>
            <a:fillRect/>
          </a:stretch>
        </p:blipFill>
        <p:spPr bwMode="auto">
          <a:xfrm>
            <a:off x="2630488" y="2640013"/>
            <a:ext cx="114935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6025"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图片 9"/>
          <p:cNvPicPr>
            <a:picLocks noChangeAspect="1"/>
          </p:cNvPicPr>
          <p:nvPr/>
        </p:nvPicPr>
        <p:blipFill>
          <a:blip r:embed="rId6">
            <a:extLst>
              <a:ext uri="{28A0092B-C50C-407E-A947-70E740481C1C}">
                <a14:useLocalDpi xmlns:a14="http://schemas.microsoft.com/office/drawing/2010/main" val="0"/>
              </a:ext>
            </a:extLst>
          </a:blip>
          <a:srcRect l="14148" t="7550" r="18207" b="5569"/>
          <a:stretch>
            <a:fillRect/>
          </a:stretch>
        </p:blipFill>
        <p:spPr bwMode="auto">
          <a:xfrm>
            <a:off x="1433513" y="4964113"/>
            <a:ext cx="4032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54300"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圆角矩形 10"/>
          <p:cNvSpPr>
            <a:spLocks noChangeArrowheads="1"/>
          </p:cNvSpPr>
          <p:nvPr/>
        </p:nvSpPr>
        <p:spPr bwMode="auto">
          <a:xfrm>
            <a:off x="836613" y="4079875"/>
            <a:ext cx="1012825" cy="306388"/>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运算器</a:t>
            </a:r>
          </a:p>
        </p:txBody>
      </p:sp>
      <p:sp>
        <p:nvSpPr>
          <p:cNvPr id="23564" name="圆角矩形 16"/>
          <p:cNvSpPr>
            <a:spLocks noChangeArrowheads="1"/>
          </p:cNvSpPr>
          <p:nvPr/>
        </p:nvSpPr>
        <p:spPr bwMode="auto">
          <a:xfrm>
            <a:off x="3714750" y="3078163"/>
            <a:ext cx="277813" cy="854075"/>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控制器</a:t>
            </a:r>
          </a:p>
        </p:txBody>
      </p:sp>
      <p:sp>
        <p:nvSpPr>
          <p:cNvPr id="23565" name="圆角矩形 17"/>
          <p:cNvSpPr>
            <a:spLocks noChangeArrowheads="1"/>
          </p:cNvSpPr>
          <p:nvPr/>
        </p:nvSpPr>
        <p:spPr bwMode="auto">
          <a:xfrm>
            <a:off x="1849438" y="5307013"/>
            <a:ext cx="1014412" cy="306387"/>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寄存器</a:t>
            </a:r>
          </a:p>
        </p:txBody>
      </p:sp>
      <p:sp>
        <p:nvSpPr>
          <p:cNvPr id="19" name="圆角矩形 18"/>
          <p:cNvSpPr/>
          <p:nvPr/>
        </p:nvSpPr>
        <p:spPr bwMode="auto">
          <a:xfrm>
            <a:off x="620713" y="1909763"/>
            <a:ext cx="1014412" cy="306387"/>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CPU</a:t>
            </a:r>
            <a:endPar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endParaRPr>
          </a:p>
        </p:txBody>
      </p:sp>
      <p:sp>
        <p:nvSpPr>
          <p:cNvPr id="20" name="圆角矩形 19"/>
          <p:cNvSpPr/>
          <p:nvPr/>
        </p:nvSpPr>
        <p:spPr bwMode="auto">
          <a:xfrm>
            <a:off x="4830763" y="2182813"/>
            <a:ext cx="3721100" cy="3635375"/>
          </a:xfrm>
          <a:prstGeom prst="roundRect">
            <a:avLst>
              <a:gd name="adj" fmla="val 14350"/>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1" name="圆角矩形 20"/>
          <p:cNvSpPr/>
          <p:nvPr/>
        </p:nvSpPr>
        <p:spPr bwMode="auto">
          <a:xfrm>
            <a:off x="7745413" y="2163763"/>
            <a:ext cx="1012825" cy="306387"/>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主存</a:t>
            </a:r>
          </a:p>
        </p:txBody>
      </p:sp>
      <p:graphicFrame>
        <p:nvGraphicFramePr>
          <p:cNvPr id="13" name="表格 12"/>
          <p:cNvGraphicFramePr>
            <a:graphicFrameLocks noGrp="1"/>
          </p:cNvGraphicFramePr>
          <p:nvPr/>
        </p:nvGraphicFramePr>
        <p:xfrm>
          <a:off x="5053013" y="2557463"/>
          <a:ext cx="3328988" cy="3003552"/>
        </p:xfrm>
        <a:graphic>
          <a:graphicData uri="http://schemas.openxmlformats.org/drawingml/2006/table">
            <a:tbl>
              <a:tblPr firstRow="1" bandRow="1">
                <a:tableStyleId>{5C22544A-7EE6-4342-B048-85BDC9FD1C3A}</a:tableStyleId>
              </a:tblPr>
              <a:tblGrid>
                <a:gridCol w="832247">
                  <a:extLst>
                    <a:ext uri="{9D8B030D-6E8A-4147-A177-3AD203B41FA5}">
                      <a16:colId xmlns:a16="http://schemas.microsoft.com/office/drawing/2014/main" val="20000"/>
                    </a:ext>
                  </a:extLst>
                </a:gridCol>
                <a:gridCol w="832247">
                  <a:extLst>
                    <a:ext uri="{9D8B030D-6E8A-4147-A177-3AD203B41FA5}">
                      <a16:colId xmlns:a16="http://schemas.microsoft.com/office/drawing/2014/main" val="20001"/>
                    </a:ext>
                  </a:extLst>
                </a:gridCol>
                <a:gridCol w="832247">
                  <a:extLst>
                    <a:ext uri="{9D8B030D-6E8A-4147-A177-3AD203B41FA5}">
                      <a16:colId xmlns:a16="http://schemas.microsoft.com/office/drawing/2014/main" val="20002"/>
                    </a:ext>
                  </a:extLst>
                </a:gridCol>
                <a:gridCol w="832247">
                  <a:extLst>
                    <a:ext uri="{9D8B030D-6E8A-4147-A177-3AD203B41FA5}">
                      <a16:colId xmlns:a16="http://schemas.microsoft.com/office/drawing/2014/main" val="20003"/>
                    </a:ext>
                  </a:extLst>
                </a:gridCol>
              </a:tblGrid>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50888">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23596" name="图片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16513" y="4076700"/>
            <a:ext cx="69373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7" name="图片 21"/>
          <p:cNvPicPr>
            <a:picLocks noChangeAspect="1"/>
          </p:cNvPicPr>
          <p:nvPr/>
        </p:nvPicPr>
        <p:blipFill>
          <a:blip r:embed="rId8">
            <a:extLst>
              <a:ext uri="{28A0092B-C50C-407E-A947-70E740481C1C}">
                <a14:useLocalDpi xmlns:a14="http://schemas.microsoft.com/office/drawing/2010/main" val="0"/>
              </a:ext>
            </a:extLst>
          </a:blip>
          <a:srcRect r="13960"/>
          <a:stretch>
            <a:fillRect/>
          </a:stretch>
        </p:blipFill>
        <p:spPr bwMode="auto">
          <a:xfrm>
            <a:off x="5160963" y="3432175"/>
            <a:ext cx="67945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8" name="图片 2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37363" y="3379788"/>
            <a:ext cx="5492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9" name="图片 2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61063" y="4076700"/>
            <a:ext cx="69373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0" name="图片 3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75563" y="3371850"/>
            <a:ext cx="5492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1" name="图片 33"/>
          <p:cNvPicPr>
            <a:picLocks noChangeAspect="1"/>
          </p:cNvPicPr>
          <p:nvPr/>
        </p:nvPicPr>
        <p:blipFill>
          <a:blip r:embed="rId8">
            <a:extLst>
              <a:ext uri="{28A0092B-C50C-407E-A947-70E740481C1C}">
                <a14:useLocalDpi xmlns:a14="http://schemas.microsoft.com/office/drawing/2010/main" val="0"/>
              </a:ext>
            </a:extLst>
          </a:blip>
          <a:srcRect r="13960"/>
          <a:stretch>
            <a:fillRect/>
          </a:stretch>
        </p:blipFill>
        <p:spPr bwMode="auto">
          <a:xfrm>
            <a:off x="5965825" y="3424238"/>
            <a:ext cx="6810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2" name="图片 34"/>
          <p:cNvPicPr>
            <a:picLocks noChangeAspect="1"/>
          </p:cNvPicPr>
          <p:nvPr/>
        </p:nvPicPr>
        <p:blipFill>
          <a:blip r:embed="rId10">
            <a:extLst>
              <a:ext uri="{28A0092B-C50C-407E-A947-70E740481C1C}">
                <a14:useLocalDpi xmlns:a14="http://schemas.microsoft.com/office/drawing/2010/main" val="0"/>
              </a:ext>
            </a:extLst>
          </a:blip>
          <a:srcRect l="14148" t="7550" r="18207" b="5569"/>
          <a:stretch>
            <a:fillRect/>
          </a:stretch>
        </p:blipFill>
        <p:spPr bwMode="auto">
          <a:xfrm>
            <a:off x="6818313" y="4211638"/>
            <a:ext cx="6111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3" name="图片 35"/>
          <p:cNvPicPr>
            <a:picLocks noChangeAspect="1"/>
          </p:cNvPicPr>
          <p:nvPr/>
        </p:nvPicPr>
        <p:blipFill>
          <a:blip r:embed="rId10">
            <a:extLst>
              <a:ext uri="{28A0092B-C50C-407E-A947-70E740481C1C}">
                <a14:useLocalDpi xmlns:a14="http://schemas.microsoft.com/office/drawing/2010/main" val="0"/>
              </a:ext>
            </a:extLst>
          </a:blip>
          <a:srcRect l="14148" t="7550" r="18207" b="5569"/>
          <a:stretch>
            <a:fillRect/>
          </a:stretch>
        </p:blipFill>
        <p:spPr bwMode="auto">
          <a:xfrm>
            <a:off x="7643813" y="4197350"/>
            <a:ext cx="611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04" name="流程图: 联系 27"/>
          <p:cNvSpPr>
            <a:spLocks noChangeArrowheads="1"/>
          </p:cNvSpPr>
          <p:nvPr/>
        </p:nvSpPr>
        <p:spPr bwMode="auto">
          <a:xfrm>
            <a:off x="4932363" y="23701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05" name="文本框 28"/>
          <p:cNvSpPr txBox="1">
            <a:spLocks noChangeArrowheads="1"/>
          </p:cNvSpPr>
          <p:nvPr/>
        </p:nvSpPr>
        <p:spPr bwMode="auto">
          <a:xfrm>
            <a:off x="4927600" y="23447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06" name="流程图: 联系 44"/>
          <p:cNvSpPr>
            <a:spLocks noChangeArrowheads="1"/>
          </p:cNvSpPr>
          <p:nvPr/>
        </p:nvSpPr>
        <p:spPr bwMode="auto">
          <a:xfrm>
            <a:off x="5756275" y="23717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07" name="文本框 45"/>
          <p:cNvSpPr txBox="1">
            <a:spLocks noChangeArrowheads="1"/>
          </p:cNvSpPr>
          <p:nvPr/>
        </p:nvSpPr>
        <p:spPr bwMode="auto">
          <a:xfrm>
            <a:off x="5751513" y="23590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08" name="流程图: 联系 46"/>
          <p:cNvSpPr>
            <a:spLocks noChangeArrowheads="1"/>
          </p:cNvSpPr>
          <p:nvPr/>
        </p:nvSpPr>
        <p:spPr bwMode="auto">
          <a:xfrm>
            <a:off x="6572250" y="23415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09" name="文本框 47"/>
          <p:cNvSpPr txBox="1">
            <a:spLocks noChangeArrowheads="1"/>
          </p:cNvSpPr>
          <p:nvPr/>
        </p:nvSpPr>
        <p:spPr bwMode="auto">
          <a:xfrm>
            <a:off x="6565900" y="2316163"/>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10" name="流程图: 联系 48"/>
          <p:cNvSpPr>
            <a:spLocks noChangeArrowheads="1"/>
          </p:cNvSpPr>
          <p:nvPr/>
        </p:nvSpPr>
        <p:spPr bwMode="auto">
          <a:xfrm>
            <a:off x="7396163" y="23431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11" name="文本框 49"/>
          <p:cNvSpPr txBox="1">
            <a:spLocks noChangeArrowheads="1"/>
          </p:cNvSpPr>
          <p:nvPr/>
        </p:nvSpPr>
        <p:spPr bwMode="auto">
          <a:xfrm>
            <a:off x="7389813" y="233045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12" name="流程图: 联系 50"/>
          <p:cNvSpPr>
            <a:spLocks noChangeArrowheads="1"/>
          </p:cNvSpPr>
          <p:nvPr/>
        </p:nvSpPr>
        <p:spPr bwMode="auto">
          <a:xfrm>
            <a:off x="4932363" y="31972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13" name="文本框 51"/>
          <p:cNvSpPr txBox="1">
            <a:spLocks noChangeArrowheads="1"/>
          </p:cNvSpPr>
          <p:nvPr/>
        </p:nvSpPr>
        <p:spPr bwMode="auto">
          <a:xfrm>
            <a:off x="4927600" y="31718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14" name="流程图: 联系 52"/>
          <p:cNvSpPr>
            <a:spLocks noChangeArrowheads="1"/>
          </p:cNvSpPr>
          <p:nvPr/>
        </p:nvSpPr>
        <p:spPr bwMode="auto">
          <a:xfrm>
            <a:off x="5756275" y="319881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15" name="文本框 53"/>
          <p:cNvSpPr txBox="1">
            <a:spLocks noChangeArrowheads="1"/>
          </p:cNvSpPr>
          <p:nvPr/>
        </p:nvSpPr>
        <p:spPr bwMode="auto">
          <a:xfrm>
            <a:off x="5751513" y="318611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16" name="流程图: 联系 54"/>
          <p:cNvSpPr>
            <a:spLocks noChangeArrowheads="1"/>
          </p:cNvSpPr>
          <p:nvPr/>
        </p:nvSpPr>
        <p:spPr bwMode="auto">
          <a:xfrm>
            <a:off x="6572250" y="31686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17" name="文本框 55"/>
          <p:cNvSpPr txBox="1">
            <a:spLocks noChangeArrowheads="1"/>
          </p:cNvSpPr>
          <p:nvPr/>
        </p:nvSpPr>
        <p:spPr bwMode="auto">
          <a:xfrm>
            <a:off x="6565900" y="3143250"/>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7</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18" name="流程图: 联系 56"/>
          <p:cNvSpPr>
            <a:spLocks noChangeArrowheads="1"/>
          </p:cNvSpPr>
          <p:nvPr/>
        </p:nvSpPr>
        <p:spPr bwMode="auto">
          <a:xfrm>
            <a:off x="7396163" y="31702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19" name="文本框 57"/>
          <p:cNvSpPr txBox="1">
            <a:spLocks noChangeArrowheads="1"/>
          </p:cNvSpPr>
          <p:nvPr/>
        </p:nvSpPr>
        <p:spPr bwMode="auto">
          <a:xfrm>
            <a:off x="7389813" y="3157538"/>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8</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20" name="流程图: 联系 58"/>
          <p:cNvSpPr>
            <a:spLocks noChangeArrowheads="1"/>
          </p:cNvSpPr>
          <p:nvPr/>
        </p:nvSpPr>
        <p:spPr bwMode="auto">
          <a:xfrm>
            <a:off x="4957763" y="39195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21" name="文本框 59"/>
          <p:cNvSpPr txBox="1">
            <a:spLocks noChangeArrowheads="1"/>
          </p:cNvSpPr>
          <p:nvPr/>
        </p:nvSpPr>
        <p:spPr bwMode="auto">
          <a:xfrm>
            <a:off x="4951413" y="38941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9</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22" name="流程图: 联系 60"/>
          <p:cNvSpPr>
            <a:spLocks noChangeArrowheads="1"/>
          </p:cNvSpPr>
          <p:nvPr/>
        </p:nvSpPr>
        <p:spPr bwMode="auto">
          <a:xfrm>
            <a:off x="5781675" y="39211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23" name="文本框 61"/>
          <p:cNvSpPr txBox="1">
            <a:spLocks noChangeArrowheads="1"/>
          </p:cNvSpPr>
          <p:nvPr/>
        </p:nvSpPr>
        <p:spPr bwMode="auto">
          <a:xfrm>
            <a:off x="5699125" y="39084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10</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24" name="流程图: 联系 62"/>
          <p:cNvSpPr>
            <a:spLocks noChangeArrowheads="1"/>
          </p:cNvSpPr>
          <p:nvPr/>
        </p:nvSpPr>
        <p:spPr bwMode="auto">
          <a:xfrm>
            <a:off x="6596063" y="38909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25" name="文本框 63"/>
          <p:cNvSpPr txBox="1">
            <a:spLocks noChangeArrowheads="1"/>
          </p:cNvSpPr>
          <p:nvPr/>
        </p:nvSpPr>
        <p:spPr bwMode="auto">
          <a:xfrm>
            <a:off x="6540500" y="3865563"/>
            <a:ext cx="45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26" name="流程图: 联系 64"/>
          <p:cNvSpPr>
            <a:spLocks noChangeArrowheads="1"/>
          </p:cNvSpPr>
          <p:nvPr/>
        </p:nvSpPr>
        <p:spPr bwMode="auto">
          <a:xfrm>
            <a:off x="7419975" y="38925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27" name="文本框 65"/>
          <p:cNvSpPr txBox="1">
            <a:spLocks noChangeArrowheads="1"/>
          </p:cNvSpPr>
          <p:nvPr/>
        </p:nvSpPr>
        <p:spPr bwMode="auto">
          <a:xfrm>
            <a:off x="7351713" y="38798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28" name="流程图: 联系 66"/>
          <p:cNvSpPr>
            <a:spLocks noChangeArrowheads="1"/>
          </p:cNvSpPr>
          <p:nvPr/>
        </p:nvSpPr>
        <p:spPr bwMode="auto">
          <a:xfrm>
            <a:off x="4957763" y="46180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29" name="文本框 67"/>
          <p:cNvSpPr txBox="1">
            <a:spLocks noChangeArrowheads="1"/>
          </p:cNvSpPr>
          <p:nvPr/>
        </p:nvSpPr>
        <p:spPr bwMode="auto">
          <a:xfrm>
            <a:off x="4887913" y="4592638"/>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30" name="流程图: 联系 68"/>
          <p:cNvSpPr>
            <a:spLocks noChangeArrowheads="1"/>
          </p:cNvSpPr>
          <p:nvPr/>
        </p:nvSpPr>
        <p:spPr bwMode="auto">
          <a:xfrm>
            <a:off x="5781675" y="46196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31" name="文本框 69"/>
          <p:cNvSpPr txBox="1">
            <a:spLocks noChangeArrowheads="1"/>
          </p:cNvSpPr>
          <p:nvPr/>
        </p:nvSpPr>
        <p:spPr bwMode="auto">
          <a:xfrm>
            <a:off x="5699125" y="45942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32" name="流程图: 联系 70"/>
          <p:cNvSpPr>
            <a:spLocks noChangeArrowheads="1"/>
          </p:cNvSpPr>
          <p:nvPr/>
        </p:nvSpPr>
        <p:spPr bwMode="auto">
          <a:xfrm>
            <a:off x="6596063" y="4591050"/>
            <a:ext cx="327025" cy="322263"/>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33" name="文本框 71"/>
          <p:cNvSpPr txBox="1">
            <a:spLocks noChangeArrowheads="1"/>
          </p:cNvSpPr>
          <p:nvPr/>
        </p:nvSpPr>
        <p:spPr bwMode="auto">
          <a:xfrm>
            <a:off x="6515100" y="4564063"/>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34" name="流程图: 联系 72"/>
          <p:cNvSpPr>
            <a:spLocks noChangeArrowheads="1"/>
          </p:cNvSpPr>
          <p:nvPr/>
        </p:nvSpPr>
        <p:spPr bwMode="auto">
          <a:xfrm>
            <a:off x="7419975" y="45926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35" name="文本框 73"/>
          <p:cNvSpPr txBox="1">
            <a:spLocks noChangeArrowheads="1"/>
          </p:cNvSpPr>
          <p:nvPr/>
        </p:nvSpPr>
        <p:spPr bwMode="auto">
          <a:xfrm>
            <a:off x="7339013" y="45783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3636" name="图片 43"/>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5154613" y="2692400"/>
            <a:ext cx="6985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37" name="图片 80"/>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6005513" y="2690813"/>
            <a:ext cx="698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38" name="图片 81"/>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6818313" y="2678113"/>
            <a:ext cx="6985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39" name="图片 82"/>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7669213" y="2678113"/>
            <a:ext cx="6985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1" name="图片 7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41500" y="1814513"/>
            <a:ext cx="10223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41" name="矩形 78"/>
          <p:cNvSpPr>
            <a:spLocks noChangeArrowheads="1"/>
          </p:cNvSpPr>
          <p:nvPr/>
        </p:nvSpPr>
        <p:spPr bwMode="auto">
          <a:xfrm>
            <a:off x="3187700" y="1833563"/>
            <a:ext cx="592138" cy="625475"/>
          </a:xfrm>
          <a:prstGeom prst="rect">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3642" name="文本框 79"/>
          <p:cNvSpPr txBox="1">
            <a:spLocks noChangeArrowheads="1"/>
          </p:cNvSpPr>
          <p:nvPr/>
        </p:nvSpPr>
        <p:spPr bwMode="auto">
          <a:xfrm>
            <a:off x="3319463" y="1928813"/>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 name="右箭头 1"/>
          <p:cNvSpPr>
            <a:spLocks noChangeArrowheads="1"/>
          </p:cNvSpPr>
          <p:nvPr/>
        </p:nvSpPr>
        <p:spPr bwMode="auto">
          <a:xfrm>
            <a:off x="4010025" y="1446213"/>
            <a:ext cx="1835150" cy="549275"/>
          </a:xfrm>
          <a:prstGeom prst="rightArrow">
            <a:avLst>
              <a:gd name="adj1" fmla="val 50000"/>
              <a:gd name="adj2" fmla="val 81036"/>
            </a:avLst>
          </a:prstGeom>
          <a:solidFill>
            <a:schemeClr val="bg1"/>
          </a:solidFill>
          <a:ln w="25400" algn="ctr">
            <a:solidFill>
              <a:schemeClr val="tx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需要第</a:t>
            </a: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格任务</a:t>
            </a:r>
          </a:p>
        </p:txBody>
      </p:sp>
      <p:sp>
        <p:nvSpPr>
          <p:cNvPr id="3" name="文本框 2"/>
          <p:cNvSpPr txBox="1">
            <a:spLocks noChangeArrowheads="1"/>
          </p:cNvSpPr>
          <p:nvPr/>
        </p:nvSpPr>
        <p:spPr bwMode="auto">
          <a:xfrm>
            <a:off x="3313113" y="1916113"/>
            <a:ext cx="30638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2</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45" name="文本框 6"/>
          <p:cNvSpPr txBox="1">
            <a:spLocks noChangeArrowheads="1"/>
          </p:cNvSpPr>
          <p:nvPr/>
        </p:nvSpPr>
        <p:spPr bwMode="auto">
          <a:xfrm>
            <a:off x="922338" y="4852988"/>
            <a:ext cx="46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646" name="文本框 69"/>
          <p:cNvSpPr txBox="1">
            <a:spLocks noChangeArrowheads="1"/>
          </p:cNvSpPr>
          <p:nvPr/>
        </p:nvSpPr>
        <p:spPr bwMode="auto">
          <a:xfrm>
            <a:off x="3629025" y="4852988"/>
            <a:ext cx="46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B</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69" name="文本框 79"/>
          <p:cNvSpPr txBox="1">
            <a:spLocks noChangeArrowheads="1"/>
          </p:cNvSpPr>
          <p:nvPr/>
        </p:nvSpPr>
        <p:spPr bwMode="auto">
          <a:xfrm>
            <a:off x="3167063" y="1409700"/>
            <a:ext cx="61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PC</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70" name="文本框 79"/>
          <p:cNvSpPr txBox="1">
            <a:spLocks noChangeArrowheads="1"/>
          </p:cNvSpPr>
          <p:nvPr/>
        </p:nvSpPr>
        <p:spPr bwMode="auto">
          <a:xfrm>
            <a:off x="2073275" y="14017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IR</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1806532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5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722313" y="1409700"/>
            <a:ext cx="3382962" cy="4398963"/>
          </a:xfrm>
          <a:prstGeom prst="roundRect">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5603" name="圆角矩形 4"/>
          <p:cNvSpPr>
            <a:spLocks noChangeArrowheads="1"/>
          </p:cNvSpPr>
          <p:nvPr/>
        </p:nvSpPr>
        <p:spPr bwMode="auto">
          <a:xfrm>
            <a:off x="395288" y="1196975"/>
            <a:ext cx="8497887" cy="4752975"/>
          </a:xfrm>
          <a:prstGeom prst="roundRect">
            <a:avLst>
              <a:gd name="adj" fmla="val 16667"/>
            </a:avLst>
          </a:prstGeom>
          <a:noFill/>
          <a:ln w="254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04" name="TextBox 5"/>
          <p:cNvSpPr txBox="1">
            <a:spLocks noChangeArrowheads="1"/>
          </p:cNvSpPr>
          <p:nvPr/>
        </p:nvSpPr>
        <p:spPr bwMode="auto">
          <a:xfrm>
            <a:off x="2493963" y="873125"/>
            <a:ext cx="2041525" cy="461963"/>
          </a:xfrm>
          <a:prstGeom prst="rect">
            <a:avLst/>
          </a:prstGeom>
          <a:solidFill>
            <a:schemeClr val="bg1"/>
          </a:solidFill>
          <a:ln w="28575">
            <a:solidFill>
              <a:schemeClr val="tx1"/>
            </a:solidFill>
            <a:miter lim="800000"/>
            <a:headEnd/>
            <a:tailEnd/>
          </a:ln>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餐馆</a:t>
            </a: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计算机</a:t>
            </a:r>
          </a:p>
        </p:txBody>
      </p:sp>
      <p:sp>
        <p:nvSpPr>
          <p:cNvPr id="25605" name="Text Box 2086"/>
          <p:cNvSpPr txBox="1">
            <a:spLocks noChangeArrowheads="1"/>
          </p:cNvSpPr>
          <p:nvPr/>
        </p:nvSpPr>
        <p:spPr bwMode="auto">
          <a:xfrm>
            <a:off x="227013" y="182563"/>
            <a:ext cx="82089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002060"/>
                </a:solidFill>
                <a:effectLst/>
                <a:uLnTx/>
                <a:uFillTx/>
                <a:latin typeface="Arial" panose="020B0604020202020204" pitchFamily="34" charset="0"/>
                <a:ea typeface="黑体" panose="02010609060101010101" pitchFamily="49" charset="-122"/>
                <a:cs typeface="+mn-cs"/>
              </a:rPr>
              <a:t>第二步：分析任务</a:t>
            </a:r>
          </a:p>
        </p:txBody>
      </p:sp>
      <p:pic>
        <p:nvPicPr>
          <p:cNvPr id="2560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3344863"/>
            <a:ext cx="1203325"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图片 6"/>
          <p:cNvPicPr>
            <a:picLocks noChangeAspect="1"/>
          </p:cNvPicPr>
          <p:nvPr/>
        </p:nvPicPr>
        <p:blipFill>
          <a:blip r:embed="rId4">
            <a:extLst>
              <a:ext uri="{28A0092B-C50C-407E-A947-70E740481C1C}">
                <a14:useLocalDpi xmlns:a14="http://schemas.microsoft.com/office/drawing/2010/main" val="0"/>
              </a:ext>
            </a:extLst>
          </a:blip>
          <a:srcRect l="17178" r="24684"/>
          <a:stretch>
            <a:fillRect/>
          </a:stretch>
        </p:blipFill>
        <p:spPr bwMode="auto">
          <a:xfrm>
            <a:off x="2630488" y="2640013"/>
            <a:ext cx="114935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6025"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图片 9"/>
          <p:cNvPicPr>
            <a:picLocks noChangeAspect="1"/>
          </p:cNvPicPr>
          <p:nvPr/>
        </p:nvPicPr>
        <p:blipFill>
          <a:blip r:embed="rId6">
            <a:extLst>
              <a:ext uri="{28A0092B-C50C-407E-A947-70E740481C1C}">
                <a14:useLocalDpi xmlns:a14="http://schemas.microsoft.com/office/drawing/2010/main" val="0"/>
              </a:ext>
            </a:extLst>
          </a:blip>
          <a:srcRect l="14148" t="7550" r="18207" b="5569"/>
          <a:stretch>
            <a:fillRect/>
          </a:stretch>
        </p:blipFill>
        <p:spPr bwMode="auto">
          <a:xfrm>
            <a:off x="1433513" y="4964113"/>
            <a:ext cx="4032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54300"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圆角矩形 10"/>
          <p:cNvSpPr>
            <a:spLocks noChangeArrowheads="1"/>
          </p:cNvSpPr>
          <p:nvPr/>
        </p:nvSpPr>
        <p:spPr bwMode="auto">
          <a:xfrm>
            <a:off x="836613" y="4079875"/>
            <a:ext cx="1012825" cy="306388"/>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运算器</a:t>
            </a:r>
          </a:p>
        </p:txBody>
      </p:sp>
      <p:sp>
        <p:nvSpPr>
          <p:cNvPr id="25612" name="圆角矩形 16"/>
          <p:cNvSpPr>
            <a:spLocks noChangeArrowheads="1"/>
          </p:cNvSpPr>
          <p:nvPr/>
        </p:nvSpPr>
        <p:spPr bwMode="auto">
          <a:xfrm>
            <a:off x="3714750" y="3078163"/>
            <a:ext cx="277813" cy="854075"/>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控制器</a:t>
            </a:r>
          </a:p>
        </p:txBody>
      </p:sp>
      <p:sp>
        <p:nvSpPr>
          <p:cNvPr id="25613" name="圆角矩形 17"/>
          <p:cNvSpPr>
            <a:spLocks noChangeArrowheads="1"/>
          </p:cNvSpPr>
          <p:nvPr/>
        </p:nvSpPr>
        <p:spPr bwMode="auto">
          <a:xfrm>
            <a:off x="1849438" y="5307013"/>
            <a:ext cx="1014412" cy="306387"/>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寄存器</a:t>
            </a:r>
          </a:p>
        </p:txBody>
      </p:sp>
      <p:sp>
        <p:nvSpPr>
          <p:cNvPr id="19" name="圆角矩形 18"/>
          <p:cNvSpPr/>
          <p:nvPr/>
        </p:nvSpPr>
        <p:spPr bwMode="auto">
          <a:xfrm>
            <a:off x="620713" y="1909763"/>
            <a:ext cx="1014412" cy="306387"/>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CPU</a:t>
            </a:r>
            <a:endPar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endParaRPr>
          </a:p>
        </p:txBody>
      </p:sp>
      <p:sp>
        <p:nvSpPr>
          <p:cNvPr id="20" name="圆角矩形 19"/>
          <p:cNvSpPr/>
          <p:nvPr/>
        </p:nvSpPr>
        <p:spPr bwMode="auto">
          <a:xfrm>
            <a:off x="4830763" y="2182813"/>
            <a:ext cx="3721100" cy="3635375"/>
          </a:xfrm>
          <a:prstGeom prst="roundRect">
            <a:avLst>
              <a:gd name="adj" fmla="val 14350"/>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1" name="圆角矩形 20"/>
          <p:cNvSpPr/>
          <p:nvPr/>
        </p:nvSpPr>
        <p:spPr bwMode="auto">
          <a:xfrm>
            <a:off x="7745413" y="2163763"/>
            <a:ext cx="1012825" cy="306387"/>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主存</a:t>
            </a:r>
          </a:p>
        </p:txBody>
      </p:sp>
      <p:graphicFrame>
        <p:nvGraphicFramePr>
          <p:cNvPr id="13" name="表格 12"/>
          <p:cNvGraphicFramePr>
            <a:graphicFrameLocks noGrp="1"/>
          </p:cNvGraphicFramePr>
          <p:nvPr/>
        </p:nvGraphicFramePr>
        <p:xfrm>
          <a:off x="5053013" y="2557463"/>
          <a:ext cx="3328988" cy="3003552"/>
        </p:xfrm>
        <a:graphic>
          <a:graphicData uri="http://schemas.openxmlformats.org/drawingml/2006/table">
            <a:tbl>
              <a:tblPr firstRow="1" bandRow="1">
                <a:tableStyleId>{5C22544A-7EE6-4342-B048-85BDC9FD1C3A}</a:tableStyleId>
              </a:tblPr>
              <a:tblGrid>
                <a:gridCol w="832247">
                  <a:extLst>
                    <a:ext uri="{9D8B030D-6E8A-4147-A177-3AD203B41FA5}">
                      <a16:colId xmlns:a16="http://schemas.microsoft.com/office/drawing/2014/main" val="20000"/>
                    </a:ext>
                  </a:extLst>
                </a:gridCol>
                <a:gridCol w="832247">
                  <a:extLst>
                    <a:ext uri="{9D8B030D-6E8A-4147-A177-3AD203B41FA5}">
                      <a16:colId xmlns:a16="http://schemas.microsoft.com/office/drawing/2014/main" val="20001"/>
                    </a:ext>
                  </a:extLst>
                </a:gridCol>
                <a:gridCol w="832247">
                  <a:extLst>
                    <a:ext uri="{9D8B030D-6E8A-4147-A177-3AD203B41FA5}">
                      <a16:colId xmlns:a16="http://schemas.microsoft.com/office/drawing/2014/main" val="20002"/>
                    </a:ext>
                  </a:extLst>
                </a:gridCol>
                <a:gridCol w="832247">
                  <a:extLst>
                    <a:ext uri="{9D8B030D-6E8A-4147-A177-3AD203B41FA5}">
                      <a16:colId xmlns:a16="http://schemas.microsoft.com/office/drawing/2014/main" val="20003"/>
                    </a:ext>
                  </a:extLst>
                </a:gridCol>
              </a:tblGrid>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50888">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25644" name="图片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16513" y="4076700"/>
            <a:ext cx="69373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5" name="图片 21"/>
          <p:cNvPicPr>
            <a:picLocks noChangeAspect="1"/>
          </p:cNvPicPr>
          <p:nvPr/>
        </p:nvPicPr>
        <p:blipFill>
          <a:blip r:embed="rId8">
            <a:extLst>
              <a:ext uri="{28A0092B-C50C-407E-A947-70E740481C1C}">
                <a14:useLocalDpi xmlns:a14="http://schemas.microsoft.com/office/drawing/2010/main" val="0"/>
              </a:ext>
            </a:extLst>
          </a:blip>
          <a:srcRect r="13960"/>
          <a:stretch>
            <a:fillRect/>
          </a:stretch>
        </p:blipFill>
        <p:spPr bwMode="auto">
          <a:xfrm>
            <a:off x="5160963" y="3432175"/>
            <a:ext cx="67945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6" name="图片 2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37363" y="3379788"/>
            <a:ext cx="5492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7" name="图片 2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61063" y="4076700"/>
            <a:ext cx="69373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8" name="图片 3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75563" y="3371850"/>
            <a:ext cx="5492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9" name="图片 33"/>
          <p:cNvPicPr>
            <a:picLocks noChangeAspect="1"/>
          </p:cNvPicPr>
          <p:nvPr/>
        </p:nvPicPr>
        <p:blipFill>
          <a:blip r:embed="rId8">
            <a:extLst>
              <a:ext uri="{28A0092B-C50C-407E-A947-70E740481C1C}">
                <a14:useLocalDpi xmlns:a14="http://schemas.microsoft.com/office/drawing/2010/main" val="0"/>
              </a:ext>
            </a:extLst>
          </a:blip>
          <a:srcRect r="13960"/>
          <a:stretch>
            <a:fillRect/>
          </a:stretch>
        </p:blipFill>
        <p:spPr bwMode="auto">
          <a:xfrm>
            <a:off x="5965825" y="3424238"/>
            <a:ext cx="6810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0" name="图片 34"/>
          <p:cNvPicPr>
            <a:picLocks noChangeAspect="1"/>
          </p:cNvPicPr>
          <p:nvPr/>
        </p:nvPicPr>
        <p:blipFill>
          <a:blip r:embed="rId10">
            <a:extLst>
              <a:ext uri="{28A0092B-C50C-407E-A947-70E740481C1C}">
                <a14:useLocalDpi xmlns:a14="http://schemas.microsoft.com/office/drawing/2010/main" val="0"/>
              </a:ext>
            </a:extLst>
          </a:blip>
          <a:srcRect l="14148" t="7550" r="18207" b="5569"/>
          <a:stretch>
            <a:fillRect/>
          </a:stretch>
        </p:blipFill>
        <p:spPr bwMode="auto">
          <a:xfrm>
            <a:off x="6818313" y="4211638"/>
            <a:ext cx="6111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1" name="图片 35"/>
          <p:cNvPicPr>
            <a:picLocks noChangeAspect="1"/>
          </p:cNvPicPr>
          <p:nvPr/>
        </p:nvPicPr>
        <p:blipFill>
          <a:blip r:embed="rId10">
            <a:extLst>
              <a:ext uri="{28A0092B-C50C-407E-A947-70E740481C1C}">
                <a14:useLocalDpi xmlns:a14="http://schemas.microsoft.com/office/drawing/2010/main" val="0"/>
              </a:ext>
            </a:extLst>
          </a:blip>
          <a:srcRect l="14148" t="7550" r="18207" b="5569"/>
          <a:stretch>
            <a:fillRect/>
          </a:stretch>
        </p:blipFill>
        <p:spPr bwMode="auto">
          <a:xfrm>
            <a:off x="7643813" y="4197350"/>
            <a:ext cx="611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52" name="流程图: 联系 27"/>
          <p:cNvSpPr>
            <a:spLocks noChangeArrowheads="1"/>
          </p:cNvSpPr>
          <p:nvPr/>
        </p:nvSpPr>
        <p:spPr bwMode="auto">
          <a:xfrm>
            <a:off x="4932363" y="23701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53" name="文本框 28"/>
          <p:cNvSpPr txBox="1">
            <a:spLocks noChangeArrowheads="1"/>
          </p:cNvSpPr>
          <p:nvPr/>
        </p:nvSpPr>
        <p:spPr bwMode="auto">
          <a:xfrm>
            <a:off x="4927600" y="23447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54" name="流程图: 联系 44"/>
          <p:cNvSpPr>
            <a:spLocks noChangeArrowheads="1"/>
          </p:cNvSpPr>
          <p:nvPr/>
        </p:nvSpPr>
        <p:spPr bwMode="auto">
          <a:xfrm>
            <a:off x="5756275" y="23717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55" name="文本框 45"/>
          <p:cNvSpPr txBox="1">
            <a:spLocks noChangeArrowheads="1"/>
          </p:cNvSpPr>
          <p:nvPr/>
        </p:nvSpPr>
        <p:spPr bwMode="auto">
          <a:xfrm>
            <a:off x="5751513" y="23590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56" name="流程图: 联系 46"/>
          <p:cNvSpPr>
            <a:spLocks noChangeArrowheads="1"/>
          </p:cNvSpPr>
          <p:nvPr/>
        </p:nvSpPr>
        <p:spPr bwMode="auto">
          <a:xfrm>
            <a:off x="6572250" y="23415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57" name="文本框 47"/>
          <p:cNvSpPr txBox="1">
            <a:spLocks noChangeArrowheads="1"/>
          </p:cNvSpPr>
          <p:nvPr/>
        </p:nvSpPr>
        <p:spPr bwMode="auto">
          <a:xfrm>
            <a:off x="6565900" y="2316163"/>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58" name="流程图: 联系 48"/>
          <p:cNvSpPr>
            <a:spLocks noChangeArrowheads="1"/>
          </p:cNvSpPr>
          <p:nvPr/>
        </p:nvSpPr>
        <p:spPr bwMode="auto">
          <a:xfrm>
            <a:off x="7396163" y="23431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59" name="文本框 49"/>
          <p:cNvSpPr txBox="1">
            <a:spLocks noChangeArrowheads="1"/>
          </p:cNvSpPr>
          <p:nvPr/>
        </p:nvSpPr>
        <p:spPr bwMode="auto">
          <a:xfrm>
            <a:off x="7389813" y="233045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60" name="流程图: 联系 50"/>
          <p:cNvSpPr>
            <a:spLocks noChangeArrowheads="1"/>
          </p:cNvSpPr>
          <p:nvPr/>
        </p:nvSpPr>
        <p:spPr bwMode="auto">
          <a:xfrm>
            <a:off x="4932363" y="31972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61" name="文本框 51"/>
          <p:cNvSpPr txBox="1">
            <a:spLocks noChangeArrowheads="1"/>
          </p:cNvSpPr>
          <p:nvPr/>
        </p:nvSpPr>
        <p:spPr bwMode="auto">
          <a:xfrm>
            <a:off x="4927600" y="31718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62" name="流程图: 联系 52"/>
          <p:cNvSpPr>
            <a:spLocks noChangeArrowheads="1"/>
          </p:cNvSpPr>
          <p:nvPr/>
        </p:nvSpPr>
        <p:spPr bwMode="auto">
          <a:xfrm>
            <a:off x="5756275" y="319881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63" name="文本框 53"/>
          <p:cNvSpPr txBox="1">
            <a:spLocks noChangeArrowheads="1"/>
          </p:cNvSpPr>
          <p:nvPr/>
        </p:nvSpPr>
        <p:spPr bwMode="auto">
          <a:xfrm>
            <a:off x="5751513" y="318611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64" name="流程图: 联系 54"/>
          <p:cNvSpPr>
            <a:spLocks noChangeArrowheads="1"/>
          </p:cNvSpPr>
          <p:nvPr/>
        </p:nvSpPr>
        <p:spPr bwMode="auto">
          <a:xfrm>
            <a:off x="6572250" y="31686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65" name="文本框 55"/>
          <p:cNvSpPr txBox="1">
            <a:spLocks noChangeArrowheads="1"/>
          </p:cNvSpPr>
          <p:nvPr/>
        </p:nvSpPr>
        <p:spPr bwMode="auto">
          <a:xfrm>
            <a:off x="6565900" y="3143250"/>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7</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66" name="流程图: 联系 56"/>
          <p:cNvSpPr>
            <a:spLocks noChangeArrowheads="1"/>
          </p:cNvSpPr>
          <p:nvPr/>
        </p:nvSpPr>
        <p:spPr bwMode="auto">
          <a:xfrm>
            <a:off x="7396163" y="31702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67" name="文本框 57"/>
          <p:cNvSpPr txBox="1">
            <a:spLocks noChangeArrowheads="1"/>
          </p:cNvSpPr>
          <p:nvPr/>
        </p:nvSpPr>
        <p:spPr bwMode="auto">
          <a:xfrm>
            <a:off x="7389813" y="3157538"/>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8</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68" name="流程图: 联系 58"/>
          <p:cNvSpPr>
            <a:spLocks noChangeArrowheads="1"/>
          </p:cNvSpPr>
          <p:nvPr/>
        </p:nvSpPr>
        <p:spPr bwMode="auto">
          <a:xfrm>
            <a:off x="4957763" y="39195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69" name="文本框 59"/>
          <p:cNvSpPr txBox="1">
            <a:spLocks noChangeArrowheads="1"/>
          </p:cNvSpPr>
          <p:nvPr/>
        </p:nvSpPr>
        <p:spPr bwMode="auto">
          <a:xfrm>
            <a:off x="4951413" y="38941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9</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70" name="流程图: 联系 60"/>
          <p:cNvSpPr>
            <a:spLocks noChangeArrowheads="1"/>
          </p:cNvSpPr>
          <p:nvPr/>
        </p:nvSpPr>
        <p:spPr bwMode="auto">
          <a:xfrm>
            <a:off x="5781675" y="39211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71" name="文本框 61"/>
          <p:cNvSpPr txBox="1">
            <a:spLocks noChangeArrowheads="1"/>
          </p:cNvSpPr>
          <p:nvPr/>
        </p:nvSpPr>
        <p:spPr bwMode="auto">
          <a:xfrm>
            <a:off x="5699125" y="39084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10</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72" name="流程图: 联系 62"/>
          <p:cNvSpPr>
            <a:spLocks noChangeArrowheads="1"/>
          </p:cNvSpPr>
          <p:nvPr/>
        </p:nvSpPr>
        <p:spPr bwMode="auto">
          <a:xfrm>
            <a:off x="6596063" y="38909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73" name="文本框 63"/>
          <p:cNvSpPr txBox="1">
            <a:spLocks noChangeArrowheads="1"/>
          </p:cNvSpPr>
          <p:nvPr/>
        </p:nvSpPr>
        <p:spPr bwMode="auto">
          <a:xfrm>
            <a:off x="6540500" y="3865563"/>
            <a:ext cx="45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74" name="流程图: 联系 64"/>
          <p:cNvSpPr>
            <a:spLocks noChangeArrowheads="1"/>
          </p:cNvSpPr>
          <p:nvPr/>
        </p:nvSpPr>
        <p:spPr bwMode="auto">
          <a:xfrm>
            <a:off x="7419975" y="38925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75" name="文本框 65"/>
          <p:cNvSpPr txBox="1">
            <a:spLocks noChangeArrowheads="1"/>
          </p:cNvSpPr>
          <p:nvPr/>
        </p:nvSpPr>
        <p:spPr bwMode="auto">
          <a:xfrm>
            <a:off x="7351713" y="38798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76" name="流程图: 联系 66"/>
          <p:cNvSpPr>
            <a:spLocks noChangeArrowheads="1"/>
          </p:cNvSpPr>
          <p:nvPr/>
        </p:nvSpPr>
        <p:spPr bwMode="auto">
          <a:xfrm>
            <a:off x="4957763" y="46180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77" name="文本框 67"/>
          <p:cNvSpPr txBox="1">
            <a:spLocks noChangeArrowheads="1"/>
          </p:cNvSpPr>
          <p:nvPr/>
        </p:nvSpPr>
        <p:spPr bwMode="auto">
          <a:xfrm>
            <a:off x="4887913" y="4592638"/>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78" name="流程图: 联系 68"/>
          <p:cNvSpPr>
            <a:spLocks noChangeArrowheads="1"/>
          </p:cNvSpPr>
          <p:nvPr/>
        </p:nvSpPr>
        <p:spPr bwMode="auto">
          <a:xfrm>
            <a:off x="5781675" y="46196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79" name="文本框 69"/>
          <p:cNvSpPr txBox="1">
            <a:spLocks noChangeArrowheads="1"/>
          </p:cNvSpPr>
          <p:nvPr/>
        </p:nvSpPr>
        <p:spPr bwMode="auto">
          <a:xfrm>
            <a:off x="5699125" y="45942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80" name="流程图: 联系 70"/>
          <p:cNvSpPr>
            <a:spLocks noChangeArrowheads="1"/>
          </p:cNvSpPr>
          <p:nvPr/>
        </p:nvSpPr>
        <p:spPr bwMode="auto">
          <a:xfrm>
            <a:off x="6596063" y="4591050"/>
            <a:ext cx="327025" cy="322263"/>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81" name="文本框 71"/>
          <p:cNvSpPr txBox="1">
            <a:spLocks noChangeArrowheads="1"/>
          </p:cNvSpPr>
          <p:nvPr/>
        </p:nvSpPr>
        <p:spPr bwMode="auto">
          <a:xfrm>
            <a:off x="6515100" y="4564063"/>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82" name="流程图: 联系 72"/>
          <p:cNvSpPr>
            <a:spLocks noChangeArrowheads="1"/>
          </p:cNvSpPr>
          <p:nvPr/>
        </p:nvSpPr>
        <p:spPr bwMode="auto">
          <a:xfrm>
            <a:off x="7419975" y="45926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83" name="文本框 73"/>
          <p:cNvSpPr txBox="1">
            <a:spLocks noChangeArrowheads="1"/>
          </p:cNvSpPr>
          <p:nvPr/>
        </p:nvSpPr>
        <p:spPr bwMode="auto">
          <a:xfrm>
            <a:off x="7339013" y="45783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5684" name="图片 80"/>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6005513" y="2690813"/>
            <a:ext cx="698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5" name="图片 81"/>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6818313" y="2678113"/>
            <a:ext cx="6985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6" name="图片 82"/>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7669213" y="2678113"/>
            <a:ext cx="6985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7" name="图片 7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41500" y="1814513"/>
            <a:ext cx="10223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矩形 78"/>
          <p:cNvSpPr>
            <a:spLocks noChangeArrowheads="1"/>
          </p:cNvSpPr>
          <p:nvPr/>
        </p:nvSpPr>
        <p:spPr bwMode="auto">
          <a:xfrm>
            <a:off x="3187700" y="1814513"/>
            <a:ext cx="592138" cy="625475"/>
          </a:xfrm>
          <a:prstGeom prst="rect">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89" name="文本框 79"/>
          <p:cNvSpPr txBox="1">
            <a:spLocks noChangeArrowheads="1"/>
          </p:cNvSpPr>
          <p:nvPr/>
        </p:nvSpPr>
        <p:spPr bwMode="auto">
          <a:xfrm>
            <a:off x="3319463" y="1909763"/>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90" name="文本框 2"/>
          <p:cNvSpPr txBox="1">
            <a:spLocks noChangeArrowheads="1"/>
          </p:cNvSpPr>
          <p:nvPr/>
        </p:nvSpPr>
        <p:spPr bwMode="auto">
          <a:xfrm>
            <a:off x="3313113" y="1897063"/>
            <a:ext cx="30638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2</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91" name="文本框 67"/>
          <p:cNvSpPr txBox="1">
            <a:spLocks noChangeArrowheads="1"/>
          </p:cNvSpPr>
          <p:nvPr/>
        </p:nvSpPr>
        <p:spPr bwMode="auto">
          <a:xfrm>
            <a:off x="922338" y="4852988"/>
            <a:ext cx="46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5692" name="文本框 68"/>
          <p:cNvSpPr txBox="1">
            <a:spLocks noChangeArrowheads="1"/>
          </p:cNvSpPr>
          <p:nvPr/>
        </p:nvSpPr>
        <p:spPr bwMode="auto">
          <a:xfrm>
            <a:off x="3629025" y="4852988"/>
            <a:ext cx="46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B</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4669" name="圆角矩形标注 7"/>
          <p:cNvSpPr>
            <a:spLocks noChangeArrowheads="1"/>
          </p:cNvSpPr>
          <p:nvPr/>
        </p:nvSpPr>
        <p:spPr bwMode="auto">
          <a:xfrm>
            <a:off x="4876800" y="636588"/>
            <a:ext cx="4141788" cy="1022350"/>
          </a:xfrm>
          <a:prstGeom prst="wedgeRoundRectCallout">
            <a:avLst>
              <a:gd name="adj1" fmla="val -76944"/>
              <a:gd name="adj2" fmla="val 45597"/>
              <a:gd name="adj3" fmla="val 16667"/>
            </a:avLst>
          </a:prstGeom>
          <a:solidFill>
            <a:schemeClr val="bg1"/>
          </a:solidFill>
          <a:ln w="25400" algn="ctr">
            <a:solidFill>
              <a:schemeClr val="tx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制作方法：炒</a:t>
            </a:r>
            <a:endPar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原料位置：寄存器</a:t>
            </a: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a:t>
            </a: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和主存第</a:t>
            </a: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9</a:t>
            </a: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格</a:t>
            </a:r>
            <a:endPar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结果存放：寄存器</a:t>
            </a: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a:t>
            </a:r>
            <a:endPar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25694" name="图片 80"/>
          <p:cNvPicPr>
            <a:picLocks noChangeAspect="1"/>
          </p:cNvPicPr>
          <p:nvPr/>
        </p:nvPicPr>
        <p:blipFill>
          <a:blip r:embed="rId11">
            <a:extLst>
              <a:ext uri="{28A0092B-C50C-407E-A947-70E740481C1C}">
                <a14:useLocalDpi xmlns:a14="http://schemas.microsoft.com/office/drawing/2010/main" val="0"/>
              </a:ext>
            </a:extLst>
          </a:blip>
          <a:srcRect l="9889" t="8847" r="8594" b="12724"/>
          <a:stretch>
            <a:fillRect/>
          </a:stretch>
        </p:blipFill>
        <p:spPr bwMode="auto">
          <a:xfrm>
            <a:off x="5111750" y="2713038"/>
            <a:ext cx="698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圆角矩形标注 7"/>
          <p:cNvSpPr>
            <a:spLocks noChangeArrowheads="1"/>
          </p:cNvSpPr>
          <p:nvPr/>
        </p:nvSpPr>
        <p:spPr bwMode="auto">
          <a:xfrm>
            <a:off x="6215063" y="74613"/>
            <a:ext cx="2857500" cy="1362075"/>
          </a:xfrm>
          <a:prstGeom prst="wedgeRoundRectCallout">
            <a:avLst>
              <a:gd name="adj1" fmla="val -121644"/>
              <a:gd name="adj2" fmla="val 76731"/>
              <a:gd name="adj3" fmla="val 16667"/>
            </a:avLst>
          </a:prstGeom>
          <a:solidFill>
            <a:schemeClr val="bg1"/>
          </a:solidFill>
          <a:ln w="25400" algn="ctr">
            <a:solidFill>
              <a:schemeClr val="tx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①取第</a:t>
            </a: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9</a:t>
            </a: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格食材</a:t>
            </a:r>
            <a:endPar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②取寄存器</a:t>
            </a: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a:t>
            </a: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食材</a:t>
            </a:r>
            <a:endPar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③ 炒一分钟</a:t>
            </a:r>
            <a:endPar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④存放到寄存器</a:t>
            </a: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a:t>
            </a: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71" name="文本框 79"/>
          <p:cNvSpPr txBox="1">
            <a:spLocks noChangeArrowheads="1"/>
          </p:cNvSpPr>
          <p:nvPr/>
        </p:nvSpPr>
        <p:spPr bwMode="auto">
          <a:xfrm>
            <a:off x="3167063" y="1409700"/>
            <a:ext cx="61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PC</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72" name="文本框 79"/>
          <p:cNvSpPr txBox="1">
            <a:spLocks noChangeArrowheads="1"/>
          </p:cNvSpPr>
          <p:nvPr/>
        </p:nvSpPr>
        <p:spPr bwMode="auto">
          <a:xfrm>
            <a:off x="2073275" y="14017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IR</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1070664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3" presetClass="exit" presetSubtype="10" fill="hold" grpId="1" nodeType="withEffect">
                                  <p:stCondLst>
                                    <p:cond delay="0"/>
                                  </p:stCondLst>
                                  <p:childTnLst>
                                    <p:animEffect transition="out" filter="blinds(horizontal)">
                                      <p:cBhvr>
                                        <p:cTn id="12" dur="500"/>
                                        <p:tgtEl>
                                          <p:spTgt spid="24669"/>
                                        </p:tgtEl>
                                      </p:cBhvr>
                                    </p:animEffect>
                                    <p:set>
                                      <p:cBhvr>
                                        <p:cTn id="13" dur="1" fill="hold">
                                          <p:stCondLst>
                                            <p:cond delay="499"/>
                                          </p:stCondLst>
                                        </p:cTn>
                                        <p:tgtEl>
                                          <p:spTgt spid="24669"/>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69" grpId="0" animBg="1"/>
      <p:bldP spid="24669" grpId="1" animBg="1"/>
      <p:bldP spid="70" grpId="0" animBg="1"/>
      <p:bldP spid="71" grpId="0"/>
      <p:bldP spid="7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722313" y="1409700"/>
            <a:ext cx="3382962" cy="4398963"/>
          </a:xfrm>
          <a:prstGeom prst="roundRect">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7651" name="圆角矩形 4"/>
          <p:cNvSpPr>
            <a:spLocks noChangeArrowheads="1"/>
          </p:cNvSpPr>
          <p:nvPr/>
        </p:nvSpPr>
        <p:spPr bwMode="auto">
          <a:xfrm>
            <a:off x="395288" y="1196975"/>
            <a:ext cx="8497887" cy="4752975"/>
          </a:xfrm>
          <a:prstGeom prst="roundRect">
            <a:avLst>
              <a:gd name="adj" fmla="val 16667"/>
            </a:avLst>
          </a:prstGeom>
          <a:noFill/>
          <a:ln w="254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652" name="TextBox 5"/>
          <p:cNvSpPr txBox="1">
            <a:spLocks noChangeArrowheads="1"/>
          </p:cNvSpPr>
          <p:nvPr/>
        </p:nvSpPr>
        <p:spPr bwMode="auto">
          <a:xfrm>
            <a:off x="3514725" y="965200"/>
            <a:ext cx="2039938" cy="461963"/>
          </a:xfrm>
          <a:prstGeom prst="rect">
            <a:avLst/>
          </a:prstGeom>
          <a:solidFill>
            <a:schemeClr val="bg1"/>
          </a:solidFill>
          <a:ln w="28575">
            <a:solidFill>
              <a:schemeClr val="tx1"/>
            </a:solidFill>
            <a:miter lim="800000"/>
            <a:headEnd/>
            <a:tailEnd/>
          </a:ln>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餐馆</a:t>
            </a: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计算机</a:t>
            </a:r>
          </a:p>
        </p:txBody>
      </p:sp>
      <p:sp>
        <p:nvSpPr>
          <p:cNvPr id="27653" name="Text Box 2086"/>
          <p:cNvSpPr txBox="1">
            <a:spLocks noChangeArrowheads="1"/>
          </p:cNvSpPr>
          <p:nvPr/>
        </p:nvSpPr>
        <p:spPr bwMode="auto">
          <a:xfrm>
            <a:off x="227013" y="182563"/>
            <a:ext cx="82089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002060"/>
                </a:solidFill>
                <a:effectLst/>
                <a:uLnTx/>
                <a:uFillTx/>
                <a:latin typeface="Arial" panose="020B0604020202020204" pitchFamily="34" charset="0"/>
                <a:ea typeface="黑体" panose="02010609060101010101" pitchFamily="49" charset="-122"/>
                <a:cs typeface="+mn-cs"/>
              </a:rPr>
              <a:t>第三步：执行任务</a:t>
            </a:r>
          </a:p>
        </p:txBody>
      </p:sp>
      <p:pic>
        <p:nvPicPr>
          <p:cNvPr id="2765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3154363"/>
            <a:ext cx="15335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6"/>
          <p:cNvPicPr>
            <a:picLocks noChangeAspect="1"/>
          </p:cNvPicPr>
          <p:nvPr/>
        </p:nvPicPr>
        <p:blipFill>
          <a:blip r:embed="rId4">
            <a:extLst>
              <a:ext uri="{28A0092B-C50C-407E-A947-70E740481C1C}">
                <a14:useLocalDpi xmlns:a14="http://schemas.microsoft.com/office/drawing/2010/main" val="0"/>
              </a:ext>
            </a:extLst>
          </a:blip>
          <a:srcRect l="17178" r="24684"/>
          <a:stretch>
            <a:fillRect/>
          </a:stretch>
        </p:blipFill>
        <p:spPr bwMode="auto">
          <a:xfrm>
            <a:off x="2630488" y="2640013"/>
            <a:ext cx="114935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6025"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图片 9"/>
          <p:cNvPicPr>
            <a:picLocks noChangeAspect="1"/>
          </p:cNvPicPr>
          <p:nvPr/>
        </p:nvPicPr>
        <p:blipFill>
          <a:blip r:embed="rId6">
            <a:extLst>
              <a:ext uri="{28A0092B-C50C-407E-A947-70E740481C1C}">
                <a14:useLocalDpi xmlns:a14="http://schemas.microsoft.com/office/drawing/2010/main" val="0"/>
              </a:ext>
            </a:extLst>
          </a:blip>
          <a:srcRect l="14148" t="7550" r="18207" b="5569"/>
          <a:stretch>
            <a:fillRect/>
          </a:stretch>
        </p:blipFill>
        <p:spPr bwMode="auto">
          <a:xfrm>
            <a:off x="1433513" y="4964113"/>
            <a:ext cx="4032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54300"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圆角矩形 10"/>
          <p:cNvSpPr>
            <a:spLocks noChangeArrowheads="1"/>
          </p:cNvSpPr>
          <p:nvPr/>
        </p:nvSpPr>
        <p:spPr bwMode="auto">
          <a:xfrm>
            <a:off x="836613" y="4079875"/>
            <a:ext cx="1012825" cy="306388"/>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运算器</a:t>
            </a:r>
          </a:p>
        </p:txBody>
      </p:sp>
      <p:sp>
        <p:nvSpPr>
          <p:cNvPr id="27660" name="圆角矩形 16"/>
          <p:cNvSpPr>
            <a:spLocks noChangeArrowheads="1"/>
          </p:cNvSpPr>
          <p:nvPr/>
        </p:nvSpPr>
        <p:spPr bwMode="auto">
          <a:xfrm>
            <a:off x="3714750" y="3078163"/>
            <a:ext cx="277813" cy="854075"/>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控制器</a:t>
            </a:r>
          </a:p>
        </p:txBody>
      </p:sp>
      <p:sp>
        <p:nvSpPr>
          <p:cNvPr id="27661" name="圆角矩形 17"/>
          <p:cNvSpPr>
            <a:spLocks noChangeArrowheads="1"/>
          </p:cNvSpPr>
          <p:nvPr/>
        </p:nvSpPr>
        <p:spPr bwMode="auto">
          <a:xfrm>
            <a:off x="1849438" y="5307013"/>
            <a:ext cx="1014412" cy="306387"/>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寄存器</a:t>
            </a:r>
          </a:p>
        </p:txBody>
      </p:sp>
      <p:sp>
        <p:nvSpPr>
          <p:cNvPr id="19" name="圆角矩形 18"/>
          <p:cNvSpPr/>
          <p:nvPr/>
        </p:nvSpPr>
        <p:spPr bwMode="auto">
          <a:xfrm>
            <a:off x="620713" y="1909763"/>
            <a:ext cx="1014412" cy="306387"/>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CPU</a:t>
            </a:r>
            <a:endPar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endParaRPr>
          </a:p>
        </p:txBody>
      </p:sp>
      <p:sp>
        <p:nvSpPr>
          <p:cNvPr id="20" name="圆角矩形 19"/>
          <p:cNvSpPr/>
          <p:nvPr/>
        </p:nvSpPr>
        <p:spPr bwMode="auto">
          <a:xfrm>
            <a:off x="4830763" y="2182813"/>
            <a:ext cx="3721100" cy="3635375"/>
          </a:xfrm>
          <a:prstGeom prst="roundRect">
            <a:avLst>
              <a:gd name="adj" fmla="val 14350"/>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1" name="圆角矩形 20"/>
          <p:cNvSpPr/>
          <p:nvPr/>
        </p:nvSpPr>
        <p:spPr bwMode="auto">
          <a:xfrm>
            <a:off x="7745413" y="2163763"/>
            <a:ext cx="1012825" cy="306387"/>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主存</a:t>
            </a:r>
          </a:p>
        </p:txBody>
      </p:sp>
      <p:graphicFrame>
        <p:nvGraphicFramePr>
          <p:cNvPr id="13" name="表格 12"/>
          <p:cNvGraphicFramePr>
            <a:graphicFrameLocks noGrp="1"/>
          </p:cNvGraphicFramePr>
          <p:nvPr/>
        </p:nvGraphicFramePr>
        <p:xfrm>
          <a:off x="5053013" y="2557463"/>
          <a:ext cx="3328988" cy="3003552"/>
        </p:xfrm>
        <a:graphic>
          <a:graphicData uri="http://schemas.openxmlformats.org/drawingml/2006/table">
            <a:tbl>
              <a:tblPr firstRow="1" bandRow="1">
                <a:tableStyleId>{5C22544A-7EE6-4342-B048-85BDC9FD1C3A}</a:tableStyleId>
              </a:tblPr>
              <a:tblGrid>
                <a:gridCol w="832247">
                  <a:extLst>
                    <a:ext uri="{9D8B030D-6E8A-4147-A177-3AD203B41FA5}">
                      <a16:colId xmlns:a16="http://schemas.microsoft.com/office/drawing/2014/main" val="20000"/>
                    </a:ext>
                  </a:extLst>
                </a:gridCol>
                <a:gridCol w="832247">
                  <a:extLst>
                    <a:ext uri="{9D8B030D-6E8A-4147-A177-3AD203B41FA5}">
                      <a16:colId xmlns:a16="http://schemas.microsoft.com/office/drawing/2014/main" val="20001"/>
                    </a:ext>
                  </a:extLst>
                </a:gridCol>
                <a:gridCol w="832247">
                  <a:extLst>
                    <a:ext uri="{9D8B030D-6E8A-4147-A177-3AD203B41FA5}">
                      <a16:colId xmlns:a16="http://schemas.microsoft.com/office/drawing/2014/main" val="20002"/>
                    </a:ext>
                  </a:extLst>
                </a:gridCol>
                <a:gridCol w="832247">
                  <a:extLst>
                    <a:ext uri="{9D8B030D-6E8A-4147-A177-3AD203B41FA5}">
                      <a16:colId xmlns:a16="http://schemas.microsoft.com/office/drawing/2014/main" val="20003"/>
                    </a:ext>
                  </a:extLst>
                </a:gridCol>
              </a:tblGrid>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50888">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27692" name="图片 21"/>
          <p:cNvPicPr>
            <a:picLocks noChangeAspect="1"/>
          </p:cNvPicPr>
          <p:nvPr/>
        </p:nvPicPr>
        <p:blipFill>
          <a:blip r:embed="rId7">
            <a:extLst>
              <a:ext uri="{28A0092B-C50C-407E-A947-70E740481C1C}">
                <a14:useLocalDpi xmlns:a14="http://schemas.microsoft.com/office/drawing/2010/main" val="0"/>
              </a:ext>
            </a:extLst>
          </a:blip>
          <a:srcRect r="13960"/>
          <a:stretch>
            <a:fillRect/>
          </a:stretch>
        </p:blipFill>
        <p:spPr bwMode="auto">
          <a:xfrm>
            <a:off x="5160963" y="3432175"/>
            <a:ext cx="67945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3" name="图片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37363" y="3379788"/>
            <a:ext cx="5492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4" name="图片 3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75563" y="3371850"/>
            <a:ext cx="5492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5" name="图片 33"/>
          <p:cNvPicPr>
            <a:picLocks noChangeAspect="1"/>
          </p:cNvPicPr>
          <p:nvPr/>
        </p:nvPicPr>
        <p:blipFill>
          <a:blip r:embed="rId7">
            <a:extLst>
              <a:ext uri="{28A0092B-C50C-407E-A947-70E740481C1C}">
                <a14:useLocalDpi xmlns:a14="http://schemas.microsoft.com/office/drawing/2010/main" val="0"/>
              </a:ext>
            </a:extLst>
          </a:blip>
          <a:srcRect r="13960"/>
          <a:stretch>
            <a:fillRect/>
          </a:stretch>
        </p:blipFill>
        <p:spPr bwMode="auto">
          <a:xfrm>
            <a:off x="5965825" y="3424238"/>
            <a:ext cx="6810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6" name="图片 34"/>
          <p:cNvPicPr>
            <a:picLocks noChangeAspect="1"/>
          </p:cNvPicPr>
          <p:nvPr/>
        </p:nvPicPr>
        <p:blipFill>
          <a:blip r:embed="rId9">
            <a:extLst>
              <a:ext uri="{28A0092B-C50C-407E-A947-70E740481C1C}">
                <a14:useLocalDpi xmlns:a14="http://schemas.microsoft.com/office/drawing/2010/main" val="0"/>
              </a:ext>
            </a:extLst>
          </a:blip>
          <a:srcRect l="14148" t="7550" r="18207" b="5569"/>
          <a:stretch>
            <a:fillRect/>
          </a:stretch>
        </p:blipFill>
        <p:spPr bwMode="auto">
          <a:xfrm>
            <a:off x="6818313" y="4211638"/>
            <a:ext cx="6111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7" name="图片 35"/>
          <p:cNvPicPr>
            <a:picLocks noChangeAspect="1"/>
          </p:cNvPicPr>
          <p:nvPr/>
        </p:nvPicPr>
        <p:blipFill>
          <a:blip r:embed="rId9">
            <a:extLst>
              <a:ext uri="{28A0092B-C50C-407E-A947-70E740481C1C}">
                <a14:useLocalDpi xmlns:a14="http://schemas.microsoft.com/office/drawing/2010/main" val="0"/>
              </a:ext>
            </a:extLst>
          </a:blip>
          <a:srcRect l="14148" t="7550" r="18207" b="5569"/>
          <a:stretch>
            <a:fillRect/>
          </a:stretch>
        </p:blipFill>
        <p:spPr bwMode="auto">
          <a:xfrm>
            <a:off x="7643813" y="4197350"/>
            <a:ext cx="611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98" name="流程图: 联系 27"/>
          <p:cNvSpPr>
            <a:spLocks noChangeArrowheads="1"/>
          </p:cNvSpPr>
          <p:nvPr/>
        </p:nvSpPr>
        <p:spPr bwMode="auto">
          <a:xfrm>
            <a:off x="4932363" y="23701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699" name="文本框 28"/>
          <p:cNvSpPr txBox="1">
            <a:spLocks noChangeArrowheads="1"/>
          </p:cNvSpPr>
          <p:nvPr/>
        </p:nvSpPr>
        <p:spPr bwMode="auto">
          <a:xfrm>
            <a:off x="4927600" y="23447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00" name="流程图: 联系 44"/>
          <p:cNvSpPr>
            <a:spLocks noChangeArrowheads="1"/>
          </p:cNvSpPr>
          <p:nvPr/>
        </p:nvSpPr>
        <p:spPr bwMode="auto">
          <a:xfrm>
            <a:off x="5756275" y="23717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01" name="文本框 45"/>
          <p:cNvSpPr txBox="1">
            <a:spLocks noChangeArrowheads="1"/>
          </p:cNvSpPr>
          <p:nvPr/>
        </p:nvSpPr>
        <p:spPr bwMode="auto">
          <a:xfrm>
            <a:off x="5751513" y="23590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02" name="流程图: 联系 46"/>
          <p:cNvSpPr>
            <a:spLocks noChangeArrowheads="1"/>
          </p:cNvSpPr>
          <p:nvPr/>
        </p:nvSpPr>
        <p:spPr bwMode="auto">
          <a:xfrm>
            <a:off x="6572250" y="23415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03" name="文本框 47"/>
          <p:cNvSpPr txBox="1">
            <a:spLocks noChangeArrowheads="1"/>
          </p:cNvSpPr>
          <p:nvPr/>
        </p:nvSpPr>
        <p:spPr bwMode="auto">
          <a:xfrm>
            <a:off x="6565900" y="2316163"/>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04" name="流程图: 联系 48"/>
          <p:cNvSpPr>
            <a:spLocks noChangeArrowheads="1"/>
          </p:cNvSpPr>
          <p:nvPr/>
        </p:nvSpPr>
        <p:spPr bwMode="auto">
          <a:xfrm>
            <a:off x="7396163" y="23431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05" name="文本框 49"/>
          <p:cNvSpPr txBox="1">
            <a:spLocks noChangeArrowheads="1"/>
          </p:cNvSpPr>
          <p:nvPr/>
        </p:nvSpPr>
        <p:spPr bwMode="auto">
          <a:xfrm>
            <a:off x="7389813" y="233045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06" name="流程图: 联系 50"/>
          <p:cNvSpPr>
            <a:spLocks noChangeArrowheads="1"/>
          </p:cNvSpPr>
          <p:nvPr/>
        </p:nvSpPr>
        <p:spPr bwMode="auto">
          <a:xfrm>
            <a:off x="4932363" y="31972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07" name="文本框 51"/>
          <p:cNvSpPr txBox="1">
            <a:spLocks noChangeArrowheads="1"/>
          </p:cNvSpPr>
          <p:nvPr/>
        </p:nvSpPr>
        <p:spPr bwMode="auto">
          <a:xfrm>
            <a:off x="4927600" y="31718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08" name="流程图: 联系 52"/>
          <p:cNvSpPr>
            <a:spLocks noChangeArrowheads="1"/>
          </p:cNvSpPr>
          <p:nvPr/>
        </p:nvSpPr>
        <p:spPr bwMode="auto">
          <a:xfrm>
            <a:off x="5756275" y="319881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09" name="文本框 53"/>
          <p:cNvSpPr txBox="1">
            <a:spLocks noChangeArrowheads="1"/>
          </p:cNvSpPr>
          <p:nvPr/>
        </p:nvSpPr>
        <p:spPr bwMode="auto">
          <a:xfrm>
            <a:off x="5751513" y="318611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10" name="流程图: 联系 54"/>
          <p:cNvSpPr>
            <a:spLocks noChangeArrowheads="1"/>
          </p:cNvSpPr>
          <p:nvPr/>
        </p:nvSpPr>
        <p:spPr bwMode="auto">
          <a:xfrm>
            <a:off x="6572250" y="31686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11" name="文本框 55"/>
          <p:cNvSpPr txBox="1">
            <a:spLocks noChangeArrowheads="1"/>
          </p:cNvSpPr>
          <p:nvPr/>
        </p:nvSpPr>
        <p:spPr bwMode="auto">
          <a:xfrm>
            <a:off x="6565900" y="3143250"/>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7</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12" name="流程图: 联系 56"/>
          <p:cNvSpPr>
            <a:spLocks noChangeArrowheads="1"/>
          </p:cNvSpPr>
          <p:nvPr/>
        </p:nvSpPr>
        <p:spPr bwMode="auto">
          <a:xfrm>
            <a:off x="7396163" y="31702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13" name="文本框 57"/>
          <p:cNvSpPr txBox="1">
            <a:spLocks noChangeArrowheads="1"/>
          </p:cNvSpPr>
          <p:nvPr/>
        </p:nvSpPr>
        <p:spPr bwMode="auto">
          <a:xfrm>
            <a:off x="7389813" y="3157538"/>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8</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14" name="流程图: 联系 58"/>
          <p:cNvSpPr>
            <a:spLocks noChangeArrowheads="1"/>
          </p:cNvSpPr>
          <p:nvPr/>
        </p:nvSpPr>
        <p:spPr bwMode="auto">
          <a:xfrm>
            <a:off x="4957763" y="39195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15" name="文本框 59"/>
          <p:cNvSpPr txBox="1">
            <a:spLocks noChangeArrowheads="1"/>
          </p:cNvSpPr>
          <p:nvPr/>
        </p:nvSpPr>
        <p:spPr bwMode="auto">
          <a:xfrm>
            <a:off x="4951413" y="38941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9</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16" name="流程图: 联系 60"/>
          <p:cNvSpPr>
            <a:spLocks noChangeArrowheads="1"/>
          </p:cNvSpPr>
          <p:nvPr/>
        </p:nvSpPr>
        <p:spPr bwMode="auto">
          <a:xfrm>
            <a:off x="5781675" y="39211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17" name="文本框 61"/>
          <p:cNvSpPr txBox="1">
            <a:spLocks noChangeArrowheads="1"/>
          </p:cNvSpPr>
          <p:nvPr/>
        </p:nvSpPr>
        <p:spPr bwMode="auto">
          <a:xfrm>
            <a:off x="5699125" y="39084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10</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18" name="流程图: 联系 62"/>
          <p:cNvSpPr>
            <a:spLocks noChangeArrowheads="1"/>
          </p:cNvSpPr>
          <p:nvPr/>
        </p:nvSpPr>
        <p:spPr bwMode="auto">
          <a:xfrm>
            <a:off x="6596063" y="38909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19" name="文本框 63"/>
          <p:cNvSpPr txBox="1">
            <a:spLocks noChangeArrowheads="1"/>
          </p:cNvSpPr>
          <p:nvPr/>
        </p:nvSpPr>
        <p:spPr bwMode="auto">
          <a:xfrm>
            <a:off x="6540500" y="3865563"/>
            <a:ext cx="45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20" name="流程图: 联系 64"/>
          <p:cNvSpPr>
            <a:spLocks noChangeArrowheads="1"/>
          </p:cNvSpPr>
          <p:nvPr/>
        </p:nvSpPr>
        <p:spPr bwMode="auto">
          <a:xfrm>
            <a:off x="7419975" y="38925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21" name="文本框 65"/>
          <p:cNvSpPr txBox="1">
            <a:spLocks noChangeArrowheads="1"/>
          </p:cNvSpPr>
          <p:nvPr/>
        </p:nvSpPr>
        <p:spPr bwMode="auto">
          <a:xfrm>
            <a:off x="7351713" y="38798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22" name="流程图: 联系 66"/>
          <p:cNvSpPr>
            <a:spLocks noChangeArrowheads="1"/>
          </p:cNvSpPr>
          <p:nvPr/>
        </p:nvSpPr>
        <p:spPr bwMode="auto">
          <a:xfrm>
            <a:off x="4957763" y="46180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23" name="文本框 67"/>
          <p:cNvSpPr txBox="1">
            <a:spLocks noChangeArrowheads="1"/>
          </p:cNvSpPr>
          <p:nvPr/>
        </p:nvSpPr>
        <p:spPr bwMode="auto">
          <a:xfrm>
            <a:off x="4887913" y="4592638"/>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24" name="流程图: 联系 68"/>
          <p:cNvSpPr>
            <a:spLocks noChangeArrowheads="1"/>
          </p:cNvSpPr>
          <p:nvPr/>
        </p:nvSpPr>
        <p:spPr bwMode="auto">
          <a:xfrm>
            <a:off x="5781675" y="46196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25" name="文本框 69"/>
          <p:cNvSpPr txBox="1">
            <a:spLocks noChangeArrowheads="1"/>
          </p:cNvSpPr>
          <p:nvPr/>
        </p:nvSpPr>
        <p:spPr bwMode="auto">
          <a:xfrm>
            <a:off x="5699125" y="45942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26" name="流程图: 联系 70"/>
          <p:cNvSpPr>
            <a:spLocks noChangeArrowheads="1"/>
          </p:cNvSpPr>
          <p:nvPr/>
        </p:nvSpPr>
        <p:spPr bwMode="auto">
          <a:xfrm>
            <a:off x="6596063" y="4591050"/>
            <a:ext cx="327025" cy="322263"/>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27" name="文本框 71"/>
          <p:cNvSpPr txBox="1">
            <a:spLocks noChangeArrowheads="1"/>
          </p:cNvSpPr>
          <p:nvPr/>
        </p:nvSpPr>
        <p:spPr bwMode="auto">
          <a:xfrm>
            <a:off x="6515100" y="4564063"/>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28" name="流程图: 联系 72"/>
          <p:cNvSpPr>
            <a:spLocks noChangeArrowheads="1"/>
          </p:cNvSpPr>
          <p:nvPr/>
        </p:nvSpPr>
        <p:spPr bwMode="auto">
          <a:xfrm>
            <a:off x="7419975" y="45926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29" name="文本框 73"/>
          <p:cNvSpPr txBox="1">
            <a:spLocks noChangeArrowheads="1"/>
          </p:cNvSpPr>
          <p:nvPr/>
        </p:nvSpPr>
        <p:spPr bwMode="auto">
          <a:xfrm>
            <a:off x="7339013" y="45783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7730" name="图片 80"/>
          <p:cNvPicPr>
            <a:picLocks noChangeAspect="1"/>
          </p:cNvPicPr>
          <p:nvPr/>
        </p:nvPicPr>
        <p:blipFill>
          <a:blip r:embed="rId10">
            <a:extLst>
              <a:ext uri="{28A0092B-C50C-407E-A947-70E740481C1C}">
                <a14:useLocalDpi xmlns:a14="http://schemas.microsoft.com/office/drawing/2010/main" val="0"/>
              </a:ext>
            </a:extLst>
          </a:blip>
          <a:srcRect l="9889" t="8847" r="8594" b="12724"/>
          <a:stretch>
            <a:fillRect/>
          </a:stretch>
        </p:blipFill>
        <p:spPr bwMode="auto">
          <a:xfrm>
            <a:off x="6005513" y="2690813"/>
            <a:ext cx="698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1" name="图片 81"/>
          <p:cNvPicPr>
            <a:picLocks noChangeAspect="1"/>
          </p:cNvPicPr>
          <p:nvPr/>
        </p:nvPicPr>
        <p:blipFill>
          <a:blip r:embed="rId10">
            <a:extLst>
              <a:ext uri="{28A0092B-C50C-407E-A947-70E740481C1C}">
                <a14:useLocalDpi xmlns:a14="http://schemas.microsoft.com/office/drawing/2010/main" val="0"/>
              </a:ext>
            </a:extLst>
          </a:blip>
          <a:srcRect l="9889" t="8847" r="8594" b="12724"/>
          <a:stretch>
            <a:fillRect/>
          </a:stretch>
        </p:blipFill>
        <p:spPr bwMode="auto">
          <a:xfrm>
            <a:off x="6818313" y="2678113"/>
            <a:ext cx="6985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2" name="图片 82"/>
          <p:cNvPicPr>
            <a:picLocks noChangeAspect="1"/>
          </p:cNvPicPr>
          <p:nvPr/>
        </p:nvPicPr>
        <p:blipFill>
          <a:blip r:embed="rId10">
            <a:extLst>
              <a:ext uri="{28A0092B-C50C-407E-A947-70E740481C1C}">
                <a14:useLocalDpi xmlns:a14="http://schemas.microsoft.com/office/drawing/2010/main" val="0"/>
              </a:ext>
            </a:extLst>
          </a:blip>
          <a:srcRect l="9889" t="8847" r="8594" b="12724"/>
          <a:stretch>
            <a:fillRect/>
          </a:stretch>
        </p:blipFill>
        <p:spPr bwMode="auto">
          <a:xfrm>
            <a:off x="7669213" y="2678113"/>
            <a:ext cx="6985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3" name="图片 7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41500" y="1814513"/>
            <a:ext cx="10223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4" name="矩形 78"/>
          <p:cNvSpPr>
            <a:spLocks noChangeArrowheads="1"/>
          </p:cNvSpPr>
          <p:nvPr/>
        </p:nvSpPr>
        <p:spPr bwMode="auto">
          <a:xfrm>
            <a:off x="3187700" y="1814513"/>
            <a:ext cx="592138" cy="625475"/>
          </a:xfrm>
          <a:prstGeom prst="rect">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35" name="文本框 79"/>
          <p:cNvSpPr txBox="1">
            <a:spLocks noChangeArrowheads="1"/>
          </p:cNvSpPr>
          <p:nvPr/>
        </p:nvSpPr>
        <p:spPr bwMode="auto">
          <a:xfrm>
            <a:off x="3319463" y="1909763"/>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 name="右箭头 1"/>
          <p:cNvSpPr>
            <a:spLocks noChangeArrowheads="1"/>
          </p:cNvSpPr>
          <p:nvPr/>
        </p:nvSpPr>
        <p:spPr bwMode="auto">
          <a:xfrm>
            <a:off x="4159250" y="1625600"/>
            <a:ext cx="1835150" cy="549275"/>
          </a:xfrm>
          <a:prstGeom prst="rightArrow">
            <a:avLst>
              <a:gd name="adj1" fmla="val 50000"/>
              <a:gd name="adj2" fmla="val 81036"/>
            </a:avLst>
          </a:prstGeom>
          <a:solidFill>
            <a:schemeClr val="bg1"/>
          </a:solidFill>
          <a:ln w="25400" algn="ctr">
            <a:solidFill>
              <a:schemeClr val="tx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需要第</a:t>
            </a: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9</a:t>
            </a: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格材料</a:t>
            </a:r>
          </a:p>
        </p:txBody>
      </p:sp>
      <p:sp>
        <p:nvSpPr>
          <p:cNvPr id="27737" name="文本框 2"/>
          <p:cNvSpPr txBox="1">
            <a:spLocks noChangeArrowheads="1"/>
          </p:cNvSpPr>
          <p:nvPr/>
        </p:nvSpPr>
        <p:spPr bwMode="auto">
          <a:xfrm>
            <a:off x="3313113" y="1897063"/>
            <a:ext cx="30638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2</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38" name="文本框 6"/>
          <p:cNvSpPr txBox="1">
            <a:spLocks noChangeArrowheads="1"/>
          </p:cNvSpPr>
          <p:nvPr/>
        </p:nvSpPr>
        <p:spPr bwMode="auto">
          <a:xfrm>
            <a:off x="922338" y="4852988"/>
            <a:ext cx="46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39" name="文本框 69"/>
          <p:cNvSpPr txBox="1">
            <a:spLocks noChangeArrowheads="1"/>
          </p:cNvSpPr>
          <p:nvPr/>
        </p:nvSpPr>
        <p:spPr bwMode="auto">
          <a:xfrm>
            <a:off x="3629025" y="4852988"/>
            <a:ext cx="46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B</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10" name="图片 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168900" y="4108450"/>
            <a:ext cx="609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1" name="图片 7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013450" y="4103688"/>
            <a:ext cx="6096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216025" y="3402013"/>
            <a:ext cx="7921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3" name="图片 80"/>
          <p:cNvPicPr>
            <a:picLocks noChangeAspect="1"/>
          </p:cNvPicPr>
          <p:nvPr/>
        </p:nvPicPr>
        <p:blipFill>
          <a:blip r:embed="rId10">
            <a:extLst>
              <a:ext uri="{28A0092B-C50C-407E-A947-70E740481C1C}">
                <a14:useLocalDpi xmlns:a14="http://schemas.microsoft.com/office/drawing/2010/main" val="0"/>
              </a:ext>
            </a:extLst>
          </a:blip>
          <a:srcRect l="9889" t="8847" r="8594" b="12724"/>
          <a:stretch>
            <a:fillRect/>
          </a:stretch>
        </p:blipFill>
        <p:spPr bwMode="auto">
          <a:xfrm>
            <a:off x="5137150" y="2725738"/>
            <a:ext cx="698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44" name="圆角矩形标注 7"/>
          <p:cNvSpPr>
            <a:spLocks noChangeArrowheads="1"/>
          </p:cNvSpPr>
          <p:nvPr/>
        </p:nvSpPr>
        <p:spPr bwMode="auto">
          <a:xfrm>
            <a:off x="6215063" y="74613"/>
            <a:ext cx="2857500" cy="1362075"/>
          </a:xfrm>
          <a:prstGeom prst="wedgeRoundRectCallout">
            <a:avLst>
              <a:gd name="adj1" fmla="val -64778"/>
              <a:gd name="adj2" fmla="val -9870"/>
              <a:gd name="adj3" fmla="val 16667"/>
            </a:avLst>
          </a:prstGeom>
          <a:solidFill>
            <a:schemeClr val="bg1"/>
          </a:solidFill>
          <a:ln w="25400" algn="ctr">
            <a:solidFill>
              <a:schemeClr val="tx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①取第</a:t>
            </a: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9</a:t>
            </a: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格食材</a:t>
            </a:r>
            <a:endPar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②取寄存器</a:t>
            </a: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a:t>
            </a: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食材</a:t>
            </a:r>
            <a:endPar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③ 炒一分钟</a:t>
            </a:r>
            <a:endPar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④存放到寄存器</a:t>
            </a: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a:t>
            </a: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7745" name="文本框 79"/>
          <p:cNvSpPr txBox="1">
            <a:spLocks noChangeArrowheads="1"/>
          </p:cNvSpPr>
          <p:nvPr/>
        </p:nvSpPr>
        <p:spPr bwMode="auto">
          <a:xfrm>
            <a:off x="3167063" y="1409700"/>
            <a:ext cx="61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PC</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7746" name="文本框 79"/>
          <p:cNvSpPr txBox="1">
            <a:spLocks noChangeArrowheads="1"/>
          </p:cNvSpPr>
          <p:nvPr/>
        </p:nvSpPr>
        <p:spPr bwMode="auto">
          <a:xfrm>
            <a:off x="2073275" y="14017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IR</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1110573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1.11111E-6 -1.11111E-6 L -0.41979 -0.1 " pathEditMode="relative" rAng="0" ptsTypes="AA">
                                      <p:cBhvr>
                                        <p:cTn id="10" dur="2000" fill="hold"/>
                                        <p:tgtEl>
                                          <p:spTgt spid="10"/>
                                        </p:tgtEl>
                                        <p:attrNameLst>
                                          <p:attrName>ppt_x</p:attrName>
                                          <p:attrName>ppt_y</p:attrName>
                                        </p:attrNameLst>
                                      </p:cBhvr>
                                      <p:rCtr x="-20990" y="-500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64" presetClass="path" presetSubtype="0" accel="50000" decel="50000" fill="hold" nodeType="clickEffect">
                                  <p:stCondLst>
                                    <p:cond delay="0"/>
                                  </p:stCondLst>
                                  <p:childTnLst>
                                    <p:animMotion origin="layout" path="M 5.55556E-7 -2.59259E-6 L -0.00226 -0.20787 " pathEditMode="relative" rAng="0" ptsTypes="AA">
                                      <p:cBhvr>
                                        <p:cTn id="14" dur="2000" fill="hold"/>
                                        <p:tgtEl>
                                          <p:spTgt spid="20489"/>
                                        </p:tgtEl>
                                        <p:attrNameLst>
                                          <p:attrName>ppt_x</p:attrName>
                                          <p:attrName>ppt_y</p:attrName>
                                        </p:attrNameLst>
                                      </p:cBhvr>
                                      <p:rCtr x="-122" y="-10394"/>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4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722313" y="1409700"/>
            <a:ext cx="3382962" cy="4398963"/>
          </a:xfrm>
          <a:prstGeom prst="roundRect">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9699" name="圆角矩形 4"/>
          <p:cNvSpPr>
            <a:spLocks noChangeArrowheads="1"/>
          </p:cNvSpPr>
          <p:nvPr/>
        </p:nvSpPr>
        <p:spPr bwMode="auto">
          <a:xfrm>
            <a:off x="395288" y="1196975"/>
            <a:ext cx="8497887" cy="4752975"/>
          </a:xfrm>
          <a:prstGeom prst="roundRect">
            <a:avLst>
              <a:gd name="adj" fmla="val 16667"/>
            </a:avLst>
          </a:prstGeom>
          <a:noFill/>
          <a:ln w="254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00" name="TextBox 5"/>
          <p:cNvSpPr txBox="1">
            <a:spLocks noChangeArrowheads="1"/>
          </p:cNvSpPr>
          <p:nvPr/>
        </p:nvSpPr>
        <p:spPr bwMode="auto">
          <a:xfrm>
            <a:off x="3514725" y="965200"/>
            <a:ext cx="2039938" cy="461963"/>
          </a:xfrm>
          <a:prstGeom prst="rect">
            <a:avLst/>
          </a:prstGeom>
          <a:solidFill>
            <a:schemeClr val="bg1"/>
          </a:solidFill>
          <a:ln w="28575">
            <a:solidFill>
              <a:schemeClr val="tx1"/>
            </a:solidFill>
            <a:miter lim="800000"/>
            <a:headEnd/>
            <a:tailEnd/>
          </a:ln>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餐馆</a:t>
            </a: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计算机</a:t>
            </a:r>
          </a:p>
        </p:txBody>
      </p:sp>
      <p:sp>
        <p:nvSpPr>
          <p:cNvPr id="29701" name="Text Box 2086"/>
          <p:cNvSpPr txBox="1">
            <a:spLocks noChangeArrowheads="1"/>
          </p:cNvSpPr>
          <p:nvPr/>
        </p:nvSpPr>
        <p:spPr bwMode="auto">
          <a:xfrm>
            <a:off x="227013" y="182563"/>
            <a:ext cx="82089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002060"/>
                </a:solidFill>
                <a:effectLst/>
                <a:uLnTx/>
                <a:uFillTx/>
                <a:latin typeface="Arial" panose="020B0604020202020204" pitchFamily="34" charset="0"/>
                <a:ea typeface="黑体" panose="02010609060101010101" pitchFamily="49" charset="-122"/>
                <a:cs typeface="+mn-cs"/>
              </a:rPr>
              <a:t>第四步：保存结果</a:t>
            </a:r>
          </a:p>
        </p:txBody>
      </p:sp>
      <p:pic>
        <p:nvPicPr>
          <p:cNvPr id="2970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3154363"/>
            <a:ext cx="15335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6"/>
          <p:cNvPicPr>
            <a:picLocks noChangeAspect="1"/>
          </p:cNvPicPr>
          <p:nvPr/>
        </p:nvPicPr>
        <p:blipFill>
          <a:blip r:embed="rId4">
            <a:extLst>
              <a:ext uri="{28A0092B-C50C-407E-A947-70E740481C1C}">
                <a14:useLocalDpi xmlns:a14="http://schemas.microsoft.com/office/drawing/2010/main" val="0"/>
              </a:ext>
            </a:extLst>
          </a:blip>
          <a:srcRect l="17178" r="24684"/>
          <a:stretch>
            <a:fillRect/>
          </a:stretch>
        </p:blipFill>
        <p:spPr bwMode="auto">
          <a:xfrm>
            <a:off x="2630488" y="2640013"/>
            <a:ext cx="114935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6025"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54300" y="469265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6" name="圆角矩形 10"/>
          <p:cNvSpPr>
            <a:spLocks noChangeArrowheads="1"/>
          </p:cNvSpPr>
          <p:nvPr/>
        </p:nvSpPr>
        <p:spPr bwMode="auto">
          <a:xfrm>
            <a:off x="836613" y="4079875"/>
            <a:ext cx="1012825" cy="306388"/>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运算器</a:t>
            </a:r>
          </a:p>
        </p:txBody>
      </p:sp>
      <p:sp>
        <p:nvSpPr>
          <p:cNvPr id="29707" name="圆角矩形 16"/>
          <p:cNvSpPr>
            <a:spLocks noChangeArrowheads="1"/>
          </p:cNvSpPr>
          <p:nvPr/>
        </p:nvSpPr>
        <p:spPr bwMode="auto">
          <a:xfrm>
            <a:off x="3714750" y="3078163"/>
            <a:ext cx="277813" cy="854075"/>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控制器</a:t>
            </a:r>
          </a:p>
        </p:txBody>
      </p:sp>
      <p:sp>
        <p:nvSpPr>
          <p:cNvPr id="29708" name="圆角矩形 17"/>
          <p:cNvSpPr>
            <a:spLocks noChangeArrowheads="1"/>
          </p:cNvSpPr>
          <p:nvPr/>
        </p:nvSpPr>
        <p:spPr bwMode="auto">
          <a:xfrm>
            <a:off x="1849438" y="5307013"/>
            <a:ext cx="1014412" cy="306387"/>
          </a:xfrm>
          <a:prstGeom prst="roundRect">
            <a:avLst>
              <a:gd name="adj" fmla="val 16667"/>
            </a:avLst>
          </a:prstGeom>
          <a:solidFill>
            <a:schemeClr val="bg1"/>
          </a:solidFill>
          <a:ln w="25400" algn="ctr">
            <a:solidFill>
              <a:schemeClr val="accent1"/>
            </a:solidFill>
            <a:round/>
            <a:headEnd/>
            <a:tailEnd/>
          </a:ln>
        </p:spPr>
        <p:txBody>
          <a:bodyPr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寄存器</a:t>
            </a:r>
          </a:p>
        </p:txBody>
      </p:sp>
      <p:sp>
        <p:nvSpPr>
          <p:cNvPr id="19" name="圆角矩形 18"/>
          <p:cNvSpPr/>
          <p:nvPr/>
        </p:nvSpPr>
        <p:spPr bwMode="auto">
          <a:xfrm>
            <a:off x="620713" y="1909763"/>
            <a:ext cx="1014412" cy="306387"/>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CPU</a:t>
            </a:r>
            <a:endPar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endParaRPr>
          </a:p>
        </p:txBody>
      </p:sp>
      <p:sp>
        <p:nvSpPr>
          <p:cNvPr id="20" name="圆角矩形 19"/>
          <p:cNvSpPr/>
          <p:nvPr/>
        </p:nvSpPr>
        <p:spPr bwMode="auto">
          <a:xfrm>
            <a:off x="4830763" y="2182813"/>
            <a:ext cx="3721100" cy="3635375"/>
          </a:xfrm>
          <a:prstGeom prst="roundRect">
            <a:avLst>
              <a:gd name="adj" fmla="val 14350"/>
            </a:avLst>
          </a:prstGeom>
          <a:noFill/>
          <a:ln w="57150">
            <a:solidFill>
              <a:srgbClr val="C66F48"/>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a:ea typeface="宋体" pitchFamily="2" charset="-122"/>
              <a:cs typeface="+mn-cs"/>
            </a:endParaRPr>
          </a:p>
        </p:txBody>
      </p:sp>
      <p:sp>
        <p:nvSpPr>
          <p:cNvPr id="21" name="圆角矩形 20"/>
          <p:cNvSpPr/>
          <p:nvPr/>
        </p:nvSpPr>
        <p:spPr bwMode="auto">
          <a:xfrm>
            <a:off x="7745413" y="2163763"/>
            <a:ext cx="1012825" cy="306387"/>
          </a:xfrm>
          <a:prstGeom prst="roundRect">
            <a:avLst/>
          </a:prstGeom>
          <a:solidFill>
            <a:schemeClr val="accent6"/>
          </a:solidFill>
          <a:ln w="25400" cap="flat" cmpd="sng" algn="ctr">
            <a:solidFill>
              <a:schemeClr val="accent6"/>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itchFamily="34" charset="0"/>
                <a:ea typeface="宋体" pitchFamily="2" charset="-122"/>
                <a:cs typeface="+mn-cs"/>
              </a:rPr>
              <a:t>主存</a:t>
            </a:r>
          </a:p>
        </p:txBody>
      </p:sp>
      <p:graphicFrame>
        <p:nvGraphicFramePr>
          <p:cNvPr id="13" name="表格 12"/>
          <p:cNvGraphicFramePr>
            <a:graphicFrameLocks noGrp="1"/>
          </p:cNvGraphicFramePr>
          <p:nvPr/>
        </p:nvGraphicFramePr>
        <p:xfrm>
          <a:off x="5053013" y="2557463"/>
          <a:ext cx="3328988" cy="3003552"/>
        </p:xfrm>
        <a:graphic>
          <a:graphicData uri="http://schemas.openxmlformats.org/drawingml/2006/table">
            <a:tbl>
              <a:tblPr firstRow="1" bandRow="1">
                <a:tableStyleId>{5C22544A-7EE6-4342-B048-85BDC9FD1C3A}</a:tableStyleId>
              </a:tblPr>
              <a:tblGrid>
                <a:gridCol w="832247">
                  <a:extLst>
                    <a:ext uri="{9D8B030D-6E8A-4147-A177-3AD203B41FA5}">
                      <a16:colId xmlns:a16="http://schemas.microsoft.com/office/drawing/2014/main" val="20000"/>
                    </a:ext>
                  </a:extLst>
                </a:gridCol>
                <a:gridCol w="832247">
                  <a:extLst>
                    <a:ext uri="{9D8B030D-6E8A-4147-A177-3AD203B41FA5}">
                      <a16:colId xmlns:a16="http://schemas.microsoft.com/office/drawing/2014/main" val="20001"/>
                    </a:ext>
                  </a:extLst>
                </a:gridCol>
                <a:gridCol w="832247">
                  <a:extLst>
                    <a:ext uri="{9D8B030D-6E8A-4147-A177-3AD203B41FA5}">
                      <a16:colId xmlns:a16="http://schemas.microsoft.com/office/drawing/2014/main" val="20002"/>
                    </a:ext>
                  </a:extLst>
                </a:gridCol>
                <a:gridCol w="832247">
                  <a:extLst>
                    <a:ext uri="{9D8B030D-6E8A-4147-A177-3AD203B41FA5}">
                      <a16:colId xmlns:a16="http://schemas.microsoft.com/office/drawing/2014/main" val="20003"/>
                    </a:ext>
                  </a:extLst>
                </a:gridCol>
              </a:tblGrid>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50888">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50888">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91401" marR="91401"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29739" name="图片 21"/>
          <p:cNvPicPr>
            <a:picLocks noChangeAspect="1"/>
          </p:cNvPicPr>
          <p:nvPr/>
        </p:nvPicPr>
        <p:blipFill>
          <a:blip r:embed="rId6">
            <a:extLst>
              <a:ext uri="{28A0092B-C50C-407E-A947-70E740481C1C}">
                <a14:useLocalDpi xmlns:a14="http://schemas.microsoft.com/office/drawing/2010/main" val="0"/>
              </a:ext>
            </a:extLst>
          </a:blip>
          <a:srcRect r="13960"/>
          <a:stretch>
            <a:fillRect/>
          </a:stretch>
        </p:blipFill>
        <p:spPr bwMode="auto">
          <a:xfrm>
            <a:off x="5160963" y="3432175"/>
            <a:ext cx="67945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0" name="图片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37363" y="3379788"/>
            <a:ext cx="5492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1" name="图片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75563" y="3371850"/>
            <a:ext cx="5492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2" name="图片 33"/>
          <p:cNvPicPr>
            <a:picLocks noChangeAspect="1"/>
          </p:cNvPicPr>
          <p:nvPr/>
        </p:nvPicPr>
        <p:blipFill>
          <a:blip r:embed="rId6">
            <a:extLst>
              <a:ext uri="{28A0092B-C50C-407E-A947-70E740481C1C}">
                <a14:useLocalDpi xmlns:a14="http://schemas.microsoft.com/office/drawing/2010/main" val="0"/>
              </a:ext>
            </a:extLst>
          </a:blip>
          <a:srcRect r="13960"/>
          <a:stretch>
            <a:fillRect/>
          </a:stretch>
        </p:blipFill>
        <p:spPr bwMode="auto">
          <a:xfrm>
            <a:off x="5965825" y="3424238"/>
            <a:ext cx="6810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3" name="图片 34"/>
          <p:cNvPicPr>
            <a:picLocks noChangeAspect="1"/>
          </p:cNvPicPr>
          <p:nvPr/>
        </p:nvPicPr>
        <p:blipFill>
          <a:blip r:embed="rId8">
            <a:extLst>
              <a:ext uri="{28A0092B-C50C-407E-A947-70E740481C1C}">
                <a14:useLocalDpi xmlns:a14="http://schemas.microsoft.com/office/drawing/2010/main" val="0"/>
              </a:ext>
            </a:extLst>
          </a:blip>
          <a:srcRect l="14148" t="7550" r="18207" b="5569"/>
          <a:stretch>
            <a:fillRect/>
          </a:stretch>
        </p:blipFill>
        <p:spPr bwMode="auto">
          <a:xfrm>
            <a:off x="6818313" y="4211638"/>
            <a:ext cx="6111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4" name="图片 35"/>
          <p:cNvPicPr>
            <a:picLocks noChangeAspect="1"/>
          </p:cNvPicPr>
          <p:nvPr/>
        </p:nvPicPr>
        <p:blipFill>
          <a:blip r:embed="rId8">
            <a:extLst>
              <a:ext uri="{28A0092B-C50C-407E-A947-70E740481C1C}">
                <a14:useLocalDpi xmlns:a14="http://schemas.microsoft.com/office/drawing/2010/main" val="0"/>
              </a:ext>
            </a:extLst>
          </a:blip>
          <a:srcRect l="14148" t="7550" r="18207" b="5569"/>
          <a:stretch>
            <a:fillRect/>
          </a:stretch>
        </p:blipFill>
        <p:spPr bwMode="auto">
          <a:xfrm>
            <a:off x="7643813" y="4197350"/>
            <a:ext cx="611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45" name="流程图: 联系 27"/>
          <p:cNvSpPr>
            <a:spLocks noChangeArrowheads="1"/>
          </p:cNvSpPr>
          <p:nvPr/>
        </p:nvSpPr>
        <p:spPr bwMode="auto">
          <a:xfrm>
            <a:off x="4932363" y="23701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46" name="文本框 28"/>
          <p:cNvSpPr txBox="1">
            <a:spLocks noChangeArrowheads="1"/>
          </p:cNvSpPr>
          <p:nvPr/>
        </p:nvSpPr>
        <p:spPr bwMode="auto">
          <a:xfrm>
            <a:off x="4927600" y="23447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47" name="流程图: 联系 44"/>
          <p:cNvSpPr>
            <a:spLocks noChangeArrowheads="1"/>
          </p:cNvSpPr>
          <p:nvPr/>
        </p:nvSpPr>
        <p:spPr bwMode="auto">
          <a:xfrm>
            <a:off x="5756275" y="23717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48" name="文本框 45"/>
          <p:cNvSpPr txBox="1">
            <a:spLocks noChangeArrowheads="1"/>
          </p:cNvSpPr>
          <p:nvPr/>
        </p:nvSpPr>
        <p:spPr bwMode="auto">
          <a:xfrm>
            <a:off x="5751513" y="23590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49" name="流程图: 联系 46"/>
          <p:cNvSpPr>
            <a:spLocks noChangeArrowheads="1"/>
          </p:cNvSpPr>
          <p:nvPr/>
        </p:nvSpPr>
        <p:spPr bwMode="auto">
          <a:xfrm>
            <a:off x="6572250" y="23415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50" name="文本框 47"/>
          <p:cNvSpPr txBox="1">
            <a:spLocks noChangeArrowheads="1"/>
          </p:cNvSpPr>
          <p:nvPr/>
        </p:nvSpPr>
        <p:spPr bwMode="auto">
          <a:xfrm>
            <a:off x="6565900" y="2316163"/>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51" name="流程图: 联系 48"/>
          <p:cNvSpPr>
            <a:spLocks noChangeArrowheads="1"/>
          </p:cNvSpPr>
          <p:nvPr/>
        </p:nvSpPr>
        <p:spPr bwMode="auto">
          <a:xfrm>
            <a:off x="7396163" y="23431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52" name="文本框 49"/>
          <p:cNvSpPr txBox="1">
            <a:spLocks noChangeArrowheads="1"/>
          </p:cNvSpPr>
          <p:nvPr/>
        </p:nvSpPr>
        <p:spPr bwMode="auto">
          <a:xfrm>
            <a:off x="7389813" y="233045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53" name="流程图: 联系 50"/>
          <p:cNvSpPr>
            <a:spLocks noChangeArrowheads="1"/>
          </p:cNvSpPr>
          <p:nvPr/>
        </p:nvSpPr>
        <p:spPr bwMode="auto">
          <a:xfrm>
            <a:off x="4932363" y="31972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54" name="文本框 51"/>
          <p:cNvSpPr txBox="1">
            <a:spLocks noChangeArrowheads="1"/>
          </p:cNvSpPr>
          <p:nvPr/>
        </p:nvSpPr>
        <p:spPr bwMode="auto">
          <a:xfrm>
            <a:off x="4927600" y="317182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55" name="流程图: 联系 52"/>
          <p:cNvSpPr>
            <a:spLocks noChangeArrowheads="1"/>
          </p:cNvSpPr>
          <p:nvPr/>
        </p:nvSpPr>
        <p:spPr bwMode="auto">
          <a:xfrm>
            <a:off x="5756275" y="319881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56" name="文本框 53"/>
          <p:cNvSpPr txBox="1">
            <a:spLocks noChangeArrowheads="1"/>
          </p:cNvSpPr>
          <p:nvPr/>
        </p:nvSpPr>
        <p:spPr bwMode="auto">
          <a:xfrm>
            <a:off x="5751513" y="318611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57" name="流程图: 联系 54"/>
          <p:cNvSpPr>
            <a:spLocks noChangeArrowheads="1"/>
          </p:cNvSpPr>
          <p:nvPr/>
        </p:nvSpPr>
        <p:spPr bwMode="auto">
          <a:xfrm>
            <a:off x="6572250" y="31686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58" name="文本框 55"/>
          <p:cNvSpPr txBox="1">
            <a:spLocks noChangeArrowheads="1"/>
          </p:cNvSpPr>
          <p:nvPr/>
        </p:nvSpPr>
        <p:spPr bwMode="auto">
          <a:xfrm>
            <a:off x="6565900" y="3143250"/>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7</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59" name="流程图: 联系 56"/>
          <p:cNvSpPr>
            <a:spLocks noChangeArrowheads="1"/>
          </p:cNvSpPr>
          <p:nvPr/>
        </p:nvSpPr>
        <p:spPr bwMode="auto">
          <a:xfrm>
            <a:off x="7396163" y="31702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60" name="文本框 57"/>
          <p:cNvSpPr txBox="1">
            <a:spLocks noChangeArrowheads="1"/>
          </p:cNvSpPr>
          <p:nvPr/>
        </p:nvSpPr>
        <p:spPr bwMode="auto">
          <a:xfrm>
            <a:off x="7389813" y="3157538"/>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8</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61" name="流程图: 联系 58"/>
          <p:cNvSpPr>
            <a:spLocks noChangeArrowheads="1"/>
          </p:cNvSpPr>
          <p:nvPr/>
        </p:nvSpPr>
        <p:spPr bwMode="auto">
          <a:xfrm>
            <a:off x="4957763" y="39195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62" name="文本框 59"/>
          <p:cNvSpPr txBox="1">
            <a:spLocks noChangeArrowheads="1"/>
          </p:cNvSpPr>
          <p:nvPr/>
        </p:nvSpPr>
        <p:spPr bwMode="auto">
          <a:xfrm>
            <a:off x="4951413" y="3894138"/>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9</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63" name="流程图: 联系 60"/>
          <p:cNvSpPr>
            <a:spLocks noChangeArrowheads="1"/>
          </p:cNvSpPr>
          <p:nvPr/>
        </p:nvSpPr>
        <p:spPr bwMode="auto">
          <a:xfrm>
            <a:off x="5781675" y="39211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64" name="文本框 61"/>
          <p:cNvSpPr txBox="1">
            <a:spLocks noChangeArrowheads="1"/>
          </p:cNvSpPr>
          <p:nvPr/>
        </p:nvSpPr>
        <p:spPr bwMode="auto">
          <a:xfrm>
            <a:off x="5699125" y="39084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10</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65" name="流程图: 联系 62"/>
          <p:cNvSpPr>
            <a:spLocks noChangeArrowheads="1"/>
          </p:cNvSpPr>
          <p:nvPr/>
        </p:nvSpPr>
        <p:spPr bwMode="auto">
          <a:xfrm>
            <a:off x="6596063" y="3890963"/>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66" name="文本框 63"/>
          <p:cNvSpPr txBox="1">
            <a:spLocks noChangeArrowheads="1"/>
          </p:cNvSpPr>
          <p:nvPr/>
        </p:nvSpPr>
        <p:spPr bwMode="auto">
          <a:xfrm>
            <a:off x="6540500" y="3865563"/>
            <a:ext cx="45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67" name="流程图: 联系 64"/>
          <p:cNvSpPr>
            <a:spLocks noChangeArrowheads="1"/>
          </p:cNvSpPr>
          <p:nvPr/>
        </p:nvSpPr>
        <p:spPr bwMode="auto">
          <a:xfrm>
            <a:off x="7419975" y="3892550"/>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68" name="文本框 65"/>
          <p:cNvSpPr txBox="1">
            <a:spLocks noChangeArrowheads="1"/>
          </p:cNvSpPr>
          <p:nvPr/>
        </p:nvSpPr>
        <p:spPr bwMode="auto">
          <a:xfrm>
            <a:off x="7351713" y="38798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12</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69" name="流程图: 联系 66"/>
          <p:cNvSpPr>
            <a:spLocks noChangeArrowheads="1"/>
          </p:cNvSpPr>
          <p:nvPr/>
        </p:nvSpPr>
        <p:spPr bwMode="auto">
          <a:xfrm>
            <a:off x="4957763" y="4618038"/>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70" name="文本框 67"/>
          <p:cNvSpPr txBox="1">
            <a:spLocks noChangeArrowheads="1"/>
          </p:cNvSpPr>
          <p:nvPr/>
        </p:nvSpPr>
        <p:spPr bwMode="auto">
          <a:xfrm>
            <a:off x="4887913" y="4592638"/>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13</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71" name="流程图: 联系 68"/>
          <p:cNvSpPr>
            <a:spLocks noChangeArrowheads="1"/>
          </p:cNvSpPr>
          <p:nvPr/>
        </p:nvSpPr>
        <p:spPr bwMode="auto">
          <a:xfrm>
            <a:off x="5781675" y="4619625"/>
            <a:ext cx="327025" cy="323850"/>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72" name="文本框 69"/>
          <p:cNvSpPr txBox="1">
            <a:spLocks noChangeArrowheads="1"/>
          </p:cNvSpPr>
          <p:nvPr/>
        </p:nvSpPr>
        <p:spPr bwMode="auto">
          <a:xfrm>
            <a:off x="5699125" y="459422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14</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73" name="流程图: 联系 70"/>
          <p:cNvSpPr>
            <a:spLocks noChangeArrowheads="1"/>
          </p:cNvSpPr>
          <p:nvPr/>
        </p:nvSpPr>
        <p:spPr bwMode="auto">
          <a:xfrm>
            <a:off x="6596063" y="4591050"/>
            <a:ext cx="327025" cy="322263"/>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74" name="文本框 71"/>
          <p:cNvSpPr txBox="1">
            <a:spLocks noChangeArrowheads="1"/>
          </p:cNvSpPr>
          <p:nvPr/>
        </p:nvSpPr>
        <p:spPr bwMode="auto">
          <a:xfrm>
            <a:off x="6515100" y="4564063"/>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15</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75" name="流程图: 联系 72"/>
          <p:cNvSpPr>
            <a:spLocks noChangeArrowheads="1"/>
          </p:cNvSpPr>
          <p:nvPr/>
        </p:nvSpPr>
        <p:spPr bwMode="auto">
          <a:xfrm>
            <a:off x="7419975" y="4592638"/>
            <a:ext cx="327025" cy="322262"/>
          </a:xfrm>
          <a:prstGeom prst="flowChartConnector">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76" name="文本框 73"/>
          <p:cNvSpPr txBox="1">
            <a:spLocks noChangeArrowheads="1"/>
          </p:cNvSpPr>
          <p:nvPr/>
        </p:nvSpPr>
        <p:spPr bwMode="auto">
          <a:xfrm>
            <a:off x="7339013" y="457835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16</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9777" name="图片 80"/>
          <p:cNvPicPr>
            <a:picLocks noChangeAspect="1"/>
          </p:cNvPicPr>
          <p:nvPr/>
        </p:nvPicPr>
        <p:blipFill>
          <a:blip r:embed="rId9">
            <a:extLst>
              <a:ext uri="{28A0092B-C50C-407E-A947-70E740481C1C}">
                <a14:useLocalDpi xmlns:a14="http://schemas.microsoft.com/office/drawing/2010/main" val="0"/>
              </a:ext>
            </a:extLst>
          </a:blip>
          <a:srcRect l="9889" t="8847" r="8594" b="12724"/>
          <a:stretch>
            <a:fillRect/>
          </a:stretch>
        </p:blipFill>
        <p:spPr bwMode="auto">
          <a:xfrm>
            <a:off x="6005513" y="2690813"/>
            <a:ext cx="698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78" name="图片 81"/>
          <p:cNvPicPr>
            <a:picLocks noChangeAspect="1"/>
          </p:cNvPicPr>
          <p:nvPr/>
        </p:nvPicPr>
        <p:blipFill>
          <a:blip r:embed="rId9">
            <a:extLst>
              <a:ext uri="{28A0092B-C50C-407E-A947-70E740481C1C}">
                <a14:useLocalDpi xmlns:a14="http://schemas.microsoft.com/office/drawing/2010/main" val="0"/>
              </a:ext>
            </a:extLst>
          </a:blip>
          <a:srcRect l="9889" t="8847" r="8594" b="12724"/>
          <a:stretch>
            <a:fillRect/>
          </a:stretch>
        </p:blipFill>
        <p:spPr bwMode="auto">
          <a:xfrm>
            <a:off x="6818313" y="2678113"/>
            <a:ext cx="6985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79" name="图片 82"/>
          <p:cNvPicPr>
            <a:picLocks noChangeAspect="1"/>
          </p:cNvPicPr>
          <p:nvPr/>
        </p:nvPicPr>
        <p:blipFill>
          <a:blip r:embed="rId9">
            <a:extLst>
              <a:ext uri="{28A0092B-C50C-407E-A947-70E740481C1C}">
                <a14:useLocalDpi xmlns:a14="http://schemas.microsoft.com/office/drawing/2010/main" val="0"/>
              </a:ext>
            </a:extLst>
          </a:blip>
          <a:srcRect l="9889" t="8847" r="8594" b="12724"/>
          <a:stretch>
            <a:fillRect/>
          </a:stretch>
        </p:blipFill>
        <p:spPr bwMode="auto">
          <a:xfrm>
            <a:off x="7669213" y="2678113"/>
            <a:ext cx="6985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80" name="图片 7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841500" y="1814513"/>
            <a:ext cx="10223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81" name="矩形 78"/>
          <p:cNvSpPr>
            <a:spLocks noChangeArrowheads="1"/>
          </p:cNvSpPr>
          <p:nvPr/>
        </p:nvSpPr>
        <p:spPr bwMode="auto">
          <a:xfrm>
            <a:off x="3187700" y="1814513"/>
            <a:ext cx="592138" cy="625475"/>
          </a:xfrm>
          <a:prstGeom prst="rect">
            <a:avLst/>
          </a:prstGeom>
          <a:solidFill>
            <a:schemeClr val="bg1"/>
          </a:solidFill>
          <a:ln w="25400" algn="ctr">
            <a:solidFill>
              <a:schemeClr val="tx1"/>
            </a:solidFill>
            <a:round/>
            <a:headEnd/>
            <a:tailEnd/>
          </a:ln>
        </p:spPr>
        <p:txBody>
          <a:bodyPr wrap="none" lIns="0" tIns="0" rIns="0" bIns="0"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9782" name="文本框 79"/>
          <p:cNvSpPr txBox="1">
            <a:spLocks noChangeArrowheads="1"/>
          </p:cNvSpPr>
          <p:nvPr/>
        </p:nvSpPr>
        <p:spPr bwMode="auto">
          <a:xfrm>
            <a:off x="3319463" y="1909763"/>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1</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83" name="文本框 2"/>
          <p:cNvSpPr txBox="1">
            <a:spLocks noChangeArrowheads="1"/>
          </p:cNvSpPr>
          <p:nvPr/>
        </p:nvSpPr>
        <p:spPr bwMode="auto">
          <a:xfrm>
            <a:off x="3313113" y="1897063"/>
            <a:ext cx="30638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2</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84" name="文本框 6"/>
          <p:cNvSpPr txBox="1">
            <a:spLocks noChangeArrowheads="1"/>
          </p:cNvSpPr>
          <p:nvPr/>
        </p:nvSpPr>
        <p:spPr bwMode="auto">
          <a:xfrm>
            <a:off x="922338" y="4852988"/>
            <a:ext cx="46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A</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85" name="文本框 69"/>
          <p:cNvSpPr txBox="1">
            <a:spLocks noChangeArrowheads="1"/>
          </p:cNvSpPr>
          <p:nvPr/>
        </p:nvSpPr>
        <p:spPr bwMode="auto">
          <a:xfrm>
            <a:off x="3629025" y="4852988"/>
            <a:ext cx="46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B</a:t>
            </a:r>
            <a:endPar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9786" name="图片 7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13450" y="4103688"/>
            <a:ext cx="6096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216025" y="3402013"/>
            <a:ext cx="7921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88" name="图片 80"/>
          <p:cNvPicPr>
            <a:picLocks noChangeAspect="1"/>
          </p:cNvPicPr>
          <p:nvPr/>
        </p:nvPicPr>
        <p:blipFill>
          <a:blip r:embed="rId9">
            <a:extLst>
              <a:ext uri="{28A0092B-C50C-407E-A947-70E740481C1C}">
                <a14:useLocalDpi xmlns:a14="http://schemas.microsoft.com/office/drawing/2010/main" val="0"/>
              </a:ext>
            </a:extLst>
          </a:blip>
          <a:srcRect l="9889" t="8847" r="8594" b="12724"/>
          <a:stretch>
            <a:fillRect/>
          </a:stretch>
        </p:blipFill>
        <p:spPr bwMode="auto">
          <a:xfrm>
            <a:off x="5138738" y="2687638"/>
            <a:ext cx="698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89" name="文本框 79"/>
          <p:cNvSpPr txBox="1">
            <a:spLocks noChangeArrowheads="1"/>
          </p:cNvSpPr>
          <p:nvPr/>
        </p:nvSpPr>
        <p:spPr bwMode="auto">
          <a:xfrm>
            <a:off x="3167063" y="1409700"/>
            <a:ext cx="61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PC</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9790" name="文本框 79"/>
          <p:cNvSpPr txBox="1">
            <a:spLocks noChangeArrowheads="1"/>
          </p:cNvSpPr>
          <p:nvPr/>
        </p:nvSpPr>
        <p:spPr bwMode="auto">
          <a:xfrm>
            <a:off x="2073275" y="14017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rPr>
              <a:t>IR</a:t>
            </a: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extLst>
      <p:ext uri="{BB962C8B-B14F-4D97-AF65-F5344CB8AC3E}">
        <p14:creationId xmlns:p14="http://schemas.microsoft.com/office/powerpoint/2010/main" val="2496902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0.00225 0.00602 L 0.00034 0.21227 " pathEditMode="relative" rAng="0" ptsTypes="AA">
                                      <p:cBhvr>
                                        <p:cTn id="6" dur="2000" fill="hold"/>
                                        <p:tgtEl>
                                          <p:spTgt spid="11"/>
                                        </p:tgtEl>
                                        <p:attrNameLst>
                                          <p:attrName>ppt_x</p:attrName>
                                          <p:attrName>ppt_y</p:attrName>
                                        </p:attrNameLst>
                                      </p:cBhvr>
                                      <p:rCtr x="-104" y="10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56C872D-95D8-1730-6474-F242DEE1DD75}"/>
              </a:ext>
            </a:extLst>
          </p:cNvPr>
          <p:cNvSpPr>
            <a:spLocks noGrp="1" noChangeArrowheads="1"/>
          </p:cNvSpPr>
          <p:nvPr>
            <p:ph type="title"/>
          </p:nvPr>
        </p:nvSpPr>
        <p:spPr>
          <a:xfrm>
            <a:off x="457200" y="98425"/>
            <a:ext cx="8229600" cy="561975"/>
          </a:xfrm>
        </p:spPr>
        <p:txBody>
          <a:bodyPr/>
          <a:lstStyle/>
          <a:p>
            <a:r>
              <a:rPr lang="zh-CN" altLang="en-US" sz="3600"/>
              <a:t>计算机是如何工作的？</a:t>
            </a:r>
          </a:p>
        </p:txBody>
      </p:sp>
      <p:sp>
        <p:nvSpPr>
          <p:cNvPr id="552963" name="Text Box 3">
            <a:extLst>
              <a:ext uri="{FF2B5EF4-FFF2-40B4-BE49-F238E27FC236}">
                <a16:creationId xmlns:a16="http://schemas.microsoft.com/office/drawing/2014/main" id="{79D7039D-3724-97B6-05DA-D3A6519D493D}"/>
              </a:ext>
            </a:extLst>
          </p:cNvPr>
          <p:cNvSpPr txBox="1">
            <a:spLocks noChangeArrowheads="1"/>
          </p:cNvSpPr>
          <p:nvPr/>
        </p:nvSpPr>
        <p:spPr bwMode="auto">
          <a:xfrm>
            <a:off x="133350" y="955675"/>
            <a:ext cx="8848725" cy="55769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rIns="1800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l"/>
              <a:tabLst/>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做菜前</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原材料（</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数据</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）和菜谱（</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指令</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）都</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按序</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放在厨房外的架子（</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存储器</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）上， 每个架子有编号（</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存储单元地址</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菜谱上信息：原料位置、做法、做好的菜放在哪里等</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a:t>
            </a:r>
            <a:r>
              <a:rPr kumimoji="0" lang="zh-CN" altLang="en-US" sz="2200" b="1" i="0" u="none" strike="noStrike" kern="1200" cap="none" spc="0" normalizeH="0" baseline="0" noProof="0" dirty="0">
                <a:ln>
                  <a:noFill/>
                </a:ln>
                <a:solidFill>
                  <a:srgbClr val="005024"/>
                </a:solidFill>
                <a:effectLst/>
                <a:uLnTx/>
                <a:uFillTx/>
                <a:latin typeface="微软雅黑" panose="020B0503020204020204" pitchFamily="34" charset="-122"/>
                <a:ea typeface="微软雅黑" panose="020B0503020204020204" pitchFamily="34" charset="-122"/>
                <a:cs typeface="+mn-cs"/>
              </a:rPr>
              <a:t>例如，把</a:t>
            </a:r>
            <a:r>
              <a:rPr kumimoji="0" lang="en-US" altLang="zh-CN" sz="2200" b="1" i="0" u="none" strike="noStrike" kern="1200" cap="none" spc="0" normalizeH="0" baseline="0" noProof="0" dirty="0">
                <a:ln>
                  <a:noFill/>
                </a:ln>
                <a:solidFill>
                  <a:srgbClr val="005024"/>
                </a:solidFill>
                <a:effectLst/>
                <a:uLnTx/>
                <a:uFillTx/>
                <a:latin typeface="微软雅黑" panose="020B0503020204020204" pitchFamily="34" charset="-122"/>
                <a:ea typeface="微软雅黑" panose="020B0503020204020204" pitchFamily="34" charset="-122"/>
                <a:cs typeface="+mn-cs"/>
              </a:rPr>
              <a:t>10</a:t>
            </a:r>
            <a:r>
              <a:rPr kumimoji="0" lang="zh-CN" altLang="en-US" sz="2200" b="1" i="0" u="none" strike="noStrike" kern="1200" cap="none" spc="0" normalizeH="0" baseline="0" noProof="0" dirty="0">
                <a:ln>
                  <a:noFill/>
                </a:ln>
                <a:solidFill>
                  <a:srgbClr val="005024"/>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005024"/>
                </a:solidFill>
                <a:effectLst/>
                <a:uLnTx/>
                <a:uFillTx/>
                <a:latin typeface="微软雅黑" panose="020B0503020204020204" pitchFamily="34" charset="-122"/>
                <a:ea typeface="微软雅黑" panose="020B0503020204020204" pitchFamily="34" charset="-122"/>
                <a:cs typeface="+mn-cs"/>
              </a:rPr>
              <a:t>11</a:t>
            </a:r>
            <a:r>
              <a:rPr kumimoji="0" lang="zh-CN" altLang="en-US" sz="2200" b="1" i="0" u="none" strike="noStrike" kern="1200" cap="none" spc="0" normalizeH="0" baseline="0" noProof="0" dirty="0">
                <a:ln>
                  <a:noFill/>
                </a:ln>
                <a:solidFill>
                  <a:srgbClr val="005024"/>
                </a:solidFill>
                <a:effectLst/>
                <a:uLnTx/>
                <a:uFillTx/>
                <a:latin typeface="微软雅黑" panose="020B0503020204020204" pitchFamily="34" charset="-122"/>
                <a:ea typeface="微软雅黑" panose="020B0503020204020204" pitchFamily="34" charset="-122"/>
                <a:cs typeface="+mn-cs"/>
              </a:rPr>
              <a:t>号架上的原料一起炒，并装入</a:t>
            </a:r>
            <a:r>
              <a:rPr kumimoji="0" lang="en-US" altLang="zh-CN" sz="2200" b="1" i="0" u="none" strike="noStrike" kern="1200" cap="none" spc="0" normalizeH="0" baseline="0" noProof="0" dirty="0">
                <a:ln>
                  <a:noFill/>
                </a:ln>
                <a:solidFill>
                  <a:srgbClr val="005024"/>
                </a:solidFill>
                <a:effectLst/>
                <a:uLnTx/>
                <a:uFillTx/>
                <a:latin typeface="微软雅黑" panose="020B0503020204020204" pitchFamily="34" charset="-122"/>
                <a:ea typeface="微软雅黑" panose="020B0503020204020204" pitchFamily="34" charset="-122"/>
                <a:cs typeface="+mn-cs"/>
              </a:rPr>
              <a:t>3</a:t>
            </a:r>
            <a:r>
              <a:rPr kumimoji="0" lang="zh-CN" altLang="en-US" sz="2200" b="1" i="0" u="none" strike="noStrike" kern="1200" cap="none" spc="0" normalizeH="0" baseline="0" noProof="0" dirty="0">
                <a:ln>
                  <a:noFill/>
                </a:ln>
                <a:solidFill>
                  <a:srgbClr val="005024"/>
                </a:solidFill>
                <a:effectLst/>
                <a:uLnTx/>
                <a:uFillTx/>
                <a:latin typeface="微软雅黑" panose="020B0503020204020204" pitchFamily="34" charset="-122"/>
                <a:ea typeface="微软雅黑" panose="020B0503020204020204" pitchFamily="34" charset="-122"/>
                <a:cs typeface="+mn-cs"/>
              </a:rPr>
              <a:t>号盘</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然后，</a:t>
            </a:r>
            <a:r>
              <a:rPr lang="zh-CN" altLang="en-US" sz="2200" dirty="0">
                <a:solidFill>
                  <a:srgbClr val="3333CC"/>
                </a:solidFill>
                <a:latin typeface="微软雅黑" panose="020B0503020204020204" pitchFamily="34" charset="-122"/>
                <a:ea typeface="微软雅黑" panose="020B0503020204020204" pitchFamily="34" charset="-122"/>
              </a:rPr>
              <a:t>告诉厨师</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从第</a:t>
            </a:r>
            <a:r>
              <a:rPr kumimoji="0" lang="en-US" altLang="zh-CN"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5</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个架上（</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起始</a:t>
            </a:r>
            <a:r>
              <a:rPr kumimoji="0" lang="en-US" altLang="zh-CN"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PC=5</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）指定菜谱开始做</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l"/>
              <a:tabLst/>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开始做菜</a:t>
            </a:r>
            <a:endParaRPr kumimoji="0" lang="zh-CN" altLang="en-US" sz="2200" b="1"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endParaRPr>
          </a:p>
          <a:p>
            <a:pPr>
              <a:lnSpc>
                <a:spcPct val="100000"/>
              </a:lnSpc>
              <a:buNone/>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第一步：从</a:t>
            </a:r>
            <a:r>
              <a:rPr kumimoji="0" lang="en-US" altLang="zh-CN"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5</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号架上取菜谱（</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根据</a:t>
            </a:r>
            <a:r>
              <a:rPr kumimoji="0" lang="en-US" altLang="zh-CN"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PC</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取指令</a:t>
            </a:r>
            <a:r>
              <a:rPr lang="zh-CN" altLang="en-US" sz="2200" dirty="0">
                <a:solidFill>
                  <a:srgbClr val="3333CC"/>
                </a:solidFill>
                <a:latin typeface="微软雅黑" panose="020B0503020204020204" pitchFamily="34" charset="-122"/>
                <a:ea typeface="微软雅黑" panose="020B0503020204020204" pitchFamily="34" charset="-122"/>
              </a:rPr>
              <a:t>）同时算出下一菜谱所在架子号</a:t>
            </a:r>
            <a:r>
              <a:rPr lang="en-US" altLang="zh-CN" sz="2200" dirty="0">
                <a:solidFill>
                  <a:srgbClr val="3333CC"/>
                </a:solidFill>
                <a:latin typeface="微软雅黑" panose="020B0503020204020204" pitchFamily="34" charset="-122"/>
                <a:ea typeface="微软雅黑" panose="020B0503020204020204" pitchFamily="34" charset="-122"/>
              </a:rPr>
              <a:t>6=5+1</a:t>
            </a:r>
            <a:r>
              <a:rPr lang="zh-CN" altLang="en-US" sz="2200" dirty="0">
                <a:solidFill>
                  <a:srgbClr val="3333CC"/>
                </a:solidFill>
                <a:latin typeface="微软雅黑" panose="020B0503020204020204" pitchFamily="34" charset="-122"/>
                <a:ea typeface="微软雅黑" panose="020B0503020204020204" pitchFamily="34" charset="-122"/>
              </a:rPr>
              <a:t>（</a:t>
            </a:r>
            <a:r>
              <a:rPr lang="zh-CN" altLang="en-US" sz="2200" dirty="0">
                <a:solidFill>
                  <a:srgbClr val="FF3300"/>
                </a:solidFill>
                <a:latin typeface="微软雅黑" panose="020B0503020204020204" pitchFamily="34" charset="-122"/>
                <a:ea typeface="微软雅黑" panose="020B0503020204020204" pitchFamily="34" charset="-122"/>
              </a:rPr>
              <a:t>修改</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的值</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第二步：看菜谱（</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指令译码</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第三步：从架上或盘中取原材料（</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取操作数</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第四步：洗、切、炒等具体操作（</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指令执行</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第五步：装盘或直接送桌（</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回写结果</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    </a:t>
            </a:r>
            <a:r>
              <a:rPr kumimoji="0" lang="zh-CN" altLang="en-US" sz="22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继续做下一道菜（</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执行下一条指令</a:t>
            </a:r>
            <a:r>
              <a:rPr kumimoji="0" lang="zh-CN" altLang="en-US" sz="22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a:t>
            </a:r>
            <a:endPar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endParaRPr>
          </a:p>
        </p:txBody>
      </p:sp>
      <p:sp>
        <p:nvSpPr>
          <p:cNvPr id="552964" name="Text Box 4">
            <a:extLst>
              <a:ext uri="{FF2B5EF4-FFF2-40B4-BE49-F238E27FC236}">
                <a16:creationId xmlns:a16="http://schemas.microsoft.com/office/drawing/2014/main" id="{9BDE8303-BF9A-D95B-77B6-C1C817BA3512}"/>
              </a:ext>
            </a:extLst>
          </p:cNvPr>
          <p:cNvSpPr txBox="1">
            <a:spLocks noChangeArrowheads="1"/>
          </p:cNvSpPr>
          <p:nvPr/>
        </p:nvSpPr>
        <p:spPr bwMode="auto">
          <a:xfrm>
            <a:off x="2816225" y="773113"/>
            <a:ext cx="53546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类似“存储程序”工作方式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2963">
                                            <p:txEl>
                                              <p:pRg st="1" end="1"/>
                                            </p:txEl>
                                          </p:spTgt>
                                        </p:tgtEl>
                                        <p:attrNameLst>
                                          <p:attrName>style.visibility</p:attrName>
                                        </p:attrNameLst>
                                      </p:cBhvr>
                                      <p:to>
                                        <p:strVal val="visible"/>
                                      </p:to>
                                    </p:set>
                                    <p:animEffect transition="in" filter="blinds(horizontal)">
                                      <p:cBhvr>
                                        <p:cTn id="7" dur="500"/>
                                        <p:tgtEl>
                                          <p:spTgt spid="5529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2963">
                                            <p:txEl>
                                              <p:pRg st="2" end="2"/>
                                            </p:txEl>
                                          </p:spTgt>
                                        </p:tgtEl>
                                        <p:attrNameLst>
                                          <p:attrName>style.visibility</p:attrName>
                                        </p:attrNameLst>
                                      </p:cBhvr>
                                      <p:to>
                                        <p:strVal val="visible"/>
                                      </p:to>
                                    </p:set>
                                    <p:animEffect transition="in" filter="blinds(horizontal)">
                                      <p:cBhvr>
                                        <p:cTn id="12" dur="500"/>
                                        <p:tgtEl>
                                          <p:spTgt spid="55296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52963">
                                            <p:txEl>
                                              <p:pRg st="3" end="3"/>
                                            </p:txEl>
                                          </p:spTgt>
                                        </p:tgtEl>
                                        <p:attrNameLst>
                                          <p:attrName>style.visibility</p:attrName>
                                        </p:attrNameLst>
                                      </p:cBhvr>
                                      <p:to>
                                        <p:strVal val="visible"/>
                                      </p:to>
                                    </p:set>
                                    <p:animEffect transition="in" filter="blinds(horizontal)">
                                      <p:cBhvr>
                                        <p:cTn id="15" dur="500"/>
                                        <p:tgtEl>
                                          <p:spTgt spid="552963">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52963">
                                            <p:txEl>
                                              <p:pRg st="4" end="4"/>
                                            </p:txEl>
                                          </p:spTgt>
                                        </p:tgtEl>
                                        <p:attrNameLst>
                                          <p:attrName>style.visibility</p:attrName>
                                        </p:attrNameLst>
                                      </p:cBhvr>
                                      <p:to>
                                        <p:strVal val="visible"/>
                                      </p:to>
                                    </p:set>
                                    <p:animEffect transition="in" filter="blinds(horizontal)">
                                      <p:cBhvr>
                                        <p:cTn id="20" dur="500"/>
                                        <p:tgtEl>
                                          <p:spTgt spid="552963">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52963">
                                            <p:txEl>
                                              <p:pRg st="6" end="6"/>
                                            </p:txEl>
                                          </p:spTgt>
                                        </p:tgtEl>
                                        <p:attrNameLst>
                                          <p:attrName>style.visibility</p:attrName>
                                        </p:attrNameLst>
                                      </p:cBhvr>
                                      <p:to>
                                        <p:strVal val="visible"/>
                                      </p:to>
                                    </p:set>
                                    <p:animEffect transition="in" filter="blinds(horizontal)">
                                      <p:cBhvr>
                                        <p:cTn id="25" dur="500"/>
                                        <p:tgtEl>
                                          <p:spTgt spid="552963">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52963">
                                            <p:txEl>
                                              <p:pRg st="7" end="7"/>
                                            </p:txEl>
                                          </p:spTgt>
                                        </p:tgtEl>
                                        <p:attrNameLst>
                                          <p:attrName>style.visibility</p:attrName>
                                        </p:attrNameLst>
                                      </p:cBhvr>
                                      <p:to>
                                        <p:strVal val="visible"/>
                                      </p:to>
                                    </p:set>
                                    <p:animEffect transition="in" filter="blinds(horizontal)">
                                      <p:cBhvr>
                                        <p:cTn id="30" dur="500"/>
                                        <p:tgtEl>
                                          <p:spTgt spid="552963">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52963">
                                            <p:txEl>
                                              <p:pRg st="8" end="8"/>
                                            </p:txEl>
                                          </p:spTgt>
                                        </p:tgtEl>
                                        <p:attrNameLst>
                                          <p:attrName>style.visibility</p:attrName>
                                        </p:attrNameLst>
                                      </p:cBhvr>
                                      <p:to>
                                        <p:strVal val="visible"/>
                                      </p:to>
                                    </p:set>
                                    <p:animEffect transition="in" filter="blinds(horizontal)">
                                      <p:cBhvr>
                                        <p:cTn id="35" dur="500"/>
                                        <p:tgtEl>
                                          <p:spTgt spid="552963">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552963">
                                            <p:txEl>
                                              <p:pRg st="9" end="9"/>
                                            </p:txEl>
                                          </p:spTgt>
                                        </p:tgtEl>
                                        <p:attrNameLst>
                                          <p:attrName>style.visibility</p:attrName>
                                        </p:attrNameLst>
                                      </p:cBhvr>
                                      <p:to>
                                        <p:strVal val="visible"/>
                                      </p:to>
                                    </p:set>
                                    <p:animEffect transition="in" filter="blinds(horizontal)">
                                      <p:cBhvr>
                                        <p:cTn id="40" dur="500"/>
                                        <p:tgtEl>
                                          <p:spTgt spid="552963">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552963">
                                            <p:txEl>
                                              <p:pRg st="10" end="10"/>
                                            </p:txEl>
                                          </p:spTgt>
                                        </p:tgtEl>
                                        <p:attrNameLst>
                                          <p:attrName>style.visibility</p:attrName>
                                        </p:attrNameLst>
                                      </p:cBhvr>
                                      <p:to>
                                        <p:strVal val="visible"/>
                                      </p:to>
                                    </p:set>
                                    <p:animEffect transition="in" filter="blinds(horizontal)">
                                      <p:cBhvr>
                                        <p:cTn id="45" dur="500"/>
                                        <p:tgtEl>
                                          <p:spTgt spid="552963">
                                            <p:txEl>
                                              <p:pRg st="10" end="1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552963">
                                            <p:txEl>
                                              <p:pRg st="11" end="11"/>
                                            </p:txEl>
                                          </p:spTgt>
                                        </p:tgtEl>
                                        <p:attrNameLst>
                                          <p:attrName>style.visibility</p:attrName>
                                        </p:attrNameLst>
                                      </p:cBhvr>
                                      <p:to>
                                        <p:strVal val="visible"/>
                                      </p:to>
                                    </p:set>
                                    <p:animEffect transition="in" filter="blinds(horizontal)">
                                      <p:cBhvr>
                                        <p:cTn id="50" dur="500"/>
                                        <p:tgtEl>
                                          <p:spTgt spid="552963">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52964"/>
                                        </p:tgtEl>
                                        <p:attrNameLst>
                                          <p:attrName>style.visibility</p:attrName>
                                        </p:attrNameLst>
                                      </p:cBhvr>
                                      <p:to>
                                        <p:strVal val="visible"/>
                                      </p:to>
                                    </p:set>
                                    <p:animEffect transition="in" filter="blinds(horizontal)">
                                      <p:cBhvr>
                                        <p:cTn id="55" dur="500"/>
                                        <p:tgtEl>
                                          <p:spTgt spid="552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40F6141C-6DE7-0E4F-8D0B-25253671B425}" type="slidenum">
              <a:rPr lang="zh-CN" altLang="en-US" sz="1400">
                <a:latin typeface="Times New Roman" charset="0"/>
                <a:ea typeface="宋体" charset="-122"/>
              </a:rPr>
              <a:pPr>
                <a:spcBef>
                  <a:spcPct val="0"/>
                </a:spcBef>
                <a:buFontTx/>
                <a:buNone/>
              </a:pPr>
              <a:t>8</a:t>
            </a:fld>
            <a:endParaRPr lang="en-US" altLang="zh-CN" sz="1400">
              <a:latin typeface="Times New Roman" charset="0"/>
              <a:ea typeface="宋体" charset="-122"/>
            </a:endParaRPr>
          </a:p>
        </p:txBody>
      </p:sp>
      <p:sp>
        <p:nvSpPr>
          <p:cNvPr id="16387" name="Rectangle 2"/>
          <p:cNvSpPr>
            <a:spLocks noGrp="1" noChangeArrowheads="1"/>
          </p:cNvSpPr>
          <p:nvPr>
            <p:ph type="title"/>
          </p:nvPr>
        </p:nvSpPr>
        <p:spPr/>
        <p:txBody>
          <a:bodyPr/>
          <a:lstStyle/>
          <a:p>
            <a:r>
              <a:rPr lang="zh-CN" altLang="en-US" sz="3200" dirty="0">
                <a:ea typeface="宋体" charset="-122"/>
              </a:rPr>
              <a:t>成绩构成</a:t>
            </a:r>
            <a:endParaRPr lang="en-US" altLang="zh-CN" sz="3200" dirty="0">
              <a:ea typeface="宋体" charset="-122"/>
            </a:endParaRPr>
          </a:p>
        </p:txBody>
      </p:sp>
      <p:sp>
        <p:nvSpPr>
          <p:cNvPr id="16388" name="Rectangle 3"/>
          <p:cNvSpPr>
            <a:spLocks noGrp="1" noChangeArrowheads="1"/>
          </p:cNvSpPr>
          <p:nvPr>
            <p:ph type="body" idx="1"/>
          </p:nvPr>
        </p:nvSpPr>
        <p:spPr/>
        <p:txBody>
          <a:bodyPr/>
          <a:lstStyle/>
          <a:p>
            <a:r>
              <a:rPr lang="zh-CN" altLang="en-US" sz="3200" b="1" dirty="0">
                <a:latin typeface="KaiTi" charset="-122"/>
                <a:ea typeface="KaiTi" charset="-122"/>
                <a:cs typeface="KaiTi" charset="-122"/>
              </a:rPr>
              <a:t>平时成绩</a:t>
            </a:r>
            <a:r>
              <a:rPr lang="en-US" altLang="zh-CN" sz="3200" dirty="0">
                <a:ea typeface="宋体" charset="-122"/>
              </a:rPr>
              <a:t>(65%)</a:t>
            </a:r>
          </a:p>
          <a:p>
            <a:pPr lvl="1"/>
            <a:r>
              <a:rPr lang="zh-CN" altLang="en-US" sz="2800" b="1" dirty="0">
                <a:latin typeface="KaiTi" charset="-122"/>
                <a:ea typeface="KaiTi" charset="-122"/>
                <a:cs typeface="KaiTi" charset="-122"/>
              </a:rPr>
              <a:t>期中考试</a:t>
            </a:r>
            <a:r>
              <a:rPr lang="zh-CN" altLang="en-US" sz="2800" dirty="0">
                <a:ea typeface="宋体" charset="-122"/>
              </a:rPr>
              <a:t> </a:t>
            </a:r>
            <a:r>
              <a:rPr lang="en-US" altLang="zh-CN" sz="2800" dirty="0">
                <a:ea typeface="宋体" charset="-122"/>
              </a:rPr>
              <a:t>(50%)</a:t>
            </a:r>
          </a:p>
          <a:p>
            <a:pPr lvl="1"/>
            <a:r>
              <a:rPr lang="zh-CN" altLang="en-US" sz="2800" b="1" dirty="0">
                <a:latin typeface="KaiTi" charset="-122"/>
                <a:ea typeface="KaiTi" charset="-122"/>
              </a:rPr>
              <a:t>实验 </a:t>
            </a:r>
            <a:r>
              <a:rPr lang="en-US" altLang="zh-CN" sz="2800" b="1" dirty="0">
                <a:latin typeface="KaiTi" charset="-122"/>
                <a:ea typeface="KaiTi" charset="-122"/>
              </a:rPr>
              <a:t>(40%)</a:t>
            </a:r>
          </a:p>
          <a:p>
            <a:pPr lvl="2"/>
            <a:r>
              <a:rPr lang="en-US" altLang="zh-CN" sz="2400" dirty="0">
                <a:ea typeface="宋体" charset="-122"/>
              </a:rPr>
              <a:t>Don’t cheat</a:t>
            </a:r>
          </a:p>
          <a:p>
            <a:pPr lvl="2"/>
            <a:r>
              <a:rPr lang="en-US" altLang="zh-CN" sz="2400" dirty="0">
                <a:ea typeface="宋体" charset="-122"/>
              </a:rPr>
              <a:t>Start early</a:t>
            </a:r>
          </a:p>
          <a:p>
            <a:pPr lvl="1"/>
            <a:r>
              <a:rPr lang="zh-CN" altLang="en-US" sz="2800" b="1" dirty="0">
                <a:latin typeface="KaiTi" charset="-122"/>
                <a:ea typeface="KaiTi" charset="-122"/>
              </a:rPr>
              <a:t>作业 </a:t>
            </a:r>
            <a:r>
              <a:rPr lang="en-US" altLang="zh-CN" sz="2800" b="1" dirty="0">
                <a:latin typeface="KaiTi" charset="-122"/>
                <a:ea typeface="KaiTi" charset="-122"/>
              </a:rPr>
              <a:t>(10%)</a:t>
            </a:r>
          </a:p>
          <a:p>
            <a:r>
              <a:rPr lang="zh-CN" altLang="en-US" sz="3200" b="1" dirty="0">
                <a:latin typeface="KaiTi" charset="-122"/>
                <a:ea typeface="KaiTi" charset="-122"/>
                <a:cs typeface="KaiTi" charset="-122"/>
              </a:rPr>
              <a:t>期末考试</a:t>
            </a:r>
            <a:r>
              <a:rPr lang="en-US" altLang="zh-CN" sz="3200" dirty="0">
                <a:ea typeface="宋体" charset="-122"/>
              </a:rPr>
              <a:t>(35%)</a:t>
            </a:r>
          </a:p>
          <a:p>
            <a:r>
              <a:rPr lang="zh-CN" altLang="en-US" sz="3200" b="1" dirty="0">
                <a:latin typeface="KaiTi" charset="-122"/>
                <a:ea typeface="KaiTi" charset="-122"/>
              </a:rPr>
              <a:t>课程资料和作业提交</a:t>
            </a:r>
            <a:endParaRPr lang="en-US" altLang="zh-CN" sz="3200" b="1" dirty="0">
              <a:latin typeface="KaiTi" charset="-122"/>
              <a:ea typeface="KaiTi" charset="-122"/>
            </a:endParaRPr>
          </a:p>
          <a:p>
            <a:pPr lvl="1"/>
            <a:r>
              <a:rPr lang="en-US" altLang="zh-CN" sz="2800" dirty="0">
                <a:ea typeface="宋体" charset="-122"/>
              </a:rPr>
              <a:t>http://obe.ruc.edu.cn/</a:t>
            </a:r>
          </a:p>
          <a:p>
            <a:endParaRPr lang="en-US" altLang="zh-CN" dirty="0">
              <a:ea typeface="宋体" charset="-122"/>
            </a:endParaRPr>
          </a:p>
        </p:txBody>
      </p:sp>
    </p:spTree>
    <p:extLst>
      <p:ext uri="{BB962C8B-B14F-4D97-AF65-F5344CB8AC3E}">
        <p14:creationId xmlns:p14="http://schemas.microsoft.com/office/powerpoint/2010/main" val="21735013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108DCA8-F5D3-0B39-EA77-EDFDF5596209}"/>
              </a:ext>
            </a:extLst>
          </p:cNvPr>
          <p:cNvSpPr>
            <a:spLocks noGrp="1" noChangeArrowheads="1"/>
          </p:cNvSpPr>
          <p:nvPr>
            <p:ph type="title"/>
          </p:nvPr>
        </p:nvSpPr>
        <p:spPr>
          <a:xfrm>
            <a:off x="457200" y="98425"/>
            <a:ext cx="8229600" cy="561975"/>
          </a:xfrm>
        </p:spPr>
        <p:txBody>
          <a:bodyPr/>
          <a:lstStyle/>
          <a:p>
            <a:r>
              <a:rPr lang="zh-CN" altLang="en-US" sz="3600"/>
              <a:t>计算机是如何工作的？</a:t>
            </a:r>
          </a:p>
        </p:txBody>
      </p:sp>
      <p:sp>
        <p:nvSpPr>
          <p:cNvPr id="555011" name="Text Box 3">
            <a:extLst>
              <a:ext uri="{FF2B5EF4-FFF2-40B4-BE49-F238E27FC236}">
                <a16:creationId xmlns:a16="http://schemas.microsoft.com/office/drawing/2014/main" id="{F1E0591D-04BF-3E1E-9A90-125C33C71272}"/>
              </a:ext>
            </a:extLst>
          </p:cNvPr>
          <p:cNvSpPr txBox="1">
            <a:spLocks noChangeArrowheads="1"/>
          </p:cNvSpPr>
          <p:nvPr/>
        </p:nvSpPr>
        <p:spPr bwMode="auto">
          <a:xfrm>
            <a:off x="115888" y="1465263"/>
            <a:ext cx="8893175" cy="51029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l"/>
              <a:tabLst/>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程序在执行前</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	</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数据和指令事先存放在存储器中，每条指令和每个数据都有地址，指令按序存放，指令由</a:t>
            </a:r>
            <a:r>
              <a:rPr kumimoji="0" lang="en-US" altLang="zh-CN"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OP</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ADDR</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字段组成，程序起始地址置</a:t>
            </a:r>
            <a:r>
              <a:rPr kumimoji="0" lang="en-US" altLang="zh-CN"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PC</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（原材料和菜谱都放在厨房外的架子上， 每个架子有编号。</a:t>
            </a:r>
            <a:r>
              <a:rPr lang="zh-CN" altLang="en-US" sz="2200" dirty="0">
                <a:solidFill>
                  <a:srgbClr val="3333CC"/>
                </a:solidFill>
                <a:latin typeface="微软雅黑" panose="020B0503020204020204" pitchFamily="34" charset="-122"/>
                <a:ea typeface="微软雅黑" panose="020B0503020204020204" pitchFamily="34" charset="-122"/>
              </a:rPr>
              <a:t>厨师</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从第</a:t>
            </a:r>
            <a:r>
              <a:rPr kumimoji="0" lang="en-US" altLang="zh-CN"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5</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个架上指定菜谱开始做）</a:t>
            </a:r>
            <a:endParaRPr kumimoji="0" lang="en-US" altLang="zh-CN"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l"/>
              <a:tabLst/>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开始执行程序</a:t>
            </a:r>
            <a:endParaRPr kumimoji="0" lang="zh-CN" altLang="en-US" sz="2200" b="1"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endParaRPr>
          </a:p>
          <a:p>
            <a:pPr>
              <a:lnSpc>
                <a:spcPct val="100000"/>
              </a:lnSpc>
              <a:buNone/>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第一步：</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根据</a:t>
            </a:r>
            <a:r>
              <a:rPr kumimoji="0" lang="en-US" altLang="zh-CN"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PC</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取指令</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（从</a:t>
            </a:r>
            <a:r>
              <a:rPr kumimoji="0" lang="en-US" altLang="zh-CN"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5</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号架上取菜谱），同时</a:t>
            </a:r>
            <a:r>
              <a:rPr lang="zh-CN" altLang="en-US" sz="2200" dirty="0">
                <a:solidFill>
                  <a:srgbClr val="FF3300"/>
                </a:solidFill>
                <a:latin typeface="微软雅黑" panose="020B0503020204020204" pitchFamily="34" charset="-122"/>
                <a:ea typeface="微软雅黑" panose="020B0503020204020204" pitchFamily="34" charset="-122"/>
              </a:rPr>
              <a:t>修改</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的值</a:t>
            </a:r>
            <a:r>
              <a:rPr lang="zh-CN" altLang="en-US" sz="2200" dirty="0">
                <a:solidFill>
                  <a:srgbClr val="3333CC"/>
                </a:solidFill>
                <a:latin typeface="微软雅黑" panose="020B0503020204020204" pitchFamily="34" charset="-122"/>
                <a:ea typeface="微软雅黑" panose="020B0503020204020204" pitchFamily="34" charset="-122"/>
              </a:rPr>
              <a:t>（算出下一菜谱所在架子号</a:t>
            </a:r>
            <a:r>
              <a:rPr lang="en-US" altLang="zh-CN" sz="2200" dirty="0">
                <a:solidFill>
                  <a:srgbClr val="3333CC"/>
                </a:solidFill>
                <a:latin typeface="微软雅黑" panose="020B0503020204020204" pitchFamily="34" charset="-122"/>
                <a:ea typeface="微软雅黑" panose="020B0503020204020204" pitchFamily="34" charset="-122"/>
              </a:rPr>
              <a:t>6=5+1</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第二步：</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指令译码</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（看菜谱）</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第三步：</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取操作数</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（从架上或盘中取原材料）</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第四步：</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指令执行</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（洗、切、炒等具体操作）</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第五步：</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回写结果</a:t>
            </a:r>
            <a:r>
              <a:rPr kumimoji="0" lang="zh-CN" altLang="en-US" sz="22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（装盘或直接送桌）</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200" b="1" i="0" u="none" strike="noStrike" kern="1200" cap="none" spc="0" normalizeH="0" noProof="0">
                <a:ln>
                  <a:noFill/>
                </a:ln>
                <a:solidFill>
                  <a:srgbClr val="FF3300"/>
                </a:solidFill>
                <a:effectLst/>
                <a:uLnTx/>
                <a:uFillTx/>
                <a:latin typeface="微软雅黑" panose="020B0503020204020204" pitchFamily="34" charset="-122"/>
                <a:ea typeface="微软雅黑" panose="020B0503020204020204" pitchFamily="34" charset="-122"/>
                <a:cs typeface="+mn-cs"/>
              </a:rPr>
              <a:t>   </a:t>
            </a:r>
            <a:r>
              <a:rPr kumimoji="0" lang="zh-CN" altLang="en-US" sz="2200" b="1" i="0" u="none" strike="noStrike" kern="1200" cap="none" spc="0" normalizeH="0" baseline="0" noProof="0">
                <a:ln>
                  <a:noFill/>
                </a:ln>
                <a:solidFill>
                  <a:srgbClr val="FF3300"/>
                </a:solidFill>
                <a:effectLst/>
                <a:uLnTx/>
                <a:uFillTx/>
                <a:latin typeface="微软雅黑" panose="020B0503020204020204" pitchFamily="34" charset="-122"/>
                <a:ea typeface="微软雅黑" panose="020B0503020204020204" pitchFamily="34" charset="-122"/>
                <a:cs typeface="+mn-cs"/>
              </a:rPr>
              <a:t>继续</a:t>
            </a:r>
            <a:r>
              <a:rPr kumimoji="0" lang="zh-CN" altLang="en-US" sz="22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执行下一条指令</a:t>
            </a:r>
            <a:r>
              <a:rPr kumimoji="0" lang="zh-CN" altLang="en-US" sz="22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（继续做下一道菜）</a:t>
            </a:r>
          </a:p>
        </p:txBody>
      </p:sp>
      <p:sp>
        <p:nvSpPr>
          <p:cNvPr id="50180" name="Text Box 4">
            <a:extLst>
              <a:ext uri="{FF2B5EF4-FFF2-40B4-BE49-F238E27FC236}">
                <a16:creationId xmlns:a16="http://schemas.microsoft.com/office/drawing/2014/main" id="{737C2F3C-8257-990B-D8A8-AE6270296FA0}"/>
              </a:ext>
            </a:extLst>
          </p:cNvPr>
          <p:cNvSpPr txBox="1">
            <a:spLocks noChangeArrowheads="1"/>
          </p:cNvSpPr>
          <p:nvPr/>
        </p:nvSpPr>
        <p:spPr bwMode="auto">
          <a:xfrm>
            <a:off x="971550" y="908050"/>
            <a:ext cx="657066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程序由指令组成（</a:t>
            </a:r>
            <a:r>
              <a:rPr kumimoji="0" lang="zh-CN" altLang="en-US" sz="2400" b="1" i="0" u="none" strike="noStrike" kern="1200" cap="none" spc="0" normalizeH="0" baseline="0" noProof="0">
                <a:ln>
                  <a:noFill/>
                </a:ln>
                <a:solidFill>
                  <a:srgbClr val="C0504D"/>
                </a:solidFill>
                <a:effectLst/>
                <a:uLnTx/>
                <a:uFillTx/>
                <a:latin typeface="微软雅黑" panose="020B0503020204020204" pitchFamily="34" charset="-122"/>
                <a:ea typeface="微软雅黑" panose="020B0503020204020204" pitchFamily="34" charset="-122"/>
                <a:cs typeface="+mn-cs"/>
              </a:rPr>
              <a:t>菜单由菜谱组成</a:t>
            </a: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5011">
                                            <p:txEl>
                                              <p:pRg st="1" end="1"/>
                                            </p:txEl>
                                          </p:spTgt>
                                        </p:tgtEl>
                                        <p:attrNameLst>
                                          <p:attrName>style.visibility</p:attrName>
                                        </p:attrNameLst>
                                      </p:cBhvr>
                                      <p:to>
                                        <p:strVal val="visible"/>
                                      </p:to>
                                    </p:set>
                                    <p:animEffect transition="in" filter="blinds(horizontal)">
                                      <p:cBhvr>
                                        <p:cTn id="7" dur="500"/>
                                        <p:tgtEl>
                                          <p:spTgt spid="5550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5011">
                                            <p:txEl>
                                              <p:pRg st="2" end="2"/>
                                            </p:txEl>
                                          </p:spTgt>
                                        </p:tgtEl>
                                        <p:attrNameLst>
                                          <p:attrName>style.visibility</p:attrName>
                                        </p:attrNameLst>
                                      </p:cBhvr>
                                      <p:to>
                                        <p:strVal val="visible"/>
                                      </p:to>
                                    </p:set>
                                    <p:animEffect transition="in" filter="blinds(horizontal)">
                                      <p:cBhvr>
                                        <p:cTn id="12" dur="500"/>
                                        <p:tgtEl>
                                          <p:spTgt spid="55501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5011">
                                            <p:txEl>
                                              <p:pRg st="4" end="4"/>
                                            </p:txEl>
                                          </p:spTgt>
                                        </p:tgtEl>
                                        <p:attrNameLst>
                                          <p:attrName>style.visibility</p:attrName>
                                        </p:attrNameLst>
                                      </p:cBhvr>
                                      <p:to>
                                        <p:strVal val="visible"/>
                                      </p:to>
                                    </p:set>
                                    <p:animEffect transition="in" filter="blinds(horizontal)">
                                      <p:cBhvr>
                                        <p:cTn id="17" dur="500"/>
                                        <p:tgtEl>
                                          <p:spTgt spid="5550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5011">
                                            <p:txEl>
                                              <p:pRg st="5" end="5"/>
                                            </p:txEl>
                                          </p:spTgt>
                                        </p:tgtEl>
                                        <p:attrNameLst>
                                          <p:attrName>style.visibility</p:attrName>
                                        </p:attrNameLst>
                                      </p:cBhvr>
                                      <p:to>
                                        <p:strVal val="visible"/>
                                      </p:to>
                                    </p:set>
                                    <p:animEffect transition="in" filter="blinds(horizontal)">
                                      <p:cBhvr>
                                        <p:cTn id="22" dur="500"/>
                                        <p:tgtEl>
                                          <p:spTgt spid="55501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55011">
                                            <p:txEl>
                                              <p:pRg st="6" end="6"/>
                                            </p:txEl>
                                          </p:spTgt>
                                        </p:tgtEl>
                                        <p:attrNameLst>
                                          <p:attrName>style.visibility</p:attrName>
                                        </p:attrNameLst>
                                      </p:cBhvr>
                                      <p:to>
                                        <p:strVal val="visible"/>
                                      </p:to>
                                    </p:set>
                                    <p:animEffect transition="in" filter="blinds(horizontal)">
                                      <p:cBhvr>
                                        <p:cTn id="27" dur="500"/>
                                        <p:tgtEl>
                                          <p:spTgt spid="55501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55011">
                                            <p:txEl>
                                              <p:pRg st="7" end="7"/>
                                            </p:txEl>
                                          </p:spTgt>
                                        </p:tgtEl>
                                        <p:attrNameLst>
                                          <p:attrName>style.visibility</p:attrName>
                                        </p:attrNameLst>
                                      </p:cBhvr>
                                      <p:to>
                                        <p:strVal val="visible"/>
                                      </p:to>
                                    </p:set>
                                    <p:animEffect transition="in" filter="blinds(horizontal)">
                                      <p:cBhvr>
                                        <p:cTn id="32" dur="500"/>
                                        <p:tgtEl>
                                          <p:spTgt spid="555011">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5011">
                                            <p:txEl>
                                              <p:pRg st="8" end="8"/>
                                            </p:txEl>
                                          </p:spTgt>
                                        </p:tgtEl>
                                        <p:attrNameLst>
                                          <p:attrName>style.visibility</p:attrName>
                                        </p:attrNameLst>
                                      </p:cBhvr>
                                      <p:to>
                                        <p:strVal val="visible"/>
                                      </p:to>
                                    </p:set>
                                    <p:animEffect transition="in" filter="blinds(horizontal)">
                                      <p:cBhvr>
                                        <p:cTn id="37" dur="500"/>
                                        <p:tgtEl>
                                          <p:spTgt spid="55501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5011">
                                            <p:txEl>
                                              <p:pRg st="9" end="9"/>
                                            </p:txEl>
                                          </p:spTgt>
                                        </p:tgtEl>
                                        <p:attrNameLst>
                                          <p:attrName>style.visibility</p:attrName>
                                        </p:attrNameLst>
                                      </p:cBhvr>
                                      <p:to>
                                        <p:strVal val="visible"/>
                                      </p:to>
                                    </p:set>
                                    <p:animEffect transition="in" filter="blinds(horizontal)">
                                      <p:cBhvr>
                                        <p:cTn id="42" dur="500"/>
                                        <p:tgtEl>
                                          <p:spTgt spid="5550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1"/>
          <p:cNvSpPr>
            <a:spLocks noGrp="1"/>
          </p:cNvSpPr>
          <p:nvPr>
            <p:ph type="title"/>
          </p:nvPr>
        </p:nvSpPr>
        <p:spPr/>
        <p:txBody>
          <a:bodyPr/>
          <a:lstStyle/>
          <a:p>
            <a:r>
              <a:rPr lang="zh-CN" altLang="en-US"/>
              <a:t>从高级语言到硬件执行</a:t>
            </a:r>
          </a:p>
        </p:txBody>
      </p:sp>
      <p:sp>
        <p:nvSpPr>
          <p:cNvPr id="107522" name="内容占位符 2"/>
          <p:cNvSpPr>
            <a:spLocks noGrp="1"/>
          </p:cNvSpPr>
          <p:nvPr>
            <p:ph idx="1"/>
          </p:nvPr>
        </p:nvSpPr>
        <p:spPr>
          <a:xfrm>
            <a:off x="457200" y="1124744"/>
            <a:ext cx="8486775" cy="4114800"/>
          </a:xfrm>
        </p:spPr>
        <p:txBody>
          <a:bodyPr/>
          <a:lstStyle/>
          <a:p>
            <a:r>
              <a:rPr lang="zh-CN" altLang="en-US" sz="2400" b="1" dirty="0"/>
              <a:t>计算机的主要硬件结构</a:t>
            </a:r>
            <a:endParaRPr lang="zh-CN" altLang="zh-CN" sz="2400" dirty="0"/>
          </a:p>
          <a:p>
            <a:endParaRPr lang="zh-CN" altLang="en-US" sz="2400" dirty="0"/>
          </a:p>
          <a:p>
            <a:endParaRPr lang="zh-CN" altLang="en-US" sz="2400" dirty="0"/>
          </a:p>
        </p:txBody>
      </p:sp>
      <p:pic>
        <p:nvPicPr>
          <p:cNvPr id="107523"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362" y="1628800"/>
            <a:ext cx="496887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8634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1"/>
          <p:cNvSpPr>
            <a:spLocks noGrp="1"/>
          </p:cNvSpPr>
          <p:nvPr>
            <p:ph type="title"/>
          </p:nvPr>
        </p:nvSpPr>
        <p:spPr/>
        <p:txBody>
          <a:bodyPr/>
          <a:lstStyle/>
          <a:p>
            <a:r>
              <a:rPr lang="zh-CN" altLang="en-US"/>
              <a:t>从高级语言到硬件执行</a:t>
            </a:r>
          </a:p>
        </p:txBody>
      </p:sp>
      <p:sp>
        <p:nvSpPr>
          <p:cNvPr id="109570" name="内容占位符 2"/>
          <p:cNvSpPr>
            <a:spLocks noGrp="1"/>
          </p:cNvSpPr>
          <p:nvPr>
            <p:ph idx="1"/>
          </p:nvPr>
        </p:nvSpPr>
        <p:spPr>
          <a:xfrm>
            <a:off x="292100" y="1124744"/>
            <a:ext cx="8559800" cy="4114800"/>
          </a:xfrm>
        </p:spPr>
        <p:txBody>
          <a:bodyPr/>
          <a:lstStyle/>
          <a:p>
            <a:r>
              <a:rPr lang="en-US" altLang="zh-CN" sz="2800" b="1" dirty="0"/>
              <a:t>hello world</a:t>
            </a:r>
            <a:r>
              <a:rPr lang="zh-CN" altLang="en-US" sz="2800" b="1" dirty="0"/>
              <a:t>程序在计算机硬件上的执行</a:t>
            </a:r>
            <a:endParaRPr lang="zh-CN" altLang="zh-CN" sz="2800" dirty="0"/>
          </a:p>
          <a:p>
            <a:pPr lvl="1"/>
            <a:r>
              <a:rPr lang="zh-CN" altLang="en-US" sz="2400" dirty="0"/>
              <a:t>从键盘读入这些信息，并把它存放到主存储器中</a:t>
            </a:r>
            <a:r>
              <a:rPr lang="zh-CN" altLang="zh-CN" sz="2400" dirty="0"/>
              <a:t> </a:t>
            </a:r>
            <a:endParaRPr lang="zh-CN" altLang="en-US" sz="2400" dirty="0"/>
          </a:p>
        </p:txBody>
      </p:sp>
      <p:pic>
        <p:nvPicPr>
          <p:cNvPr id="109571"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787" y="2104231"/>
            <a:ext cx="4176713"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977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
          <p:cNvSpPr>
            <a:spLocks noGrp="1"/>
          </p:cNvSpPr>
          <p:nvPr>
            <p:ph type="title"/>
          </p:nvPr>
        </p:nvSpPr>
        <p:spPr/>
        <p:txBody>
          <a:bodyPr/>
          <a:lstStyle/>
          <a:p>
            <a:r>
              <a:rPr lang="zh-CN" altLang="en-US"/>
              <a:t>从高级语言到硬件执行</a:t>
            </a:r>
          </a:p>
        </p:txBody>
      </p:sp>
      <p:sp>
        <p:nvSpPr>
          <p:cNvPr id="110594" name="内容占位符 2"/>
          <p:cNvSpPr>
            <a:spLocks noGrp="1"/>
          </p:cNvSpPr>
          <p:nvPr>
            <p:ph idx="1"/>
          </p:nvPr>
        </p:nvSpPr>
        <p:spPr>
          <a:xfrm>
            <a:off x="256381" y="1124744"/>
            <a:ext cx="8631238" cy="4114800"/>
          </a:xfrm>
        </p:spPr>
        <p:txBody>
          <a:bodyPr/>
          <a:lstStyle/>
          <a:p>
            <a:r>
              <a:rPr lang="en-US" altLang="zh-CN" sz="2800" b="1" dirty="0"/>
              <a:t>hello world</a:t>
            </a:r>
            <a:r>
              <a:rPr lang="zh-CN" altLang="en-US" sz="2800" b="1" dirty="0"/>
              <a:t>程序在计算机硬件上的执行</a:t>
            </a:r>
            <a:endParaRPr lang="zh-CN" altLang="zh-CN" sz="2800" dirty="0"/>
          </a:p>
          <a:p>
            <a:pPr lvl="1"/>
            <a:r>
              <a:rPr lang="zh-CN" altLang="en-US" sz="2400" dirty="0"/>
              <a:t>从磁盘加载可执行程序文件</a:t>
            </a:r>
            <a:r>
              <a:rPr lang="en-US" altLang="zh-CN" sz="2400" dirty="0"/>
              <a:t>hello</a:t>
            </a:r>
            <a:r>
              <a:rPr lang="zh-CN" altLang="en-US" sz="2400" dirty="0"/>
              <a:t>到主存储器</a:t>
            </a:r>
            <a:r>
              <a:rPr lang="zh-CN" altLang="zh-CN" sz="2400" dirty="0"/>
              <a:t> </a:t>
            </a:r>
            <a:endParaRPr lang="zh-CN" altLang="en-US" sz="2400" dirty="0"/>
          </a:p>
        </p:txBody>
      </p:sp>
      <p:pic>
        <p:nvPicPr>
          <p:cNvPr id="11059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144" y="2031206"/>
            <a:ext cx="467995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810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1"/>
          <p:cNvSpPr>
            <a:spLocks noGrp="1"/>
          </p:cNvSpPr>
          <p:nvPr>
            <p:ph type="title"/>
          </p:nvPr>
        </p:nvSpPr>
        <p:spPr/>
        <p:txBody>
          <a:bodyPr/>
          <a:lstStyle/>
          <a:p>
            <a:r>
              <a:rPr lang="zh-CN" altLang="en-US"/>
              <a:t>从高级语言到硬件执行</a:t>
            </a:r>
          </a:p>
        </p:txBody>
      </p:sp>
      <p:sp>
        <p:nvSpPr>
          <p:cNvPr id="111618" name="内容占位符 2"/>
          <p:cNvSpPr>
            <a:spLocks noGrp="1"/>
          </p:cNvSpPr>
          <p:nvPr>
            <p:ph idx="1"/>
          </p:nvPr>
        </p:nvSpPr>
        <p:spPr>
          <a:xfrm>
            <a:off x="395536" y="1124744"/>
            <a:ext cx="8559800" cy="4114800"/>
          </a:xfrm>
        </p:spPr>
        <p:txBody>
          <a:bodyPr/>
          <a:lstStyle/>
          <a:p>
            <a:r>
              <a:rPr lang="en-US" altLang="zh-CN" sz="2800" b="1" dirty="0"/>
              <a:t>hello world</a:t>
            </a:r>
            <a:r>
              <a:rPr lang="zh-CN" altLang="en-US" sz="2800" b="1" dirty="0"/>
              <a:t>程序在计算机硬件上的执行</a:t>
            </a:r>
            <a:endParaRPr lang="zh-CN" altLang="zh-CN" sz="2800" dirty="0"/>
          </a:p>
          <a:p>
            <a:pPr lvl="1"/>
            <a:r>
              <a:rPr lang="zh-CN" altLang="en-US" sz="2400" dirty="0"/>
              <a:t>将输出字符串从内存写到显示器</a:t>
            </a:r>
            <a:r>
              <a:rPr lang="zh-CN" altLang="zh-CN" sz="2400" dirty="0"/>
              <a:t> </a:t>
            </a:r>
            <a:endParaRPr lang="zh-CN" altLang="en-US" sz="2400" dirty="0"/>
          </a:p>
        </p:txBody>
      </p:sp>
      <p:pic>
        <p:nvPicPr>
          <p:cNvPr id="11161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323" y="2031206"/>
            <a:ext cx="453548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7503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处理器的编程结构</a:t>
            </a:r>
          </a:p>
        </p:txBody>
      </p:sp>
      <p:sp>
        <p:nvSpPr>
          <p:cNvPr id="3" name="内容占位符 2"/>
          <p:cNvSpPr>
            <a:spLocks noGrp="1"/>
          </p:cNvSpPr>
          <p:nvPr>
            <p:ph idx="1"/>
          </p:nvPr>
        </p:nvSpPr>
        <p:spPr/>
        <p:txBody>
          <a:bodyPr/>
          <a:lstStyle/>
          <a:p>
            <a:r>
              <a:rPr lang="zh-CN" altLang="en-US" dirty="0"/>
              <a:t>处理器的编程结构的作用</a:t>
            </a:r>
            <a:endParaRPr lang="en-US" altLang="zh-CN" dirty="0"/>
          </a:p>
          <a:p>
            <a:pPr lvl="1"/>
            <a:r>
              <a:rPr lang="zh-CN" altLang="en-US" dirty="0"/>
              <a:t>便于从软件视角了解计算机系统的操作和运行</a:t>
            </a:r>
            <a:endParaRPr lang="en-US" altLang="zh-CN" dirty="0"/>
          </a:p>
          <a:p>
            <a:pPr lvl="1"/>
            <a:r>
              <a:rPr lang="zh-CN" altLang="en-US" dirty="0"/>
              <a:t>编程人员可以不必知道微处理器复杂的内部结构和引脚信号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821290"/>
            <a:ext cx="4054896" cy="31638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4139952" y="2708920"/>
            <a:ext cx="1728000" cy="540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电路结构</a:t>
            </a:r>
            <a:endPar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 name="Rectangle 4"/>
          <p:cNvSpPr>
            <a:spLocks noChangeArrowheads="1"/>
          </p:cNvSpPr>
          <p:nvPr/>
        </p:nvSpPr>
        <p:spPr bwMode="auto">
          <a:xfrm>
            <a:off x="2555776" y="3874920"/>
            <a:ext cx="1728192" cy="540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电气连接</a:t>
            </a:r>
            <a:endPar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6" name="Rectangle 4"/>
          <p:cNvSpPr>
            <a:spLocks noChangeArrowheads="1"/>
          </p:cNvSpPr>
          <p:nvPr/>
        </p:nvSpPr>
        <p:spPr bwMode="auto">
          <a:xfrm>
            <a:off x="2915816" y="5309928"/>
            <a:ext cx="1728000" cy="540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开关特性</a:t>
            </a:r>
            <a:endPar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 name="Rectangle 4"/>
          <p:cNvSpPr>
            <a:spLocks noChangeArrowheads="1"/>
          </p:cNvSpPr>
          <p:nvPr/>
        </p:nvSpPr>
        <p:spPr bwMode="auto">
          <a:xfrm>
            <a:off x="6380204" y="3249040"/>
            <a:ext cx="1728000" cy="540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信号功能</a:t>
            </a:r>
            <a:endPar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8" name="Rectangle 4"/>
          <p:cNvSpPr>
            <a:spLocks noChangeArrowheads="1"/>
          </p:cNvSpPr>
          <p:nvPr/>
        </p:nvSpPr>
        <p:spPr bwMode="auto">
          <a:xfrm>
            <a:off x="6732432" y="4689240"/>
            <a:ext cx="1728000" cy="540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信号动作</a:t>
            </a:r>
            <a:endPar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 name="禁止符 8"/>
          <p:cNvSpPr/>
          <p:nvPr/>
        </p:nvSpPr>
        <p:spPr bwMode="auto">
          <a:xfrm>
            <a:off x="4075322" y="3158920"/>
            <a:ext cx="2844882" cy="2826265"/>
          </a:xfrm>
          <a:prstGeom prst="noSmoking">
            <a:avLst>
              <a:gd name="adj" fmla="val 10752"/>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41605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处理器的编程结构</a:t>
            </a:r>
          </a:p>
        </p:txBody>
      </p:sp>
      <p:sp>
        <p:nvSpPr>
          <p:cNvPr id="3" name="内容占位符 2"/>
          <p:cNvSpPr>
            <a:spLocks noGrp="1"/>
          </p:cNvSpPr>
          <p:nvPr>
            <p:ph idx="1"/>
          </p:nvPr>
        </p:nvSpPr>
        <p:spPr/>
        <p:txBody>
          <a:bodyPr/>
          <a:lstStyle/>
          <a:p>
            <a:r>
              <a:rPr lang="zh-CN" altLang="en-US" dirty="0"/>
              <a:t>编程人员看到的处理器的软件结构模型</a:t>
            </a:r>
          </a:p>
          <a:p>
            <a:endParaRPr lang="zh-CN" altLang="en-US" dirty="0"/>
          </a:p>
        </p:txBody>
      </p:sp>
      <p:sp>
        <p:nvSpPr>
          <p:cNvPr id="17" name="Rectangle 4"/>
          <p:cNvSpPr>
            <a:spLocks noChangeArrowheads="1"/>
          </p:cNvSpPr>
          <p:nvPr/>
        </p:nvSpPr>
        <p:spPr bwMode="auto">
          <a:xfrm>
            <a:off x="827584" y="2132856"/>
            <a:ext cx="5544616" cy="1512168"/>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处理器内部：</a:t>
            </a:r>
            <a:endPar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a:p>
            <a:pPr marL="457200" marR="0" lvl="0" indent="-457200" algn="just" defTabSz="914400" rtl="0" eaLnBrk="0" fontAlgn="base" latinLnBrk="0" hangingPunct="0">
              <a:lnSpc>
                <a:spcPct val="100000"/>
              </a:lnSpc>
              <a:spcBef>
                <a:spcPts val="0"/>
              </a:spcBef>
              <a:spcAft>
                <a:spcPct val="0"/>
              </a:spcAft>
              <a:buClrTx/>
              <a:buSzTx/>
              <a:buFont typeface="+mj-ea"/>
              <a:buAutoNum type="circleNumDbPlain"/>
              <a:tabLst/>
              <a:defRPr/>
            </a:pPr>
            <a:r>
              <a:rPr kumimoji="0" lang="zh-CN" altLang="en-US"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寄存器的功能、操作和限制</a:t>
            </a:r>
            <a:endPar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a:p>
            <a:pPr marL="457200" marR="0" lvl="0" indent="-457200" algn="just" defTabSz="914400" rtl="0" eaLnBrk="0" fontAlgn="base" latinLnBrk="0" hangingPunct="0">
              <a:lnSpc>
                <a:spcPct val="100000"/>
              </a:lnSpc>
              <a:spcBef>
                <a:spcPts val="0"/>
              </a:spcBef>
              <a:spcAft>
                <a:spcPct val="0"/>
              </a:spcAft>
              <a:buClrTx/>
              <a:buSzTx/>
              <a:buFont typeface="+mj-ea"/>
              <a:buAutoNum type="circleNumDbPlain"/>
              <a:tabLst/>
              <a:defRPr/>
            </a:pPr>
            <a:r>
              <a:rPr kumimoji="0" lang="zh-CN" altLang="en-US"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程序设计中如何使用寄存器</a:t>
            </a:r>
            <a:endPar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18" name="Rectangle 4"/>
          <p:cNvSpPr>
            <a:spLocks noChangeArrowheads="1"/>
          </p:cNvSpPr>
          <p:nvPr/>
        </p:nvSpPr>
        <p:spPr bwMode="auto">
          <a:xfrm>
            <a:off x="2699792" y="3933056"/>
            <a:ext cx="5616624" cy="144016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square" anchor="ct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处理器外部：</a:t>
            </a:r>
            <a:endPar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a:p>
            <a:pPr marL="457200" marR="0" lvl="0" indent="-457200" algn="just" defTabSz="914400" rtl="0" eaLnBrk="0" fontAlgn="base" latinLnBrk="0" hangingPunct="0">
              <a:lnSpc>
                <a:spcPct val="100000"/>
              </a:lnSpc>
              <a:spcBef>
                <a:spcPts val="0"/>
              </a:spcBef>
              <a:spcAft>
                <a:spcPct val="0"/>
              </a:spcAft>
              <a:buClrTx/>
              <a:buSzTx/>
              <a:buFont typeface="+mj-ea"/>
              <a:buAutoNum type="circleNumDbPlain"/>
              <a:tabLst/>
              <a:defRPr/>
            </a:pPr>
            <a:r>
              <a:rPr kumimoji="0" lang="zh-CN" altLang="en-US"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存储器中数据如何组织</a:t>
            </a:r>
            <a:endPar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a:p>
            <a:pPr marL="457200" marR="0" lvl="0" indent="-457200" algn="just" defTabSz="914400" rtl="0" eaLnBrk="0" fontAlgn="base" latinLnBrk="0" hangingPunct="0">
              <a:lnSpc>
                <a:spcPct val="100000"/>
              </a:lnSpc>
              <a:spcBef>
                <a:spcPts val="0"/>
              </a:spcBef>
              <a:spcAft>
                <a:spcPct val="0"/>
              </a:spcAft>
              <a:buClrTx/>
              <a:buSzTx/>
              <a:buFont typeface="+mj-ea"/>
              <a:buAutoNum type="circleNumDbPlain"/>
              <a:tabLst/>
              <a:defRPr/>
            </a:pPr>
            <a:r>
              <a:rPr kumimoji="0" lang="zh-CN" altLang="en-US"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如何从存储器中取指令和数据</a:t>
            </a:r>
            <a:endPar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15543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67D1D8A-C869-38A7-5A58-6C54CAB7EC20}"/>
              </a:ext>
            </a:extLst>
          </p:cNvPr>
          <p:cNvSpPr txBox="1"/>
          <p:nvPr>
            <p:custDataLst>
              <p:tags r:id="rId2"/>
            </p:custDataLst>
          </p:nvPr>
        </p:nvSpPr>
        <p:spPr>
          <a:xfrm>
            <a:off x="914400" y="635000"/>
            <a:ext cx="7618040" cy="2143125"/>
          </a:xfrm>
          <a:prstGeom prst="rect">
            <a:avLst/>
          </a:prstGeom>
          <a:noFill/>
        </p:spPr>
        <p:txBody>
          <a:bodyPr vert="horz" wrap="squar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关于指令和指令执行的描述错误的是？</a:t>
            </a:r>
          </a:p>
        </p:txBody>
      </p:sp>
      <p:sp>
        <p:nvSpPr>
          <p:cNvPr id="7" name="文本框 6">
            <a:extLst>
              <a:ext uri="{FF2B5EF4-FFF2-40B4-BE49-F238E27FC236}">
                <a16:creationId xmlns:a16="http://schemas.microsoft.com/office/drawing/2014/main" id="{FAEEF1C8-E01F-FB04-6FCD-CA6E8F8CCF14}"/>
              </a:ext>
            </a:extLst>
          </p:cNvPr>
          <p:cNvSpPr txBox="1"/>
          <p:nvPr>
            <p:custDataLst>
              <p:tags r:id="rId3"/>
            </p:custDataLst>
          </p:nvPr>
        </p:nvSpPr>
        <p:spPr>
          <a:xfrm>
            <a:off x="1835696" y="2348880"/>
            <a:ext cx="6847656"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指令由操作码和操作数或操作数的地址码组成</a:t>
            </a:r>
          </a:p>
        </p:txBody>
      </p:sp>
      <p:sp>
        <p:nvSpPr>
          <p:cNvPr id="8" name="文本框 7">
            <a:extLst>
              <a:ext uri="{FF2B5EF4-FFF2-40B4-BE49-F238E27FC236}">
                <a16:creationId xmlns:a16="http://schemas.microsoft.com/office/drawing/2014/main" id="{52580B2D-AD7C-6DC1-73C9-604682A22801}"/>
              </a:ext>
            </a:extLst>
          </p:cNvPr>
          <p:cNvSpPr txBox="1"/>
          <p:nvPr>
            <p:custDataLst>
              <p:tags r:id="rId4"/>
            </p:custDataLst>
          </p:nvPr>
        </p:nvSpPr>
        <p:spPr>
          <a:xfrm>
            <a:off x="1835696" y="3206130"/>
            <a:ext cx="6400800"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指令操作码通过</a:t>
            </a:r>
            <a:r>
              <a:rPr kumimoji="0" lang="en-US" altLang="zh-CN"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CPU</a:t>
            </a: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中的控制器进行译码</a:t>
            </a:r>
          </a:p>
        </p:txBody>
      </p:sp>
      <p:sp>
        <p:nvSpPr>
          <p:cNvPr id="11" name="椭圆 10">
            <a:extLst>
              <a:ext uri="{FF2B5EF4-FFF2-40B4-BE49-F238E27FC236}">
                <a16:creationId xmlns:a16="http://schemas.microsoft.com/office/drawing/2014/main" id="{387DC5F9-AA46-0DB1-0C20-377A5F59E6EA}"/>
              </a:ext>
            </a:extLst>
          </p:cNvPr>
          <p:cNvSpPr>
            <a:spLocks noChangeAspect="1"/>
          </p:cNvSpPr>
          <p:nvPr>
            <p:custDataLst>
              <p:tags r:id="rId5"/>
            </p:custDataLst>
          </p:nvPr>
        </p:nvSpPr>
        <p:spPr bwMode="auto">
          <a:xfrm>
            <a:off x="1121321" y="241317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A</a:t>
            </a:r>
            <a:endPar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12" name="椭圆 11">
            <a:extLst>
              <a:ext uri="{FF2B5EF4-FFF2-40B4-BE49-F238E27FC236}">
                <a16:creationId xmlns:a16="http://schemas.microsoft.com/office/drawing/2014/main" id="{F51909B4-A26F-56EC-FCE8-D7180496214E}"/>
              </a:ext>
            </a:extLst>
          </p:cNvPr>
          <p:cNvSpPr>
            <a:spLocks noChangeAspect="1"/>
          </p:cNvSpPr>
          <p:nvPr>
            <p:custDataLst>
              <p:tags r:id="rId6"/>
            </p:custDataLst>
          </p:nvPr>
        </p:nvSpPr>
        <p:spPr bwMode="auto">
          <a:xfrm>
            <a:off x="1121321" y="327042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B</a:t>
            </a:r>
            <a:endPar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15" name="矩形: 圆角 14">
            <a:extLst>
              <a:ext uri="{FF2B5EF4-FFF2-40B4-BE49-F238E27FC236}">
                <a16:creationId xmlns:a16="http://schemas.microsoft.com/office/drawing/2014/main" id="{D2874C10-B53C-9660-7B3F-D29DCBB903C6}"/>
              </a:ext>
            </a:extLst>
          </p:cNvPr>
          <p:cNvSpPr/>
          <p:nvPr>
            <p:custDataLst>
              <p:tags r:id="rId7"/>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提交</a:t>
            </a:r>
          </a:p>
        </p:txBody>
      </p:sp>
      <p:sp>
        <p:nvSpPr>
          <p:cNvPr id="22" name="文本框 21">
            <a:extLst>
              <a:ext uri="{FF2B5EF4-FFF2-40B4-BE49-F238E27FC236}">
                <a16:creationId xmlns:a16="http://schemas.microsoft.com/office/drawing/2014/main" id="{AC5942E2-A01C-B456-C961-CE2694301698}"/>
              </a:ext>
            </a:extLst>
          </p:cNvPr>
          <p:cNvSpPr txBox="1"/>
          <p:nvPr>
            <p:custDataLst>
              <p:tags r:id="rId8"/>
            </p:custDataLst>
          </p:nvPr>
        </p:nvSpPr>
        <p:spPr>
          <a:xfrm>
            <a:off x="1835696" y="4063380"/>
            <a:ext cx="7181304"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运算器</a:t>
            </a: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运算时的操作数不可能是寄存器中的数据</a:t>
            </a:r>
          </a:p>
        </p:txBody>
      </p:sp>
      <p:sp>
        <p:nvSpPr>
          <p:cNvPr id="23" name="椭圆 22">
            <a:extLst>
              <a:ext uri="{FF2B5EF4-FFF2-40B4-BE49-F238E27FC236}">
                <a16:creationId xmlns:a16="http://schemas.microsoft.com/office/drawing/2014/main" id="{DAB82C41-F3D9-C6E6-FBEA-76B647313B81}"/>
              </a:ext>
            </a:extLst>
          </p:cNvPr>
          <p:cNvSpPr>
            <a:spLocks noChangeAspect="1"/>
          </p:cNvSpPr>
          <p:nvPr>
            <p:custDataLst>
              <p:tags r:id="rId9"/>
            </p:custDataLst>
          </p:nvPr>
        </p:nvSpPr>
        <p:spPr bwMode="auto">
          <a:xfrm>
            <a:off x="1121321" y="4127673"/>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C</a:t>
            </a:r>
            <a:endPar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24" name="文本框 23">
            <a:extLst>
              <a:ext uri="{FF2B5EF4-FFF2-40B4-BE49-F238E27FC236}">
                <a16:creationId xmlns:a16="http://schemas.microsoft.com/office/drawing/2014/main" id="{3C4B072A-971B-B56F-C94E-F384E1FCE84D}"/>
              </a:ext>
            </a:extLst>
          </p:cNvPr>
          <p:cNvSpPr txBox="1"/>
          <p:nvPr>
            <p:custDataLst>
              <p:tags r:id="rId10"/>
            </p:custDataLst>
          </p:nvPr>
        </p:nvSpPr>
        <p:spPr>
          <a:xfrm>
            <a:off x="1835696" y="4920630"/>
            <a:ext cx="6400800" cy="642938"/>
          </a:xfrm>
          <a:prstGeom prst="rect">
            <a:avLst/>
          </a:prstGeom>
          <a:noFill/>
        </p:spPr>
        <p:txBody>
          <a:bodyPr vert="horz"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将要执行的下一条指令的地址总是在程序计数器</a:t>
            </a:r>
            <a:r>
              <a:rPr kumimoji="0" lang="en-US" altLang="zh-CN"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PC</a:t>
            </a:r>
            <a:r>
              <a:rPr kumimoji="0" lang="zh-CN" altLang="en-US" sz="26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中</a:t>
            </a:r>
          </a:p>
        </p:txBody>
      </p:sp>
      <p:sp>
        <p:nvSpPr>
          <p:cNvPr id="25" name="椭圆 24">
            <a:extLst>
              <a:ext uri="{FF2B5EF4-FFF2-40B4-BE49-F238E27FC236}">
                <a16:creationId xmlns:a16="http://schemas.microsoft.com/office/drawing/2014/main" id="{487AE7E8-EF78-D6F1-3B08-375BA28B945B}"/>
              </a:ext>
            </a:extLst>
          </p:cNvPr>
          <p:cNvSpPr>
            <a:spLocks noChangeAspect="1"/>
          </p:cNvSpPr>
          <p:nvPr>
            <p:custDataLst>
              <p:tags r:id="rId11"/>
            </p:custDataLst>
          </p:nvPr>
        </p:nvSpPr>
        <p:spPr bwMode="auto">
          <a:xfrm>
            <a:off x="1121321" y="498492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D</a:t>
            </a:r>
            <a:endParaRPr kumimoji="0" lang="zh-CN" altLang="en-US" sz="1600" b="1"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grpSp>
        <p:nvGrpSpPr>
          <p:cNvPr id="20" name="组合 19">
            <a:extLst>
              <a:ext uri="{FF2B5EF4-FFF2-40B4-BE49-F238E27FC236}">
                <a16:creationId xmlns:a16="http://schemas.microsoft.com/office/drawing/2014/main" id="{F3109334-37F0-5F63-6087-B233DEDBF7DD}"/>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F5264BB0-E2CE-E617-1026-0B9400C931C5}"/>
                </a:ext>
              </a:extLst>
            </p:cNvPr>
            <p:cNvSpPr/>
            <p:nvPr>
              <p:custDataLst>
                <p:tags r:id="rId14"/>
              </p:custDataLst>
            </p:nvPr>
          </p:nvSpPr>
          <p:spPr bwMode="auto">
            <a:xfrm>
              <a:off x="0" y="0"/>
              <a:ext cx="9144000" cy="635000"/>
            </a:xfrm>
            <a:prstGeom prst="rect">
              <a:avLst/>
            </a:prstGeom>
            <a:solidFill>
              <a:srgbClr val="F6F7F8"/>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Lst>
          </p:spPr>
          <p:txBody>
            <a:bodyPr vert="horz" wrap="none" lIns="0" tIns="0" rIns="0" bIns="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itchFamily="34" charset="0"/>
                <a:ea typeface="宋体" pitchFamily="2" charset="-122"/>
                <a:cs typeface="+mn-cs"/>
              </a:endParaRPr>
            </a:p>
          </p:txBody>
        </p:sp>
        <p:sp>
          <p:nvSpPr>
            <p:cNvPr id="17" name="ColorBlock">
              <a:extLst>
                <a:ext uri="{FF2B5EF4-FFF2-40B4-BE49-F238E27FC236}">
                  <a16:creationId xmlns:a16="http://schemas.microsoft.com/office/drawing/2014/main" id="{C8B90953-C494-A6BB-A66B-A111215DB09B}"/>
                </a:ext>
              </a:extLst>
            </p:cNvPr>
            <p:cNvSpPr/>
            <p:nvPr>
              <p:custDataLst>
                <p:tags r:id="rId15"/>
              </p:custDataLst>
            </p:nvPr>
          </p:nvSpPr>
          <p:spPr bwMode="auto">
            <a:xfrm>
              <a:off x="0" y="0"/>
              <a:ext cx="190500" cy="635000"/>
            </a:xfrm>
            <a:prstGeom prst="rect">
              <a:avLst/>
            </a:prstGeom>
            <a:solidFill>
              <a:srgbClr val="639EF4"/>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Lst>
          </p:spPr>
          <p:txBody>
            <a:bodyPr vert="horz" wrap="none" lIns="0" tIns="0" rIns="0" bIns="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itchFamily="34" charset="0"/>
                <a:ea typeface="宋体" pitchFamily="2" charset="-122"/>
                <a:cs typeface="+mn-cs"/>
              </a:endParaRPr>
            </a:p>
          </p:txBody>
        </p:sp>
        <p:sp>
          <p:nvSpPr>
            <p:cNvPr id="18" name="TypeText">
              <a:extLst>
                <a:ext uri="{FF2B5EF4-FFF2-40B4-BE49-F238E27FC236}">
                  <a16:creationId xmlns:a16="http://schemas.microsoft.com/office/drawing/2014/main" id="{566E2F31-BD21-C1EE-60C9-BFE7E5D922F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单选题</a:t>
              </a:r>
            </a:p>
          </p:txBody>
        </p:sp>
        <p:sp>
          <p:nvSpPr>
            <p:cNvPr id="19" name="TipText">
              <a:extLst>
                <a:ext uri="{FF2B5EF4-FFF2-40B4-BE49-F238E27FC236}">
                  <a16:creationId xmlns:a16="http://schemas.microsoft.com/office/drawing/2014/main" id="{775D97EB-0CB8-F67F-8BB3-A126CFEE5E4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1</a:t>
              </a:r>
              <a:r>
                <a:rPr kumimoji="0" lang="zh-CN" altLang="en-US" sz="2000" b="1"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分</a:t>
              </a:r>
            </a:p>
          </p:txBody>
        </p:sp>
      </p:grpSp>
      <p:pic>
        <p:nvPicPr>
          <p:cNvPr id="5" name="图片 4">
            <a:extLst>
              <a:ext uri="{FF2B5EF4-FFF2-40B4-BE49-F238E27FC236}">
                <a16:creationId xmlns:a16="http://schemas.microsoft.com/office/drawing/2014/main" id="{4BD1EFB5-36C9-111D-505B-8D7206B1071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22765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摩尔定律（</a:t>
            </a:r>
            <a:r>
              <a:rPr lang="en-US" altLang="zh-CN" dirty="0"/>
              <a:t>Moore’s Law</a:t>
            </a:r>
            <a:r>
              <a:rPr lang="zh-CN" altLang="en-US" dirty="0"/>
              <a:t>）</a:t>
            </a:r>
          </a:p>
        </p:txBody>
      </p:sp>
      <p:sp>
        <p:nvSpPr>
          <p:cNvPr id="3" name="内容占位符 2"/>
          <p:cNvSpPr>
            <a:spLocks noGrp="1"/>
          </p:cNvSpPr>
          <p:nvPr>
            <p:ph idx="1"/>
          </p:nvPr>
        </p:nvSpPr>
        <p:spPr>
          <a:xfrm>
            <a:off x="381000" y="980728"/>
            <a:ext cx="5127104" cy="5328592"/>
          </a:xfrm>
        </p:spPr>
        <p:txBody>
          <a:bodyPr/>
          <a:lstStyle/>
          <a:p>
            <a:pPr marL="0" indent="0">
              <a:buNone/>
            </a:pPr>
            <a:r>
              <a:rPr lang="zh-CN" altLang="en-US" dirty="0"/>
              <a:t> </a:t>
            </a:r>
            <a:r>
              <a:rPr lang="en-US" altLang="zh-CN" dirty="0"/>
              <a:t>      </a:t>
            </a:r>
            <a:r>
              <a:rPr lang="zh-CN" altLang="en-US" dirty="0"/>
              <a:t>“当价格不变时，集成电路上可容纳的晶体管数目，约每隔</a:t>
            </a:r>
            <a:r>
              <a:rPr lang="en-US" altLang="zh-CN" dirty="0"/>
              <a:t>18</a:t>
            </a:r>
            <a:r>
              <a:rPr lang="zh-CN" altLang="en-US" dirty="0"/>
              <a:t>个月便会增加一倍，性能也将提升一倍。”	</a:t>
            </a:r>
            <a:endParaRPr lang="en-US" altLang="zh-CN" sz="2800" dirty="0"/>
          </a:p>
          <a:p>
            <a:pPr marL="514350" indent="-514350">
              <a:buFont typeface="+mj-ea"/>
              <a:buAutoNum type="circleNumDbPlain"/>
            </a:pPr>
            <a:endParaRPr lang="en-US" altLang="zh-CN" sz="2400" dirty="0"/>
          </a:p>
          <a:p>
            <a:pPr marL="514350" indent="-514350">
              <a:buFont typeface="+mj-ea"/>
              <a:buAutoNum type="circleNumDbPlain"/>
            </a:pPr>
            <a:r>
              <a:rPr lang="en-US" altLang="zh-CN" sz="2400" dirty="0"/>
              <a:t>1965</a:t>
            </a:r>
            <a:r>
              <a:rPr lang="zh-CN" altLang="en-US" sz="2400" dirty="0"/>
              <a:t>年，戈登</a:t>
            </a:r>
            <a:r>
              <a:rPr lang="en-US" altLang="zh-CN" sz="2400" dirty="0"/>
              <a:t>·</a:t>
            </a:r>
            <a:r>
              <a:rPr lang="zh-CN" altLang="en-US" sz="2400" dirty="0"/>
              <a:t>摩尔提出了摩尔定律的原型（“最低元件价格下的复杂性每年大约增加一倍”），后经多次修正</a:t>
            </a:r>
            <a:endParaRPr lang="en-US" altLang="zh-CN" sz="2400" dirty="0"/>
          </a:p>
          <a:p>
            <a:pPr marL="514350" indent="-514350">
              <a:buFont typeface="+mj-ea"/>
              <a:buAutoNum type="circleNumDbPlain"/>
            </a:pPr>
            <a:r>
              <a:rPr lang="zh-CN" altLang="en-US" sz="2400" dirty="0"/>
              <a:t>摩尔定律并非数学、物理定律，而是对发展趋势的一种分析预测</a:t>
            </a:r>
            <a:endParaRPr lang="en-US" altLang="zh-CN" sz="2400" dirty="0"/>
          </a:p>
          <a:p>
            <a:endParaRPr lang="zh-CN" altLang="en-US" dirty="0"/>
          </a:p>
        </p:txBody>
      </p:sp>
      <p:pic>
        <p:nvPicPr>
          <p:cNvPr id="1026" name="Picture 2" descr="http://www.zylz.net/uploads/allimg/101227/0ZQ0B31-0.jpg"/>
          <p:cNvPicPr>
            <a:picLocks noChangeAspect="1" noChangeArrowheads="1"/>
          </p:cNvPicPr>
          <p:nvPr/>
        </p:nvPicPr>
        <p:blipFill rotWithShape="1">
          <a:blip r:embed="rId3">
            <a:extLst>
              <a:ext uri="{28A0092B-C50C-407E-A947-70E740481C1C}">
                <a14:useLocalDpi xmlns:a14="http://schemas.microsoft.com/office/drawing/2010/main" val="0"/>
              </a:ext>
            </a:extLst>
          </a:blip>
          <a:srcRect l="15272" r="14477"/>
          <a:stretch/>
        </p:blipFill>
        <p:spPr bwMode="auto">
          <a:xfrm>
            <a:off x="5858016" y="1052736"/>
            <a:ext cx="3004457" cy="320992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692254" y="5301208"/>
            <a:ext cx="3272234" cy="156966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与罗伯特</a:t>
            </a:r>
            <a:r>
              <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a:t>
            </a:r>
            <a:r>
              <a:rPr kumimoji="0" lang="zh-CN" altLang="en-US"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诺宜斯创建了以</a:t>
            </a:r>
            <a:r>
              <a:rPr kumimoji="0" lang="en-US" altLang="zh-CN" sz="2400" b="1" i="0" u="none" strike="noStrike" kern="1200" cap="none" spc="0" normalizeH="0" baseline="0" noProof="0" dirty="0" err="1">
                <a:ln>
                  <a:noFill/>
                </a:ln>
                <a:solidFill>
                  <a:prstClr val="white"/>
                </a:solidFill>
                <a:effectLst/>
                <a:uLnTx/>
                <a:uFillTx/>
                <a:latin typeface="Arial"/>
                <a:ea typeface="黑体" panose="02010609060101010101" pitchFamily="49" charset="-122"/>
                <a:cs typeface="+mn-cs"/>
              </a:rPr>
              <a:t>INTegrated</a:t>
            </a:r>
            <a:r>
              <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 </a:t>
            </a:r>
            <a:r>
              <a:rPr kumimoji="0" lang="en-US" altLang="zh-CN" sz="2400" b="1" i="0" u="none" strike="noStrike" kern="1200" cap="none" spc="0" normalizeH="0" baseline="0" noProof="0" dirty="0" err="1">
                <a:ln>
                  <a:noFill/>
                </a:ln>
                <a:solidFill>
                  <a:prstClr val="white"/>
                </a:solidFill>
                <a:effectLst/>
                <a:uLnTx/>
                <a:uFillTx/>
                <a:latin typeface="Arial"/>
                <a:ea typeface="黑体" panose="02010609060101010101" pitchFamily="49" charset="-122"/>
                <a:cs typeface="+mn-cs"/>
              </a:rPr>
              <a:t>ELectronics</a:t>
            </a:r>
            <a:r>
              <a:rPr kumimoji="0" lang="zh-CN" altLang="en-US"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的前缀组成的“</a:t>
            </a:r>
            <a:r>
              <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Intel”</a:t>
            </a:r>
            <a:r>
              <a:rPr kumimoji="0" lang="zh-CN" altLang="en-US"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 公司</a:t>
            </a:r>
            <a:endParaRPr kumimoji="0" lang="en-US" altLang="zh-CN" sz="24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6" name="矩形 5"/>
          <p:cNvSpPr/>
          <p:nvPr/>
        </p:nvSpPr>
        <p:spPr>
          <a:xfrm>
            <a:off x="5776068" y="4221088"/>
            <a:ext cx="3168352" cy="120032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戈登</a:t>
            </a:r>
            <a:r>
              <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摩尔</a:t>
            </a:r>
            <a:endPar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Gordon Moore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1929~</a:t>
            </a:r>
            <a:endParaRPr kumimoji="0" lang="zh-CN" altLang="en-US" sz="24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51814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微处理器晶体管数增长曲线</a:t>
            </a:r>
          </a:p>
        </p:txBody>
      </p:sp>
      <p:sp>
        <p:nvSpPr>
          <p:cNvPr id="4" name="AutoShape 2" descr="File:Transistor Count and Moore's Law - 2011.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itchFamily="34" charset="0"/>
              <a:ea typeface="宋体" pitchFamily="2" charset="-122"/>
              <a:cs typeface="+mn-cs"/>
            </a:endParaRPr>
          </a:p>
        </p:txBody>
      </p:sp>
      <p:sp>
        <p:nvSpPr>
          <p:cNvPr id="5" name="AutoShape 4" descr="File:Transistor Count and Moore's Law - 2011.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Arial" pitchFamily="34" charset="0"/>
              <a:ea typeface="宋体" pitchFamily="2" charset="-122"/>
              <a:cs typeface="+mn-cs"/>
            </a:endParaRPr>
          </a:p>
        </p:txBody>
      </p:sp>
      <p:pic>
        <p:nvPicPr>
          <p:cNvPr id="2053" name="Picture 5" descr="C:\Users\LJL\Desktop\667px-Transistor_Count_and_Moore's_Law_-_2011.svg.png"/>
          <p:cNvPicPr>
            <a:picLocks noChangeAspect="1" noChangeArrowheads="1"/>
          </p:cNvPicPr>
          <p:nvPr/>
        </p:nvPicPr>
        <p:blipFill rotWithShape="1">
          <a:blip r:embed="rId2">
            <a:extLst>
              <a:ext uri="{28A0092B-C50C-407E-A947-70E740481C1C}">
                <a14:useLocalDpi xmlns:a14="http://schemas.microsoft.com/office/drawing/2010/main" val="0"/>
              </a:ext>
            </a:extLst>
          </a:blip>
          <a:srcRect t="2727" b="5786"/>
          <a:stretch/>
        </p:blipFill>
        <p:spPr bwMode="auto">
          <a:xfrm>
            <a:off x="107503" y="908720"/>
            <a:ext cx="7046871" cy="57896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4211960" y="4941168"/>
            <a:ext cx="1602785" cy="1008112"/>
          </a:xfrm>
          <a:prstGeom prst="rightArrow">
            <a:avLst/>
          </a:prstGeom>
          <a:ln>
            <a:headEnd/>
            <a:tailEnd/>
          </a:ln>
        </p:spPr>
        <p:style>
          <a:lnRef idx="3">
            <a:schemeClr val="lt1"/>
          </a:lnRef>
          <a:fillRef idx="1">
            <a:schemeClr val="accent1"/>
          </a:fillRef>
          <a:effectRef idx="1">
            <a:schemeClr val="accent1"/>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40</a:t>
            </a: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年</a:t>
            </a:r>
            <a:endParaRPr kumimoji="0" lang="en-US" altLang="zh-CN"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Rectangle 4"/>
          <p:cNvSpPr>
            <a:spLocks noChangeArrowheads="1"/>
          </p:cNvSpPr>
          <p:nvPr/>
        </p:nvSpPr>
        <p:spPr bwMode="auto">
          <a:xfrm>
            <a:off x="1691680" y="1484784"/>
            <a:ext cx="1080120" cy="2520280"/>
          </a:xfrm>
          <a:prstGeom prst="upArrow">
            <a:avLst/>
          </a:prstGeom>
          <a:ln>
            <a:headEnd/>
            <a:tailEnd/>
          </a:ln>
        </p:spPr>
        <p:style>
          <a:lnRef idx="3">
            <a:schemeClr val="lt1"/>
          </a:lnRef>
          <a:fillRef idx="1">
            <a:schemeClr val="accent1"/>
          </a:fillRef>
          <a:effectRef idx="1">
            <a:schemeClr val="accent1"/>
          </a:effectRef>
          <a:fontRef idx="minor">
            <a:schemeClr val="lt1"/>
          </a:fontRef>
        </p:style>
        <p:txBody>
          <a:bodyPr vert="eaVert"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超过</a:t>
            </a:r>
            <a:r>
              <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100</a:t>
            </a:r>
            <a:r>
              <a:rPr kumimoji="0" lang="zh-CN" altLang="en-US"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rPr>
              <a:t>万倍</a:t>
            </a:r>
            <a:endParaRPr kumimoji="0" lang="en-US" altLang="zh-CN" sz="2800" b="1"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11" name="Rectangle 4"/>
          <p:cNvSpPr>
            <a:spLocks noChangeArrowheads="1"/>
          </p:cNvSpPr>
          <p:nvPr/>
        </p:nvSpPr>
        <p:spPr bwMode="auto">
          <a:xfrm>
            <a:off x="5416272" y="3789040"/>
            <a:ext cx="3476207" cy="721416"/>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不到两年翻一番</a:t>
            </a:r>
            <a:endParaRPr kumimoji="0" lang="en-US" altLang="zh-CN" sz="32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 name="Rectangle 4"/>
          <p:cNvSpPr>
            <a:spLocks noChangeArrowheads="1"/>
          </p:cNvSpPr>
          <p:nvPr/>
        </p:nvSpPr>
        <p:spPr bwMode="auto">
          <a:xfrm>
            <a:off x="6516216" y="1265744"/>
            <a:ext cx="2036047" cy="360708"/>
          </a:xfrm>
          <a:prstGeom prst="borderCallout1">
            <a:avLst>
              <a:gd name="adj1" fmla="val 48325"/>
              <a:gd name="adj2" fmla="val 649"/>
              <a:gd name="adj3" fmla="val 133625"/>
              <a:gd name="adj4" fmla="val -25608"/>
            </a:avLst>
          </a:prstGeom>
          <a:solidFill>
            <a:schemeClr val="accent6">
              <a:lumMod val="60000"/>
              <a:lumOff val="40000"/>
            </a:schemeClr>
          </a:solidFill>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10-Core Xeon</a:t>
            </a:r>
          </a:p>
        </p:txBody>
      </p:sp>
      <p:sp>
        <p:nvSpPr>
          <p:cNvPr id="14" name="Rectangle 4"/>
          <p:cNvSpPr>
            <a:spLocks noChangeArrowheads="1"/>
          </p:cNvSpPr>
          <p:nvPr/>
        </p:nvSpPr>
        <p:spPr bwMode="auto">
          <a:xfrm>
            <a:off x="3203848" y="1281808"/>
            <a:ext cx="1448976" cy="720748"/>
          </a:xfrm>
          <a:prstGeom prst="borderCallout1">
            <a:avLst>
              <a:gd name="adj1" fmla="val 69737"/>
              <a:gd name="adj2" fmla="val 100123"/>
              <a:gd name="adj3" fmla="val 72325"/>
              <a:gd name="adj4" fmla="val 181405"/>
            </a:avLst>
          </a:prstGeom>
          <a:solidFill>
            <a:schemeClr val="accent6">
              <a:lumMod val="60000"/>
              <a:lumOff val="40000"/>
            </a:schemeClr>
          </a:solidFill>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16-Core SPARC T3</a:t>
            </a:r>
          </a:p>
        </p:txBody>
      </p:sp>
      <p:sp>
        <p:nvSpPr>
          <p:cNvPr id="15" name="Rectangle 4"/>
          <p:cNvSpPr>
            <a:spLocks noChangeArrowheads="1"/>
          </p:cNvSpPr>
          <p:nvPr/>
        </p:nvSpPr>
        <p:spPr bwMode="auto">
          <a:xfrm>
            <a:off x="7020272" y="1772816"/>
            <a:ext cx="2036047" cy="360708"/>
          </a:xfrm>
          <a:prstGeom prst="borderCallout1">
            <a:avLst>
              <a:gd name="adj1" fmla="val 14844"/>
              <a:gd name="adj2" fmla="val -198"/>
              <a:gd name="adj3" fmla="val 20665"/>
              <a:gd name="adj4" fmla="val -53952"/>
            </a:avLst>
          </a:prstGeom>
          <a:solidFill>
            <a:schemeClr val="accent6">
              <a:lumMod val="60000"/>
              <a:lumOff val="40000"/>
            </a:schemeClr>
          </a:solidFill>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6-Core Core i7</a:t>
            </a:r>
          </a:p>
        </p:txBody>
      </p:sp>
      <p:sp>
        <p:nvSpPr>
          <p:cNvPr id="16" name="Rectangle 4"/>
          <p:cNvSpPr>
            <a:spLocks noChangeArrowheads="1"/>
          </p:cNvSpPr>
          <p:nvPr/>
        </p:nvSpPr>
        <p:spPr bwMode="auto">
          <a:xfrm>
            <a:off x="763412" y="5949280"/>
            <a:ext cx="848423" cy="360708"/>
          </a:xfrm>
          <a:prstGeom prst="borderCallout1">
            <a:avLst>
              <a:gd name="adj1" fmla="val 105"/>
              <a:gd name="adj2" fmla="val 95046"/>
              <a:gd name="adj3" fmla="val -58923"/>
              <a:gd name="adj4" fmla="val 146562"/>
            </a:avLst>
          </a:prstGeom>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4004</a:t>
            </a:r>
          </a:p>
        </p:txBody>
      </p:sp>
      <p:sp>
        <p:nvSpPr>
          <p:cNvPr id="17" name="Rectangle 4"/>
          <p:cNvSpPr>
            <a:spLocks noChangeArrowheads="1"/>
          </p:cNvSpPr>
          <p:nvPr/>
        </p:nvSpPr>
        <p:spPr bwMode="auto">
          <a:xfrm>
            <a:off x="3079913" y="4941168"/>
            <a:ext cx="848423" cy="648072"/>
          </a:xfrm>
          <a:prstGeom prst="borderCallout1">
            <a:avLst>
              <a:gd name="adj1" fmla="val 47268"/>
              <a:gd name="adj2" fmla="val -198"/>
              <a:gd name="adj3" fmla="val 13184"/>
              <a:gd name="adj4" fmla="val -37661"/>
            </a:avLst>
          </a:prstGeom>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8086</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8088</a:t>
            </a:r>
          </a:p>
        </p:txBody>
      </p:sp>
      <p:sp>
        <p:nvSpPr>
          <p:cNvPr id="19" name="Rectangle 4"/>
          <p:cNvSpPr>
            <a:spLocks noChangeArrowheads="1"/>
          </p:cNvSpPr>
          <p:nvPr/>
        </p:nvSpPr>
        <p:spPr bwMode="auto">
          <a:xfrm>
            <a:off x="3600658" y="4509120"/>
            <a:ext cx="971342" cy="360708"/>
          </a:xfrm>
          <a:prstGeom prst="borderCallout1">
            <a:avLst>
              <a:gd name="adj1" fmla="val 56112"/>
              <a:gd name="adj2" fmla="val -1610"/>
              <a:gd name="adj3" fmla="val 20665"/>
              <a:gd name="adj4" fmla="val -46131"/>
            </a:avLst>
          </a:prstGeom>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80286</a:t>
            </a:r>
          </a:p>
        </p:txBody>
      </p:sp>
      <p:sp>
        <p:nvSpPr>
          <p:cNvPr id="20" name="Rectangle 4"/>
          <p:cNvSpPr>
            <a:spLocks noChangeArrowheads="1"/>
          </p:cNvSpPr>
          <p:nvPr/>
        </p:nvSpPr>
        <p:spPr bwMode="auto">
          <a:xfrm>
            <a:off x="1907704" y="4149080"/>
            <a:ext cx="971342" cy="360708"/>
          </a:xfrm>
          <a:prstGeom prst="borderCallout1">
            <a:avLst>
              <a:gd name="adj1" fmla="val 14691"/>
              <a:gd name="adj2" fmla="val 98968"/>
              <a:gd name="adj3" fmla="val 52056"/>
              <a:gd name="adj4" fmla="val 151143"/>
            </a:avLst>
          </a:prstGeom>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80386</a:t>
            </a:r>
          </a:p>
        </p:txBody>
      </p:sp>
      <p:sp>
        <p:nvSpPr>
          <p:cNvPr id="21" name="Rectangle 4"/>
          <p:cNvSpPr>
            <a:spLocks noChangeArrowheads="1"/>
          </p:cNvSpPr>
          <p:nvPr/>
        </p:nvSpPr>
        <p:spPr bwMode="auto">
          <a:xfrm>
            <a:off x="4042010" y="3980274"/>
            <a:ext cx="971342" cy="360708"/>
          </a:xfrm>
          <a:prstGeom prst="borderCallout1">
            <a:avLst>
              <a:gd name="adj1" fmla="val 56112"/>
              <a:gd name="adj2" fmla="val -1610"/>
              <a:gd name="adj3" fmla="val 2979"/>
              <a:gd name="adj4" fmla="val -22049"/>
            </a:avLst>
          </a:prstGeom>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80486</a:t>
            </a:r>
          </a:p>
        </p:txBody>
      </p:sp>
      <p:sp>
        <p:nvSpPr>
          <p:cNvPr id="22" name="Rectangle 4"/>
          <p:cNvSpPr>
            <a:spLocks noChangeArrowheads="1"/>
          </p:cNvSpPr>
          <p:nvPr/>
        </p:nvSpPr>
        <p:spPr bwMode="auto">
          <a:xfrm>
            <a:off x="2879047" y="2780928"/>
            <a:ext cx="1188898" cy="360708"/>
          </a:xfrm>
          <a:prstGeom prst="borderCallout1">
            <a:avLst>
              <a:gd name="adj1" fmla="val 100327"/>
              <a:gd name="adj2" fmla="val 93622"/>
              <a:gd name="adj3" fmla="val 228573"/>
              <a:gd name="adj4" fmla="val 107813"/>
            </a:avLst>
          </a:prstGeom>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Pentium</a:t>
            </a:r>
          </a:p>
        </p:txBody>
      </p:sp>
      <p:sp>
        <p:nvSpPr>
          <p:cNvPr id="24" name="Rectangle 4"/>
          <p:cNvSpPr>
            <a:spLocks noChangeArrowheads="1"/>
          </p:cNvSpPr>
          <p:nvPr/>
        </p:nvSpPr>
        <p:spPr bwMode="auto">
          <a:xfrm>
            <a:off x="5940152" y="3141636"/>
            <a:ext cx="971342" cy="360708"/>
          </a:xfrm>
          <a:prstGeom prst="borderCallout1">
            <a:avLst>
              <a:gd name="adj1" fmla="val 56112"/>
              <a:gd name="adj2" fmla="val -1610"/>
              <a:gd name="adj3" fmla="val -50080"/>
              <a:gd name="adj4" fmla="val -26427"/>
            </a:avLst>
          </a:prstGeom>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Atom</a:t>
            </a:r>
          </a:p>
        </p:txBody>
      </p:sp>
      <p:sp>
        <p:nvSpPr>
          <p:cNvPr id="25" name="Rectangle 4"/>
          <p:cNvSpPr>
            <a:spLocks noChangeArrowheads="1"/>
          </p:cNvSpPr>
          <p:nvPr/>
        </p:nvSpPr>
        <p:spPr bwMode="auto">
          <a:xfrm>
            <a:off x="6048930" y="2600574"/>
            <a:ext cx="1259374" cy="360708"/>
          </a:xfrm>
          <a:prstGeom prst="borderCallout1">
            <a:avLst>
              <a:gd name="adj1" fmla="val 56112"/>
              <a:gd name="adj2" fmla="val -1610"/>
              <a:gd name="adj3" fmla="val 37031"/>
              <a:gd name="adj4" fmla="val -64245"/>
            </a:avLst>
          </a:prstGeom>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AMD K8</a:t>
            </a:r>
          </a:p>
        </p:txBody>
      </p:sp>
      <p:sp>
        <p:nvSpPr>
          <p:cNvPr id="26" name="Rectangle 4"/>
          <p:cNvSpPr>
            <a:spLocks noChangeArrowheads="1"/>
          </p:cNvSpPr>
          <p:nvPr/>
        </p:nvSpPr>
        <p:spPr bwMode="auto">
          <a:xfrm>
            <a:off x="7534239" y="2455015"/>
            <a:ext cx="1259374" cy="360708"/>
          </a:xfrm>
          <a:prstGeom prst="borderCallout1">
            <a:avLst>
              <a:gd name="adj1" fmla="val 29627"/>
              <a:gd name="adj2" fmla="val 557"/>
              <a:gd name="adj3" fmla="val -80261"/>
              <a:gd name="adj4" fmla="val -142271"/>
            </a:avLst>
          </a:prstGeom>
          <a:ln>
            <a:headEnd/>
            <a:tailEnd/>
          </a:ln>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Core i7</a:t>
            </a:r>
          </a:p>
        </p:txBody>
      </p:sp>
    </p:spTree>
    <p:extLst>
      <p:ext uri="{BB962C8B-B14F-4D97-AF65-F5344CB8AC3E}">
        <p14:creationId xmlns:p14="http://schemas.microsoft.com/office/powerpoint/2010/main" val="118867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anim calcmode="lin" valueType="num">
                                      <p:cBhvr>
                                        <p:cTn id="56" dur="1000" fill="hold"/>
                                        <p:tgtEl>
                                          <p:spTgt spid="26"/>
                                        </p:tgtEl>
                                        <p:attrNameLst>
                                          <p:attrName>ppt_x</p:attrName>
                                        </p:attrNameLst>
                                      </p:cBhvr>
                                      <p:tavLst>
                                        <p:tav tm="0">
                                          <p:val>
                                            <p:strVal val="#ppt_x"/>
                                          </p:val>
                                        </p:tav>
                                        <p:tav tm="100000">
                                          <p:val>
                                            <p:strVal val="#ppt_x"/>
                                          </p:val>
                                        </p:tav>
                                      </p:tavLst>
                                    </p:anim>
                                    <p:anim calcmode="lin" valueType="num">
                                      <p:cBhvr>
                                        <p:cTn id="5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 calcmode="lin" valueType="num">
                                      <p:cBhvr additive="base">
                                        <p:cTn id="82" dur="500" fill="hold"/>
                                        <p:tgtEl>
                                          <p:spTgt spid="8"/>
                                        </p:tgtEl>
                                        <p:attrNameLst>
                                          <p:attrName>ppt_x</p:attrName>
                                        </p:attrNameLst>
                                      </p:cBhvr>
                                      <p:tavLst>
                                        <p:tav tm="0">
                                          <p:val>
                                            <p:strVal val="0-#ppt_w/2"/>
                                          </p:val>
                                        </p:tav>
                                        <p:tav tm="100000">
                                          <p:val>
                                            <p:strVal val="#ppt_x"/>
                                          </p:val>
                                        </p:tav>
                                      </p:tavLst>
                                    </p:anim>
                                    <p:anim calcmode="lin" valueType="num">
                                      <p:cBhvr additive="base">
                                        <p:cTn id="8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additive="base">
                                        <p:cTn id="88" dur="500" fill="hold"/>
                                        <p:tgtEl>
                                          <p:spTgt spid="10"/>
                                        </p:tgtEl>
                                        <p:attrNameLst>
                                          <p:attrName>ppt_x</p:attrName>
                                        </p:attrNameLst>
                                      </p:cBhvr>
                                      <p:tavLst>
                                        <p:tav tm="0">
                                          <p:val>
                                            <p:strVal val="#ppt_x"/>
                                          </p:val>
                                        </p:tav>
                                        <p:tav tm="100000">
                                          <p:val>
                                            <p:strVal val="#ppt_x"/>
                                          </p:val>
                                        </p:tav>
                                      </p:tavLst>
                                    </p:anim>
                                    <p:anim calcmode="lin" valueType="num">
                                      <p:cBhvr additive="base">
                                        <p:cTn id="8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4" grpId="0" animBg="1"/>
      <p:bldP spid="15" grpId="0" animBg="1"/>
      <p:bldP spid="16" grpId="0" animBg="1"/>
      <p:bldP spid="17" grpId="0" animBg="1"/>
      <p:bldP spid="19" grpId="0" animBg="1"/>
      <p:bldP spid="20" grpId="0" animBg="1"/>
      <p:bldP spid="21" grpId="0" animBg="1"/>
      <p:bldP spid="22" grpId="0" animBg="1"/>
      <p:bldP spid="24"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charset="0"/>
              </a:defRPr>
            </a:lvl1pPr>
            <a:lvl2pPr marL="742950" indent="-285750">
              <a:spcBef>
                <a:spcPct val="20000"/>
              </a:spcBef>
              <a:buChar char="–"/>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Comic Sans MS" charset="0"/>
              </a:defRPr>
            </a:lvl4pPr>
            <a:lvl5pPr marL="2057400" indent="-228600">
              <a:spcBef>
                <a:spcPct val="20000"/>
              </a:spcBef>
              <a:buChar char="»"/>
              <a:defRPr sz="2000">
                <a:solidFill>
                  <a:schemeClr val="tx1"/>
                </a:solidFill>
                <a:latin typeface="Comic Sans MS" charset="0"/>
              </a:defRPr>
            </a:lvl5pPr>
            <a:lvl6pPr marL="2514600" indent="-228600" eaLnBrk="0" fontAlgn="base" hangingPunct="0">
              <a:spcBef>
                <a:spcPct val="20000"/>
              </a:spcBef>
              <a:spcAft>
                <a:spcPct val="0"/>
              </a:spcAft>
              <a:buChar char="»"/>
              <a:defRPr sz="2000">
                <a:solidFill>
                  <a:schemeClr val="tx1"/>
                </a:solidFill>
                <a:latin typeface="Comic Sans MS" charset="0"/>
              </a:defRPr>
            </a:lvl6pPr>
            <a:lvl7pPr marL="2971800" indent="-228600" eaLnBrk="0" fontAlgn="base" hangingPunct="0">
              <a:spcBef>
                <a:spcPct val="20000"/>
              </a:spcBef>
              <a:spcAft>
                <a:spcPct val="0"/>
              </a:spcAft>
              <a:buChar char="»"/>
              <a:defRPr sz="2000">
                <a:solidFill>
                  <a:schemeClr val="tx1"/>
                </a:solidFill>
                <a:latin typeface="Comic Sans MS" charset="0"/>
              </a:defRPr>
            </a:lvl7pPr>
            <a:lvl8pPr marL="3429000" indent="-228600" eaLnBrk="0" fontAlgn="base" hangingPunct="0">
              <a:spcBef>
                <a:spcPct val="20000"/>
              </a:spcBef>
              <a:spcAft>
                <a:spcPct val="0"/>
              </a:spcAft>
              <a:buChar char="»"/>
              <a:defRPr sz="2000">
                <a:solidFill>
                  <a:schemeClr val="tx1"/>
                </a:solidFill>
                <a:latin typeface="Comic Sans MS" charset="0"/>
              </a:defRPr>
            </a:lvl8pPr>
            <a:lvl9pPr marL="3886200" indent="-228600" eaLnBrk="0" fontAlgn="base" hangingPunct="0">
              <a:spcBef>
                <a:spcPct val="20000"/>
              </a:spcBef>
              <a:spcAft>
                <a:spcPct val="0"/>
              </a:spcAft>
              <a:buChar char="»"/>
              <a:defRPr sz="2000">
                <a:solidFill>
                  <a:schemeClr val="tx1"/>
                </a:solidFill>
                <a:latin typeface="Comic Sans MS" charset="0"/>
              </a:defRPr>
            </a:lvl9pPr>
          </a:lstStyle>
          <a:p>
            <a:pPr>
              <a:spcBef>
                <a:spcPct val="0"/>
              </a:spcBef>
              <a:buFontTx/>
              <a:buNone/>
            </a:pPr>
            <a:fld id="{504173AB-E031-A045-9C6C-637DE352E924}" type="slidenum">
              <a:rPr lang="zh-CN" altLang="en-US" sz="1400">
                <a:latin typeface="Times New Roman" charset="0"/>
                <a:ea typeface="宋体" charset="-122"/>
              </a:rPr>
              <a:pPr>
                <a:spcBef>
                  <a:spcPct val="0"/>
                </a:spcBef>
                <a:buFontTx/>
                <a:buNone/>
              </a:pPr>
              <a:t>9</a:t>
            </a:fld>
            <a:endParaRPr lang="en-US" altLang="zh-CN" sz="1400">
              <a:latin typeface="Times New Roman" charset="0"/>
              <a:ea typeface="宋体" charset="-122"/>
            </a:endParaRPr>
          </a:p>
        </p:txBody>
      </p:sp>
      <p:sp>
        <p:nvSpPr>
          <p:cNvPr id="8195" name="Rectangle 2"/>
          <p:cNvSpPr>
            <a:spLocks noGrp="1" noChangeArrowheads="1"/>
          </p:cNvSpPr>
          <p:nvPr>
            <p:ph type="title"/>
          </p:nvPr>
        </p:nvSpPr>
        <p:spPr/>
        <p:txBody>
          <a:bodyPr/>
          <a:lstStyle/>
          <a:p>
            <a:r>
              <a:rPr lang="zh-CN" altLang="en-US" sz="3200" dirty="0">
                <a:ea typeface="宋体" charset="-122"/>
              </a:rPr>
              <a:t>授课教师</a:t>
            </a:r>
            <a:endParaRPr lang="en-US" altLang="zh-CN" sz="3200" dirty="0">
              <a:ea typeface="宋体" charset="-122"/>
            </a:endParaRPr>
          </a:p>
        </p:txBody>
      </p:sp>
      <p:sp>
        <p:nvSpPr>
          <p:cNvPr id="8196" name="Rectangle 3"/>
          <p:cNvSpPr>
            <a:spLocks noGrp="1" noChangeArrowheads="1"/>
          </p:cNvSpPr>
          <p:nvPr>
            <p:ph type="body" idx="1"/>
          </p:nvPr>
        </p:nvSpPr>
        <p:spPr>
          <a:xfrm>
            <a:off x="226989" y="3661593"/>
            <a:ext cx="5029200" cy="2743200"/>
          </a:xfrm>
        </p:spPr>
        <p:txBody>
          <a:bodyPr/>
          <a:lstStyle/>
          <a:p>
            <a:pPr marL="0" indent="0">
              <a:lnSpc>
                <a:spcPct val="150000"/>
              </a:lnSpc>
              <a:buFontTx/>
              <a:buNone/>
            </a:pPr>
            <a:r>
              <a:rPr lang="zh-CN" altLang="en-US" sz="3200" b="1" dirty="0">
                <a:latin typeface="楷体" charset="-122"/>
                <a:ea typeface="楷体" charset="-122"/>
              </a:rPr>
              <a:t>      王晶</a:t>
            </a:r>
            <a:endParaRPr lang="en-US" altLang="zh-CN" sz="3200" b="1" dirty="0">
              <a:latin typeface="楷体" charset="-122"/>
              <a:ea typeface="楷体" charset="-122"/>
            </a:endParaRPr>
          </a:p>
          <a:p>
            <a:pPr marL="0" indent="0">
              <a:lnSpc>
                <a:spcPct val="125000"/>
              </a:lnSpc>
              <a:buFontTx/>
              <a:buNone/>
            </a:pPr>
            <a:r>
              <a:rPr lang="en-US" altLang="zh-CN" sz="2400" dirty="0">
                <a:ea typeface="宋体" charset="-122"/>
              </a:rPr>
              <a:t>Email:</a:t>
            </a:r>
            <a:r>
              <a:rPr lang="zh-CN" altLang="en-US" sz="2400" dirty="0">
                <a:ea typeface="宋体" charset="-122"/>
              </a:rPr>
              <a:t> </a:t>
            </a:r>
            <a:r>
              <a:rPr lang="en-US" altLang="zh-CN" sz="2400" dirty="0">
                <a:ea typeface="宋体" charset="-122"/>
              </a:rPr>
              <a:t>jwang@ruc.edu.cn</a:t>
            </a:r>
          </a:p>
          <a:p>
            <a:pPr marL="0" indent="0">
              <a:lnSpc>
                <a:spcPct val="125000"/>
              </a:lnSpc>
              <a:buFontTx/>
              <a:buNone/>
            </a:pPr>
            <a:r>
              <a:rPr lang="zh-CN" altLang="en-US" sz="2400" dirty="0">
                <a:ea typeface="宋体" charset="-122"/>
              </a:rPr>
              <a:t>电话</a:t>
            </a:r>
            <a:r>
              <a:rPr lang="en-US" altLang="zh-CN" sz="2400" dirty="0">
                <a:ea typeface="宋体" charset="-122"/>
              </a:rPr>
              <a:t>: 13126606010</a:t>
            </a:r>
          </a:p>
          <a:p>
            <a:pPr marL="0" indent="0">
              <a:lnSpc>
                <a:spcPct val="125000"/>
              </a:lnSpc>
              <a:buFontTx/>
              <a:buNone/>
            </a:pPr>
            <a:r>
              <a:rPr lang="zh-CN" altLang="en-US" sz="2400" dirty="0">
                <a:ea typeface="宋体" charset="-122"/>
              </a:rPr>
              <a:t>微信手机同号</a:t>
            </a:r>
            <a:endParaRPr lang="en-US" altLang="zh-CN" sz="2400" dirty="0">
              <a:ea typeface="宋体" charset="-122"/>
            </a:endParaRPr>
          </a:p>
          <a:p>
            <a:pPr marL="0" indent="0">
              <a:lnSpc>
                <a:spcPct val="125000"/>
              </a:lnSpc>
              <a:buFontTx/>
              <a:buNone/>
            </a:pPr>
            <a:r>
              <a:rPr lang="zh-CN" altLang="en-US" sz="2400" dirty="0">
                <a:ea typeface="宋体" charset="-122"/>
              </a:rPr>
              <a:t>办公室：信息楼</a:t>
            </a:r>
            <a:r>
              <a:rPr lang="en-US" altLang="zh-CN" sz="2400" dirty="0">
                <a:ea typeface="宋体" charset="-122"/>
              </a:rPr>
              <a:t>124</a:t>
            </a:r>
          </a:p>
        </p:txBody>
      </p:sp>
      <p:pic>
        <p:nvPicPr>
          <p:cNvPr id="4" name="图片 3">
            <a:extLst>
              <a:ext uri="{FF2B5EF4-FFF2-40B4-BE49-F238E27FC236}">
                <a16:creationId xmlns:a16="http://schemas.microsoft.com/office/drawing/2014/main" id="{808FCC8D-D2D7-A732-1DAF-B437D2D7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558515"/>
            <a:ext cx="2264297" cy="2264297"/>
          </a:xfrm>
          <a:prstGeom prst="rect">
            <a:avLst/>
          </a:prstGeom>
        </p:spPr>
      </p:pic>
      <p:pic>
        <p:nvPicPr>
          <p:cNvPr id="5" name="图片 4">
            <a:extLst>
              <a:ext uri="{FF2B5EF4-FFF2-40B4-BE49-F238E27FC236}">
                <a16:creationId xmlns:a16="http://schemas.microsoft.com/office/drawing/2014/main" id="{2320E430-B23A-A4D8-6AE1-998AD007D195}"/>
              </a:ext>
            </a:extLst>
          </p:cNvPr>
          <p:cNvPicPr>
            <a:picLocks noChangeAspect="1"/>
          </p:cNvPicPr>
          <p:nvPr/>
        </p:nvPicPr>
        <p:blipFill rotWithShape="1">
          <a:blip r:embed="rId4">
            <a:extLst>
              <a:ext uri="{28A0092B-C50C-407E-A947-70E740481C1C}">
                <a14:useLocalDpi xmlns:a14="http://schemas.microsoft.com/office/drawing/2010/main" val="0"/>
              </a:ext>
            </a:extLst>
          </a:blip>
          <a:srcRect t="21642"/>
          <a:stretch/>
        </p:blipFill>
        <p:spPr>
          <a:xfrm>
            <a:off x="4211959" y="1484784"/>
            <a:ext cx="4621217" cy="5400600"/>
          </a:xfrm>
          <a:prstGeom prst="rect">
            <a:avLst/>
          </a:prstGeom>
        </p:spPr>
      </p:pic>
    </p:spTree>
    <p:extLst>
      <p:ext uri="{BB962C8B-B14F-4D97-AF65-F5344CB8AC3E}">
        <p14:creationId xmlns:p14="http://schemas.microsoft.com/office/powerpoint/2010/main" val="3198991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阿姆达尔定律</a:t>
            </a:r>
          </a:p>
        </p:txBody>
      </p:sp>
      <p:sp>
        <p:nvSpPr>
          <p:cNvPr id="3" name="内容占位符 2"/>
          <p:cNvSpPr>
            <a:spLocks noGrp="1"/>
          </p:cNvSpPr>
          <p:nvPr>
            <p:ph idx="1"/>
          </p:nvPr>
        </p:nvSpPr>
        <p:spPr>
          <a:xfrm>
            <a:off x="457200" y="1600200"/>
            <a:ext cx="4690864" cy="44196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333333"/>
                </a:solidFill>
                <a:effectLst/>
                <a:uLnTx/>
                <a:uFillTx/>
                <a:latin typeface="arial" charset="0"/>
                <a:ea typeface="宋体" charset="-122"/>
                <a:cs typeface="+mn-cs"/>
              </a:rPr>
              <a:t>阿姆达尔：</a:t>
            </a:r>
            <a:endParaRPr kumimoji="0" lang="en-US" altLang="zh-CN" sz="2800" b="0" i="0" u="none" strike="noStrike" kern="1200" cap="none" spc="0" normalizeH="0" baseline="0" noProof="0" dirty="0">
              <a:ln>
                <a:noFill/>
              </a:ln>
              <a:solidFill>
                <a:srgbClr val="333333"/>
              </a:solidFill>
              <a:effectLst/>
              <a:uLnTx/>
              <a:uFillTx/>
              <a:latin typeface="arial" charset="0"/>
              <a:ea typeface="宋体" charset="-122"/>
              <a:cs typeface="+mn-cs"/>
            </a:endParaRPr>
          </a:p>
          <a:p>
            <a:pPr marR="0" lvl="1" defTabSz="914400" latinLnBrk="0">
              <a:lnSpc>
                <a:spcPct val="100000"/>
              </a:lnSpc>
              <a:buClrTx/>
              <a:buSzTx/>
              <a:buFont typeface="Arial" charset="0"/>
              <a:buChar char="–"/>
              <a:tabLst/>
              <a:defRPr/>
            </a:pPr>
            <a:r>
              <a:rPr kumimoji="1" lang="zh-CN" altLang="en-US" dirty="0"/>
              <a:t>改变世界的</a:t>
            </a:r>
            <a:r>
              <a:rPr kumimoji="1" lang="en-US" altLang="zh-CN" dirty="0"/>
              <a:t>25</a:t>
            </a:r>
            <a:r>
              <a:rPr kumimoji="1" lang="zh-CN" altLang="en-US" dirty="0"/>
              <a:t>人”之一；</a:t>
            </a:r>
            <a:endParaRPr kumimoji="1" lang="en-US" altLang="zh-CN" dirty="0"/>
          </a:p>
          <a:p>
            <a:pPr marR="0" lvl="1" defTabSz="914400" latinLnBrk="0">
              <a:lnSpc>
                <a:spcPct val="100000"/>
              </a:lnSpc>
              <a:buClrTx/>
              <a:buSzTx/>
              <a:buFont typeface="Arial" charset="0"/>
              <a:buChar char="–"/>
              <a:tabLst/>
              <a:defRPr/>
            </a:pPr>
            <a:r>
              <a:rPr kumimoji="1" lang="zh-CN" altLang="en-US" dirty="0"/>
              <a:t>主持</a:t>
            </a:r>
            <a:r>
              <a:rPr kumimoji="1" lang="en-US" altLang="zh-CN" dirty="0"/>
              <a:t>IBM360</a:t>
            </a:r>
            <a:r>
              <a:rPr kumimoji="1" lang="zh-CN" altLang="en-US" dirty="0"/>
              <a:t>的设计工作，他提出：</a:t>
            </a:r>
            <a:r>
              <a:rPr kumimoji="1" lang="en-US" altLang="zh-CN" dirty="0"/>
              <a:t>360</a:t>
            </a:r>
            <a:r>
              <a:rPr kumimoji="1" lang="zh-CN" altLang="en-US" dirty="0"/>
              <a:t>应是一条向下兼容的生产线，可使软件和设备用在这一家族的每个成员身上；</a:t>
            </a:r>
            <a:endParaRPr kumimoji="1" lang="en-US" altLang="zh-CN" dirty="0"/>
          </a:p>
          <a:p>
            <a:r>
              <a:rPr kumimoji="1" lang="zh-CN" altLang="en-US" dirty="0"/>
              <a:t>量化研究方法</a:t>
            </a:r>
            <a:endParaRPr kumimoji="1" lang="en-US" altLang="zh-CN" dirty="0"/>
          </a:p>
          <a:p>
            <a:pPr lvl="1"/>
            <a:r>
              <a:rPr kumimoji="1" lang="zh-CN" altLang="en-US" dirty="0"/>
              <a:t>软硬件优化、加速</a:t>
            </a:r>
            <a:endParaRPr kumimoji="1" lang="en-US" altLang="zh-CN" dirty="0"/>
          </a:p>
          <a:p>
            <a:pPr lvl="1"/>
            <a:r>
              <a:rPr kumimoji="1" lang="zh-CN" altLang="en-US" dirty="0"/>
              <a:t>并行计算、并行编程</a:t>
            </a:r>
            <a:endParaRPr kumimoji="1" lang="en-US" altLang="zh-CN" dirty="0"/>
          </a:p>
          <a:p>
            <a:r>
              <a:rPr kumimoji="1" lang="zh-CN" altLang="en-US" dirty="0"/>
              <a:t>阿姆达尔定律（</a:t>
            </a:r>
            <a:r>
              <a:rPr kumimoji="1" lang="en-US" altLang="zh-CN" dirty="0"/>
              <a:t>Amdahl</a:t>
            </a:r>
            <a:r>
              <a:rPr kumimoji="1" lang="zh-CN" altLang="en-US" dirty="0"/>
              <a:t>） </a:t>
            </a:r>
          </a:p>
        </p:txBody>
      </p:sp>
      <p:sp>
        <p:nvSpPr>
          <p:cNvPr id="4" name="幻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DAD91F6-5AB5-B94C-BB10-0596DE29299F}" type="slidenum">
              <a:rPr kumimoji="0"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90</a:t>
            </a:fld>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5" name="图片 4"/>
          <p:cNvPicPr>
            <a:picLocks noChangeAspect="1"/>
          </p:cNvPicPr>
          <p:nvPr/>
        </p:nvPicPr>
        <p:blipFill>
          <a:blip r:embed="rId2"/>
          <a:stretch>
            <a:fillRect/>
          </a:stretch>
        </p:blipFill>
        <p:spPr>
          <a:xfrm>
            <a:off x="5431928" y="2186280"/>
            <a:ext cx="3403600" cy="2857500"/>
          </a:xfrm>
          <a:prstGeom prst="rect">
            <a:avLst/>
          </a:prstGeom>
        </p:spPr>
      </p:pic>
    </p:spTree>
    <p:extLst>
      <p:ext uri="{BB962C8B-B14F-4D97-AF65-F5344CB8AC3E}">
        <p14:creationId xmlns:p14="http://schemas.microsoft.com/office/powerpoint/2010/main" val="14909555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17217" b="22499"/>
          <a:stretch/>
        </p:blipFill>
        <p:spPr>
          <a:xfrm>
            <a:off x="1249397" y="4465712"/>
            <a:ext cx="6712318" cy="2395736"/>
          </a:xfrm>
          <a:prstGeom prst="rect">
            <a:avLst/>
          </a:prstGeom>
        </p:spPr>
      </p:pic>
      <p:sp>
        <p:nvSpPr>
          <p:cNvPr id="2" name="标题 1"/>
          <p:cNvSpPr>
            <a:spLocks noGrp="1"/>
          </p:cNvSpPr>
          <p:nvPr>
            <p:ph type="title"/>
          </p:nvPr>
        </p:nvSpPr>
        <p:spPr/>
        <p:txBody>
          <a:bodyPr/>
          <a:lstStyle/>
          <a:p>
            <a:r>
              <a:rPr kumimoji="1" lang="zh-CN" altLang="en-US" dirty="0"/>
              <a:t>阿姆达尔定律</a:t>
            </a:r>
          </a:p>
        </p:txBody>
      </p:sp>
      <p:sp>
        <p:nvSpPr>
          <p:cNvPr id="3" name="内容占位符 2"/>
          <p:cNvSpPr>
            <a:spLocks noGrp="1"/>
          </p:cNvSpPr>
          <p:nvPr>
            <p:ph idx="1"/>
          </p:nvPr>
        </p:nvSpPr>
        <p:spPr>
          <a:xfrm>
            <a:off x="232500" y="1466658"/>
            <a:ext cx="8803996" cy="911753"/>
          </a:xfrm>
        </p:spPr>
        <p:txBody>
          <a:bodyPr/>
          <a:lstStyle/>
          <a:p>
            <a:r>
              <a:rPr lang="zh-CN" altLang="en-US" b="0" i="0" dirty="0">
                <a:solidFill>
                  <a:srgbClr val="333333"/>
                </a:solidFill>
                <a:effectLst/>
                <a:latin typeface="Arial" panose="020B0604020202020204" pitchFamily="34" charset="0"/>
              </a:rPr>
              <a:t>对计算机系统的某一部分加速的时候</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该加速部分对系统整体性能的影响取决于该部分的重要性和加速程度</a:t>
            </a:r>
            <a:endParaRPr lang="en-US" altLang="zh-CN" b="0" i="0" dirty="0">
              <a:solidFill>
                <a:srgbClr val="333333"/>
              </a:solidFill>
              <a:effectLst/>
              <a:latin typeface="Arial" panose="020B0604020202020204" pitchFamily="34" charset="0"/>
            </a:endParaRPr>
          </a:p>
          <a:p>
            <a:r>
              <a:rPr lang="zh-CN" altLang="en-US" b="1" dirty="0"/>
              <a:t>加速比 </a:t>
            </a:r>
            <a:r>
              <a:rPr lang="en-US" altLang="zh-CN" b="1" dirty="0"/>
              <a:t>= </a:t>
            </a:r>
            <a:r>
              <a:rPr lang="zh-CN" altLang="en-US" b="1" dirty="0"/>
              <a:t>优化之前系统耗时 </a:t>
            </a:r>
            <a:r>
              <a:rPr lang="en-US" altLang="zh-CN" b="1" dirty="0"/>
              <a:t>/ </a:t>
            </a:r>
            <a:r>
              <a:rPr lang="zh-CN" altLang="en-US" b="1" dirty="0"/>
              <a:t>优化后系统耗时</a:t>
            </a:r>
            <a:endParaRPr lang="en-US" altLang="zh-CN" b="1" dirty="0"/>
          </a:p>
        </p:txBody>
      </p:sp>
      <p:sp>
        <p:nvSpPr>
          <p:cNvPr id="4" name="幻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DAD91F6-5AB5-B94C-BB10-0596DE29299F}" type="slidenum">
              <a:rPr kumimoji="0"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020CBAB-6541-C430-C1B5-608524D455E1}"/>
                  </a:ext>
                </a:extLst>
              </p:cNvPr>
              <p:cNvSpPr txBox="1"/>
              <p:nvPr/>
            </p:nvSpPr>
            <p:spPr>
              <a:xfrm>
                <a:off x="2110415" y="3005144"/>
                <a:ext cx="2016224" cy="983539"/>
              </a:xfrm>
              <a:prstGeom prst="rect">
                <a:avLst/>
              </a:prstGeom>
              <a:noFill/>
            </p:spPr>
            <p:txBody>
              <a:bodyPr wrap="square" lIns="0" tIns="0" rIns="0" bIns="0" rtlCol="0">
                <a:spAutoFit/>
              </a:bodyPr>
              <a:lstStyle/>
              <a:p>
                <a:r>
                  <a:rPr lang="en-US" altLang="zh-CN" sz="3600" dirty="0"/>
                  <a:t>=</a:t>
                </a:r>
                <a14:m>
                  <m:oMath xmlns:m="http://schemas.openxmlformats.org/officeDocument/2006/math">
                    <m:f>
                      <m:fPr>
                        <m:ctrlPr>
                          <a:rPr lang="en-US" altLang="zh-CN" sz="3600" i="1" smtClean="0">
                            <a:latin typeface="Cambria Math" panose="02040503050406030204" pitchFamily="18" charset="0"/>
                          </a:rPr>
                        </m:ctrlPr>
                      </m:fPr>
                      <m:num>
                        <m:r>
                          <a:rPr lang="en-US" altLang="zh-CN" sz="3600" b="1" i="1" smtClean="0">
                            <a:latin typeface="Cambria Math" panose="02040503050406030204" pitchFamily="18" charset="0"/>
                          </a:rPr>
                          <m:t>𝟏</m:t>
                        </m:r>
                      </m:num>
                      <m:den>
                        <m:d>
                          <m:dPr>
                            <m:ctrlPr>
                              <a:rPr lang="en-US" altLang="zh-CN" sz="3600" b="1" i="1" smtClean="0">
                                <a:latin typeface="Cambria Math" panose="02040503050406030204" pitchFamily="18" charset="0"/>
                              </a:rPr>
                            </m:ctrlPr>
                          </m:dPr>
                          <m:e>
                            <m:r>
                              <a:rPr lang="en-US" altLang="zh-CN" sz="3600" b="1" i="1" smtClean="0">
                                <a:latin typeface="Cambria Math" panose="02040503050406030204" pitchFamily="18" charset="0"/>
                              </a:rPr>
                              <m:t>𝟏</m:t>
                            </m:r>
                            <m:r>
                              <a:rPr lang="en-US" altLang="zh-CN" sz="3600" b="1" i="1" smtClean="0">
                                <a:latin typeface="Cambria Math" panose="02040503050406030204" pitchFamily="18" charset="0"/>
                              </a:rPr>
                              <m:t>−</m:t>
                            </m:r>
                            <m:r>
                              <a:rPr lang="en-US" altLang="zh-CN" sz="3600" b="1" i="1" smtClean="0">
                                <a:latin typeface="Cambria Math" panose="02040503050406030204" pitchFamily="18" charset="0"/>
                              </a:rPr>
                              <m:t>𝒑</m:t>
                            </m:r>
                          </m:e>
                        </m:d>
                        <m:r>
                          <a:rPr lang="en-US" altLang="zh-CN" sz="3600" b="1" i="1" smtClean="0">
                            <a:latin typeface="Cambria Math" panose="02040503050406030204" pitchFamily="18" charset="0"/>
                          </a:rPr>
                          <m:t>+</m:t>
                        </m:r>
                        <m:f>
                          <m:fPr>
                            <m:ctrlPr>
                              <a:rPr lang="en-US" altLang="zh-CN" sz="3600" b="1" i="1" smtClean="0">
                                <a:latin typeface="Cambria Math" panose="02040503050406030204" pitchFamily="18" charset="0"/>
                              </a:rPr>
                            </m:ctrlPr>
                          </m:fPr>
                          <m:num>
                            <m:r>
                              <a:rPr lang="en-US" altLang="zh-CN" sz="3600" b="1" i="1" smtClean="0">
                                <a:latin typeface="Cambria Math" panose="02040503050406030204" pitchFamily="18" charset="0"/>
                              </a:rPr>
                              <m:t>𝒑</m:t>
                            </m:r>
                          </m:num>
                          <m:den>
                            <m:r>
                              <a:rPr lang="en-US" altLang="zh-CN" sz="3600" b="1" i="1" smtClean="0">
                                <a:latin typeface="Cambria Math" panose="02040503050406030204" pitchFamily="18" charset="0"/>
                              </a:rPr>
                              <m:t>𝒔</m:t>
                            </m:r>
                          </m:den>
                        </m:f>
                      </m:den>
                    </m:f>
                  </m:oMath>
                </a14:m>
                <a:endParaRPr lang="zh-CN" altLang="en-US" sz="3600" dirty="0"/>
              </a:p>
            </p:txBody>
          </p:sp>
        </mc:Choice>
        <mc:Fallback xmlns="">
          <p:sp>
            <p:nvSpPr>
              <p:cNvPr id="7" name="文本框 6">
                <a:extLst>
                  <a:ext uri="{FF2B5EF4-FFF2-40B4-BE49-F238E27FC236}">
                    <a16:creationId xmlns:a16="http://schemas.microsoft.com/office/drawing/2014/main" id="{C020CBAB-6541-C430-C1B5-608524D455E1}"/>
                  </a:ext>
                </a:extLst>
              </p:cNvPr>
              <p:cNvSpPr txBox="1">
                <a:spLocks noRot="1" noChangeAspect="1" noMove="1" noResize="1" noEditPoints="1" noAdjustHandles="1" noChangeArrowheads="1" noChangeShapeType="1" noTextEdit="1"/>
              </p:cNvSpPr>
              <p:nvPr/>
            </p:nvSpPr>
            <p:spPr>
              <a:xfrm>
                <a:off x="2110415" y="3005144"/>
                <a:ext cx="2016224" cy="983539"/>
              </a:xfrm>
              <a:prstGeom prst="rect">
                <a:avLst/>
              </a:prstGeom>
              <a:blipFill>
                <a:blip r:embed="rId3"/>
                <a:stretch>
                  <a:fillRect l="-13595" t="-1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BBF4E9B-AD72-43B3-CDD5-651820613493}"/>
                  </a:ext>
                </a:extLst>
              </p:cNvPr>
              <p:cNvSpPr txBox="1"/>
              <p:nvPr/>
            </p:nvSpPr>
            <p:spPr>
              <a:xfrm>
                <a:off x="4435185" y="3066026"/>
                <a:ext cx="3827971" cy="861774"/>
              </a:xfrm>
              <a:prstGeom prst="rect">
                <a:avLst/>
              </a:prstGeom>
              <a:noFill/>
            </p:spPr>
            <p:txBody>
              <a:bodyPr wrap="none" lIns="0" tIns="0" rIns="0" bIns="0" rtlCol="0">
                <a:spAutoFit/>
              </a:bodyPr>
              <a:lstStyle/>
              <a:p>
                <a14:m>
                  <m:oMath xmlns:m="http://schemas.openxmlformats.org/officeDocument/2006/math">
                    <m:r>
                      <a:rPr lang="en-US" altLang="zh-CN" sz="2800" b="1" i="1" smtClean="0">
                        <a:latin typeface="Cambria Math" panose="02040503050406030204" pitchFamily="18" charset="0"/>
                      </a:rPr>
                      <m:t>𝒑</m:t>
                    </m:r>
                    <m:r>
                      <a:rPr lang="zh-CN" altLang="en-US" sz="2800" i="1">
                        <a:latin typeface="Cambria Math" panose="02040503050406030204" pitchFamily="18" charset="0"/>
                      </a:rPr>
                      <m:t>是</m:t>
                    </m:r>
                  </m:oMath>
                </a14:m>
                <a:r>
                  <a:rPr lang="zh-CN" altLang="en-US" sz="2800" dirty="0"/>
                  <a:t>被加速部分原始时间</a:t>
                </a:r>
                <a:endParaRPr lang="en-US" altLang="zh-CN" sz="2800" dirty="0"/>
              </a:p>
              <a:p>
                <a:r>
                  <a:rPr lang="en-US" altLang="zh-CN" sz="2800" dirty="0"/>
                  <a:t>s</a:t>
                </a:r>
                <a:r>
                  <a:rPr lang="zh-CN" altLang="en-US" sz="2800" dirty="0"/>
                  <a:t>是加速技术的并行度</a:t>
                </a:r>
              </a:p>
            </p:txBody>
          </p:sp>
        </mc:Choice>
        <mc:Fallback xmlns="">
          <p:sp>
            <p:nvSpPr>
              <p:cNvPr id="8" name="文本框 7">
                <a:extLst>
                  <a:ext uri="{FF2B5EF4-FFF2-40B4-BE49-F238E27FC236}">
                    <a16:creationId xmlns:a16="http://schemas.microsoft.com/office/drawing/2014/main" id="{DBBF4E9B-AD72-43B3-CDD5-651820613493}"/>
                  </a:ext>
                </a:extLst>
              </p:cNvPr>
              <p:cNvSpPr txBox="1">
                <a:spLocks noRot="1" noChangeAspect="1" noMove="1" noResize="1" noEditPoints="1" noAdjustHandles="1" noChangeArrowheads="1" noChangeShapeType="1" noTextEdit="1"/>
              </p:cNvSpPr>
              <p:nvPr/>
            </p:nvSpPr>
            <p:spPr>
              <a:xfrm>
                <a:off x="4435185" y="3066026"/>
                <a:ext cx="3827971" cy="861774"/>
              </a:xfrm>
              <a:prstGeom prst="rect">
                <a:avLst/>
              </a:prstGeom>
              <a:blipFill>
                <a:blip r:embed="rId4"/>
                <a:stretch>
                  <a:fillRect l="-5732" t="-15603" r="-5096" b="-248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7727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4BAAC40-14BF-D740-EB1E-51A771506623}"/>
              </a:ext>
            </a:extLst>
          </p:cNvPr>
          <p:cNvSpPr>
            <a:spLocks noGrp="1"/>
          </p:cNvSpPr>
          <p:nvPr>
            <p:ph type="sldNum" sz="quarter" idx="12"/>
          </p:nvPr>
        </p:nvSpPr>
        <p:spPr/>
        <p:txBody>
          <a:bodyPr/>
          <a:lstStyle/>
          <a:p>
            <a:pPr>
              <a:defRPr/>
            </a:pPr>
            <a:fld id="{DDAD91F6-5AB5-B94C-BB10-0596DE29299F}" type="slidenum">
              <a:rPr lang="zh-CN" altLang="en-US" smtClean="0"/>
              <a:pPr>
                <a:defRPr/>
              </a:pPr>
              <a:t>92</a:t>
            </a:fld>
            <a:endParaRPr lang="en-US" altLang="zh-CN"/>
          </a:p>
        </p:txBody>
      </p:sp>
      <p:sp>
        <p:nvSpPr>
          <p:cNvPr id="7" name="文本框 6">
            <a:extLst>
              <a:ext uri="{FF2B5EF4-FFF2-40B4-BE49-F238E27FC236}">
                <a16:creationId xmlns:a16="http://schemas.microsoft.com/office/drawing/2014/main" id="{27225CE2-16BC-B745-2822-60F5053CA9D8}"/>
              </a:ext>
            </a:extLst>
          </p:cNvPr>
          <p:cNvSpPr txBox="1"/>
          <p:nvPr>
            <p:custDataLst>
              <p:tags r:id="rId2"/>
            </p:custDataLst>
          </p:nvPr>
        </p:nvSpPr>
        <p:spPr>
          <a:xfrm>
            <a:off x="95250" y="2232024"/>
            <a:ext cx="9048750" cy="2143125"/>
          </a:xfrm>
          <a:prstGeom prst="rect">
            <a:avLst/>
          </a:prstGeom>
          <a:noFill/>
        </p:spPr>
        <p:txBody>
          <a:bodyPr vert="horz" wrap="square" rtlCol="0" anchor="ctr" anchorCtr="0">
            <a:noAutofit/>
          </a:bodyPr>
          <a:lstStyle/>
          <a:p>
            <a:pPr algn="just"/>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图形处理器中经常需要求平方根。浮点（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）平方根的实现在性能方面有很大差异，特别是在为图形设计的处理器中，尤为明显。假设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平方根（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FPSQR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）占用一项关键图形基准测试中</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的执行时间。</a:t>
            </a:r>
          </a:p>
          <a:p>
            <a:pPr marL="514350" indent="-514350">
              <a:buFont typeface="+mj-lt"/>
              <a:buAutoNum type="arabicPeriod"/>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提议</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：升级</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FPSQR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硬件，使这一运算速度提高到原来的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倍。</a:t>
            </a:r>
          </a:p>
          <a:p>
            <a:pPr marL="514350" indent="-514350">
              <a:buFont typeface="+mj-lt"/>
              <a:buAutoNum type="arabicPeriod"/>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提议</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：让图形处理器中所有</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指令的运行速度提高到原来的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指令占用该应用程序一半的执行时间。</a:t>
            </a:r>
          </a:p>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请问两种方法哪个更好？</a:t>
            </a:r>
          </a:p>
        </p:txBody>
      </p:sp>
      <p:sp>
        <p:nvSpPr>
          <p:cNvPr id="8" name="文本框 7">
            <a:extLst>
              <a:ext uri="{FF2B5EF4-FFF2-40B4-BE49-F238E27FC236}">
                <a16:creationId xmlns:a16="http://schemas.microsoft.com/office/drawing/2014/main" id="{FD668ACF-E1AF-749C-8C8F-0B00AAFC5CEE}"/>
              </a:ext>
            </a:extLst>
          </p:cNvPr>
          <p:cNvSpPr txBox="1"/>
          <p:nvPr>
            <p:custDataLst>
              <p:tags r:id="rId3"/>
            </p:custDataLst>
          </p:nvPr>
        </p:nvSpPr>
        <p:spPr>
          <a:xfrm>
            <a:off x="1979712" y="513842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第一种好</a:t>
            </a:r>
          </a:p>
        </p:txBody>
      </p:sp>
      <p:sp>
        <p:nvSpPr>
          <p:cNvPr id="9" name="文本框 8">
            <a:extLst>
              <a:ext uri="{FF2B5EF4-FFF2-40B4-BE49-F238E27FC236}">
                <a16:creationId xmlns:a16="http://schemas.microsoft.com/office/drawing/2014/main" id="{E542EF7B-9070-742F-F9DE-BC1A17277FAE}"/>
              </a:ext>
            </a:extLst>
          </p:cNvPr>
          <p:cNvSpPr txBox="1"/>
          <p:nvPr>
            <p:custDataLst>
              <p:tags r:id="rId4"/>
            </p:custDataLst>
          </p:nvPr>
        </p:nvSpPr>
        <p:spPr>
          <a:xfrm>
            <a:off x="1979712" y="599567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第二种好</a:t>
            </a:r>
          </a:p>
        </p:txBody>
      </p:sp>
      <p:sp>
        <p:nvSpPr>
          <p:cNvPr id="12" name="椭圆 11">
            <a:extLst>
              <a:ext uri="{FF2B5EF4-FFF2-40B4-BE49-F238E27FC236}">
                <a16:creationId xmlns:a16="http://schemas.microsoft.com/office/drawing/2014/main" id="{3FF5446D-A406-B2F1-0EFD-C19E75DB0C0A}"/>
              </a:ext>
            </a:extLst>
          </p:cNvPr>
          <p:cNvSpPr>
            <a:spLocks noChangeAspect="1"/>
          </p:cNvSpPr>
          <p:nvPr>
            <p:custDataLst>
              <p:tags r:id="rId5"/>
            </p:custDataLst>
          </p:nvPr>
        </p:nvSpPr>
        <p:spPr bwMode="auto">
          <a:xfrm>
            <a:off x="1265337" y="520271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C6692984-E496-7E77-82AF-03383B79BF4D}"/>
              </a:ext>
            </a:extLst>
          </p:cNvPr>
          <p:cNvSpPr>
            <a:spLocks noChangeAspect="1"/>
          </p:cNvSpPr>
          <p:nvPr>
            <p:custDataLst>
              <p:tags r:id="rId6"/>
            </p:custDataLst>
          </p:nvPr>
        </p:nvSpPr>
        <p:spPr bwMode="auto">
          <a:xfrm>
            <a:off x="1265337" y="6059963"/>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圆角 15">
            <a:extLst>
              <a:ext uri="{FF2B5EF4-FFF2-40B4-BE49-F238E27FC236}">
                <a16:creationId xmlns:a16="http://schemas.microsoft.com/office/drawing/2014/main" id="{DE08FE24-B39A-8561-863B-61F046502C9B}"/>
              </a:ext>
            </a:extLst>
          </p:cNvPr>
          <p:cNvSpPr/>
          <p:nvPr>
            <p:custDataLst>
              <p:tags r:id="rId7"/>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F686D3D3-2440-965C-D181-E60B787B22C2}"/>
              </a:ext>
            </a:extLst>
          </p:cNvPr>
          <p:cNvGrpSpPr/>
          <p:nvPr>
            <p:custDataLst>
              <p:tags r:id="rId8"/>
            </p:custDataLst>
          </p:nvPr>
        </p:nvGrpSpPr>
        <p:grpSpPr>
          <a:xfrm>
            <a:off x="0" y="0"/>
            <a:ext cx="9144000" cy="635000"/>
            <a:chOff x="0" y="0"/>
            <a:chExt cx="9144000" cy="635000"/>
          </a:xfrm>
        </p:grpSpPr>
        <p:sp>
          <p:nvSpPr>
            <p:cNvPr id="17" name="TitleBackground">
              <a:extLst>
                <a:ext uri="{FF2B5EF4-FFF2-40B4-BE49-F238E27FC236}">
                  <a16:creationId xmlns:a16="http://schemas.microsoft.com/office/drawing/2014/main" id="{8DC1466B-6622-8271-069A-DA64A54D84D6}"/>
                </a:ext>
              </a:extLst>
            </p:cNvPr>
            <p:cNvSpPr/>
            <p:nvPr>
              <p:custDataLst>
                <p:tags r:id="rId10"/>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8" name="ColorBlock">
              <a:extLst>
                <a:ext uri="{FF2B5EF4-FFF2-40B4-BE49-F238E27FC236}">
                  <a16:creationId xmlns:a16="http://schemas.microsoft.com/office/drawing/2014/main" id="{CC0AB1C0-EB9D-B2E5-BB0E-ACBE2E5450FC}"/>
                </a:ext>
              </a:extLst>
            </p:cNvPr>
            <p:cNvSpPr/>
            <p:nvPr>
              <p:custDataLst>
                <p:tags r:id="rId11"/>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Comic Sans MS" pitchFamily="66" charset="0"/>
                <a:ea typeface="宋体" pitchFamily="2" charset="-122"/>
              </a:endParaRPr>
            </a:p>
          </p:txBody>
        </p:sp>
        <p:sp>
          <p:nvSpPr>
            <p:cNvPr id="19" name="TypeText">
              <a:extLst>
                <a:ext uri="{FF2B5EF4-FFF2-40B4-BE49-F238E27FC236}">
                  <a16:creationId xmlns:a16="http://schemas.microsoft.com/office/drawing/2014/main" id="{ED23937D-B6C4-9DC6-10D5-6F6FA2E7302D}"/>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TipText">
              <a:extLst>
                <a:ext uri="{FF2B5EF4-FFF2-40B4-BE49-F238E27FC236}">
                  <a16:creationId xmlns:a16="http://schemas.microsoft.com/office/drawing/2014/main" id="{93D82689-C584-38A8-A198-AA21247DB4E6}"/>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A78DB17C-22F1-F4BB-01D7-43A05BC3D944}"/>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752952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课堂练习（答案）</a:t>
            </a:r>
          </a:p>
        </p:txBody>
      </p:sp>
      <p:sp>
        <p:nvSpPr>
          <p:cNvPr id="3" name="内容占位符 2"/>
          <p:cNvSpPr>
            <a:spLocks noGrp="1"/>
          </p:cNvSpPr>
          <p:nvPr>
            <p:ph idx="1"/>
          </p:nvPr>
        </p:nvSpPr>
        <p:spPr>
          <a:xfrm>
            <a:off x="197024" y="1484784"/>
            <a:ext cx="8305800" cy="4419600"/>
          </a:xfrm>
        </p:spPr>
        <p:txBody>
          <a:bodyPr/>
          <a:lstStyle/>
          <a:p>
            <a:r>
              <a:rPr kumimoji="1" lang="zh-CN" altLang="en-US" dirty="0"/>
              <a:t>第二种方法要好一点</a:t>
            </a:r>
          </a:p>
        </p:txBody>
      </p:sp>
      <p:sp>
        <p:nvSpPr>
          <p:cNvPr id="4" name="幻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DAD91F6-5AB5-B94C-BB10-0596DE29299F}" type="slidenum">
              <a:rPr kumimoji="0"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5" name="图片 4"/>
          <p:cNvPicPr>
            <a:picLocks noChangeAspect="1"/>
          </p:cNvPicPr>
          <p:nvPr/>
        </p:nvPicPr>
        <p:blipFill>
          <a:blip r:embed="rId2"/>
          <a:stretch>
            <a:fillRect/>
          </a:stretch>
        </p:blipFill>
        <p:spPr>
          <a:xfrm>
            <a:off x="641176" y="2204864"/>
            <a:ext cx="4431627" cy="1910184"/>
          </a:xfrm>
          <a:prstGeom prst="rect">
            <a:avLst/>
          </a:prstGeom>
        </p:spPr>
      </p:pic>
      <p:pic>
        <p:nvPicPr>
          <p:cNvPr id="6" name="Picture 2" descr="https://xqimg.imedao.com/15b046b1f06d453fdee89b39.png!custom660.jpg">
            <a:extLst>
              <a:ext uri="{FF2B5EF4-FFF2-40B4-BE49-F238E27FC236}">
                <a16:creationId xmlns:a16="http://schemas.microsoft.com/office/drawing/2014/main" id="{74071CE0-F286-DBC4-54A3-4BEF4A19E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3750551"/>
            <a:ext cx="4158952" cy="311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110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课后练习</a:t>
            </a:r>
          </a:p>
        </p:txBody>
      </p:sp>
      <p:sp>
        <p:nvSpPr>
          <p:cNvPr id="3" name="内容占位符 2"/>
          <p:cNvSpPr>
            <a:spLocks noGrp="1"/>
          </p:cNvSpPr>
          <p:nvPr>
            <p:ph idx="1"/>
          </p:nvPr>
        </p:nvSpPr>
        <p:spPr/>
        <p:txBody>
          <a:bodyPr/>
          <a:lstStyle/>
          <a:p>
            <a:r>
              <a:rPr kumimoji="1" lang="zh-CN" altLang="en-US" dirty="0"/>
              <a:t>阅读教材第</a:t>
            </a:r>
            <a:r>
              <a:rPr kumimoji="1" lang="en-US" altLang="zh-CN" dirty="0"/>
              <a:t>1</a:t>
            </a:r>
            <a:r>
              <a:rPr kumimoji="1" lang="zh-CN" altLang="en-US" dirty="0"/>
              <a:t>章</a:t>
            </a:r>
            <a:endParaRPr kumimoji="1" lang="en-US" altLang="zh-CN" dirty="0"/>
          </a:p>
          <a:p>
            <a:r>
              <a:rPr kumimoji="1" lang="zh-CN" altLang="en-US" dirty="0"/>
              <a:t>练习题</a:t>
            </a:r>
            <a:r>
              <a:rPr kumimoji="1" lang="en-US" altLang="zh-CN" dirty="0"/>
              <a:t>1.1</a:t>
            </a:r>
            <a:r>
              <a:rPr kumimoji="1" lang="zh-CN" altLang="en-US" dirty="0"/>
              <a:t>，</a:t>
            </a:r>
            <a:r>
              <a:rPr kumimoji="1" lang="en-US" altLang="zh-CN" dirty="0"/>
              <a:t>1.2</a:t>
            </a:r>
            <a:endParaRPr kumimoji="1" lang="zh-CN" altLang="en-US" dirty="0"/>
          </a:p>
        </p:txBody>
      </p:sp>
      <p:sp>
        <p:nvSpPr>
          <p:cNvPr id="4" name="幻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DAD91F6-5AB5-B94C-BB10-0596DE29299F}" type="slidenum">
              <a:rPr kumimoji="0"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94</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28214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cfp99">
  <a:themeElements>
    <a:clrScheme name="icfp9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icfp99">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Comic Sans MS" pitchFamily="66"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Comic Sans MS" pitchFamily="66" charset="0"/>
            <a:ea typeface="宋体" pitchFamily="2" charset="-122"/>
          </a:defRPr>
        </a:defPPr>
      </a:lstStyle>
    </a:lnDef>
  </a:objectDefaults>
  <a:extraClrSchemeLst>
    <a:extraClrScheme>
      <a:clrScheme name="icfp99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cfp9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cfp99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cfp99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cfp9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cfp9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cfp9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cfp9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01-introduction" id="{3AA5155D-0882-2242-AD8A-AE05E69EC5CD}" vid="{E5394542-2871-8641-BA33-04F2F4884AD3}"/>
    </a:ext>
  </a:extLst>
</a:theme>
</file>

<file path=ppt/theme/theme2.xml><?xml version="1.0" encoding="utf-8"?>
<a:theme xmlns:a="http://schemas.openxmlformats.org/drawingml/2006/main" name="1_icfp99">
  <a:themeElements>
    <a:clrScheme name="icfp9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icfp99">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Comic Sans MS" pitchFamily="66"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Comic Sans MS" pitchFamily="66" charset="0"/>
            <a:ea typeface="宋体" pitchFamily="2" charset="-122"/>
          </a:defRPr>
        </a:defPPr>
      </a:lstStyle>
    </a:lnDef>
  </a:objectDefaults>
  <a:extraClrSchemeLst>
    <a:extraClrScheme>
      <a:clrScheme name="icfp99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cfp9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cfp99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cfp99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cfp9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cfp9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cfp9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cfp9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01-introduction" id="{3AA5155D-0882-2242-AD8A-AE05E69EC5CD}" vid="{E5394542-2871-8641-BA33-04F2F4884AD3}"/>
    </a:ext>
  </a:extLst>
</a:theme>
</file>

<file path=ppt/theme/theme3.xml><?xml version="1.0" encoding="utf-8"?>
<a:theme xmlns:a="http://schemas.openxmlformats.org/drawingml/2006/main" name="课程讲义">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s>
            <a:gs pos="100000">
              <a:schemeClr val="bg1">
                <a:alpha val="98000"/>
              </a:schemeClr>
            </a:gs>
          </a:gsLst>
          <a:lin ang="5400000" scaled="1"/>
        </a:gradFill>
        <a:ln w="254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bg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gradFill rotWithShape="1">
          <a:gsLst>
            <a:gs pos="0">
              <a:schemeClr val="accent1"/>
            </a:gs>
            <a:gs pos="100000">
              <a:schemeClr val="bg1">
                <a:alpha val="98000"/>
              </a:schemeClr>
            </a:gs>
          </a:gsLst>
          <a:lin ang="5400000" scaled="1"/>
        </a:gradFill>
        <a:ln w="254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bg1"/>
            </a:solidFill>
            <a:effectLst/>
            <a:latin typeface="Arial" pitchFamily="34" charset="0"/>
            <a:ea typeface="宋体" pitchFamily="2" charset="-122"/>
          </a:defRPr>
        </a:defPPr>
      </a:lstStyle>
    </a:lnDef>
  </a:objectDefaults>
  <a:extraClrSchemeLst>
    <a:extraClrScheme>
      <a:clrScheme name="MPRC_PK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PRC_PK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PRC_PK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PRC_PK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PRC_PK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PRC_PK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PRC_PKU 8">
        <a:dk1>
          <a:srgbClr val="000000"/>
        </a:dk1>
        <a:lt1>
          <a:srgbClr val="FFFFFF"/>
        </a:lt1>
        <a:dk2>
          <a:srgbClr val="000066"/>
        </a:dk2>
        <a:lt2>
          <a:srgbClr val="808080"/>
        </a:lt2>
        <a:accent1>
          <a:srgbClr val="663300"/>
        </a:accent1>
        <a:accent2>
          <a:srgbClr val="3333CC"/>
        </a:accent2>
        <a:accent3>
          <a:srgbClr val="FFFFFF"/>
        </a:accent3>
        <a:accent4>
          <a:srgbClr val="000000"/>
        </a:accent4>
        <a:accent5>
          <a:srgbClr val="B8AD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9">
        <a:dk1>
          <a:srgbClr val="000000"/>
        </a:dk1>
        <a:lt1>
          <a:srgbClr val="FFFFFF"/>
        </a:lt1>
        <a:dk2>
          <a:srgbClr val="000066"/>
        </a:dk2>
        <a:lt2>
          <a:srgbClr val="808080"/>
        </a:lt2>
        <a:accent1>
          <a:srgbClr val="2E1700"/>
        </a:accent1>
        <a:accent2>
          <a:srgbClr val="3333CC"/>
        </a:accent2>
        <a:accent3>
          <a:srgbClr val="FFFFFF"/>
        </a:accent3>
        <a:accent4>
          <a:srgbClr val="000000"/>
        </a:accent4>
        <a:accent5>
          <a:srgbClr val="ADAB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10">
        <a:dk1>
          <a:srgbClr val="000000"/>
        </a:dk1>
        <a:lt1>
          <a:srgbClr val="FFFFFF"/>
        </a:lt1>
        <a:dk2>
          <a:srgbClr val="000066"/>
        </a:dk2>
        <a:lt2>
          <a:srgbClr val="FF9900"/>
        </a:lt2>
        <a:accent1>
          <a:srgbClr val="FFFFFF"/>
        </a:accent1>
        <a:accent2>
          <a:srgbClr val="3333CC"/>
        </a:accent2>
        <a:accent3>
          <a:srgbClr val="FFFFFF"/>
        </a:accent3>
        <a:accent4>
          <a:srgbClr val="000000"/>
        </a:accent4>
        <a:accent5>
          <a:srgbClr val="FFFF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11">
        <a:dk1>
          <a:srgbClr val="000000"/>
        </a:dk1>
        <a:lt1>
          <a:srgbClr val="FFFFFF"/>
        </a:lt1>
        <a:dk2>
          <a:srgbClr val="000066"/>
        </a:dk2>
        <a:lt2>
          <a:srgbClr val="FF9900"/>
        </a:lt2>
        <a:accent1>
          <a:srgbClr val="FFFFFF"/>
        </a:accent1>
        <a:accent2>
          <a:srgbClr val="B2D2DE"/>
        </a:accent2>
        <a:accent3>
          <a:srgbClr val="FFFFFF"/>
        </a:accent3>
        <a:accent4>
          <a:srgbClr val="000000"/>
        </a:accent4>
        <a:accent5>
          <a:srgbClr val="FFFFFF"/>
        </a:accent5>
        <a:accent6>
          <a:srgbClr val="A1BEC9"/>
        </a:accent6>
        <a:hlink>
          <a:srgbClr val="366B7E"/>
        </a:hlink>
        <a:folHlink>
          <a:srgbClr val="6CAA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课程讲义">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s>
            <a:gs pos="100000">
              <a:schemeClr val="bg1">
                <a:alpha val="98000"/>
              </a:schemeClr>
            </a:gs>
          </a:gsLst>
          <a:lin ang="5400000" scaled="1"/>
        </a:gradFill>
        <a:ln w="254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bg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gradFill rotWithShape="1">
          <a:gsLst>
            <a:gs pos="0">
              <a:schemeClr val="accent1"/>
            </a:gs>
            <a:gs pos="100000">
              <a:schemeClr val="bg1">
                <a:alpha val="98000"/>
              </a:schemeClr>
            </a:gs>
          </a:gsLst>
          <a:lin ang="5400000" scaled="1"/>
        </a:gradFill>
        <a:ln w="254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bg1"/>
            </a:solidFill>
            <a:effectLst/>
            <a:latin typeface="Arial" pitchFamily="34" charset="0"/>
            <a:ea typeface="宋体" pitchFamily="2" charset="-122"/>
          </a:defRPr>
        </a:defPPr>
      </a:lstStyle>
    </a:lnDef>
  </a:objectDefaults>
  <a:extraClrSchemeLst>
    <a:extraClrScheme>
      <a:clrScheme name="MPRC_PK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PRC_PK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PRC_PK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PRC_PK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PRC_PK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PRC_PK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PRC_PKU 8">
        <a:dk1>
          <a:srgbClr val="000000"/>
        </a:dk1>
        <a:lt1>
          <a:srgbClr val="FFFFFF"/>
        </a:lt1>
        <a:dk2>
          <a:srgbClr val="000066"/>
        </a:dk2>
        <a:lt2>
          <a:srgbClr val="808080"/>
        </a:lt2>
        <a:accent1>
          <a:srgbClr val="663300"/>
        </a:accent1>
        <a:accent2>
          <a:srgbClr val="3333CC"/>
        </a:accent2>
        <a:accent3>
          <a:srgbClr val="FFFFFF"/>
        </a:accent3>
        <a:accent4>
          <a:srgbClr val="000000"/>
        </a:accent4>
        <a:accent5>
          <a:srgbClr val="B8AD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9">
        <a:dk1>
          <a:srgbClr val="000000"/>
        </a:dk1>
        <a:lt1>
          <a:srgbClr val="FFFFFF"/>
        </a:lt1>
        <a:dk2>
          <a:srgbClr val="000066"/>
        </a:dk2>
        <a:lt2>
          <a:srgbClr val="808080"/>
        </a:lt2>
        <a:accent1>
          <a:srgbClr val="2E1700"/>
        </a:accent1>
        <a:accent2>
          <a:srgbClr val="3333CC"/>
        </a:accent2>
        <a:accent3>
          <a:srgbClr val="FFFFFF"/>
        </a:accent3>
        <a:accent4>
          <a:srgbClr val="000000"/>
        </a:accent4>
        <a:accent5>
          <a:srgbClr val="ADAB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10">
        <a:dk1>
          <a:srgbClr val="000000"/>
        </a:dk1>
        <a:lt1>
          <a:srgbClr val="FFFFFF"/>
        </a:lt1>
        <a:dk2>
          <a:srgbClr val="000066"/>
        </a:dk2>
        <a:lt2>
          <a:srgbClr val="FF9900"/>
        </a:lt2>
        <a:accent1>
          <a:srgbClr val="FFFFFF"/>
        </a:accent1>
        <a:accent2>
          <a:srgbClr val="3333CC"/>
        </a:accent2>
        <a:accent3>
          <a:srgbClr val="FFFFFF"/>
        </a:accent3>
        <a:accent4>
          <a:srgbClr val="000000"/>
        </a:accent4>
        <a:accent5>
          <a:srgbClr val="FFFF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11">
        <a:dk1>
          <a:srgbClr val="000000"/>
        </a:dk1>
        <a:lt1>
          <a:srgbClr val="FFFFFF"/>
        </a:lt1>
        <a:dk2>
          <a:srgbClr val="000066"/>
        </a:dk2>
        <a:lt2>
          <a:srgbClr val="FF9900"/>
        </a:lt2>
        <a:accent1>
          <a:srgbClr val="FFFFFF"/>
        </a:accent1>
        <a:accent2>
          <a:srgbClr val="B2D2DE"/>
        </a:accent2>
        <a:accent3>
          <a:srgbClr val="FFFFFF"/>
        </a:accent3>
        <a:accent4>
          <a:srgbClr val="000000"/>
        </a:accent4>
        <a:accent5>
          <a:srgbClr val="FFFFFF"/>
        </a:accent5>
        <a:accent6>
          <a:srgbClr val="A1BEC9"/>
        </a:accent6>
        <a:hlink>
          <a:srgbClr val="366B7E"/>
        </a:hlink>
        <a:folHlink>
          <a:srgbClr val="6CAA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模板">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5ujuoac4">
      <a:majorFont>
        <a:latin typeface=""/>
        <a:ea typeface="微软雅黑 Light"/>
        <a:cs typeface=""/>
      </a:majorFont>
      <a:minorFont>
        <a:latin typeface=""/>
        <a:ea typeface="微软雅黑 Light"/>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noFill/>
        <a:ln w="15875" cap="flat" cmpd="sng">
          <a:solidFill>
            <a:srgbClr val="FF0000"/>
          </a:solidFill>
          <a:prstDash val="dashDot"/>
          <a:round/>
        </a:ln>
      </a:spPr>
      <a:bodyPr/>
      <a:lstStyle/>
    </a:lnDef>
    <a:txDef>
      <a:spPr>
        <a:noFill/>
      </a:spPr>
      <a:bodyPr wrap="square" rtlCol="0">
        <a:spAutoFit/>
      </a:bodyPr>
      <a:lstStyle>
        <a:defPPr>
          <a:defRPr dirty="0">
            <a:latin typeface="微软雅黑 Light" panose="020B0502040204020203" pitchFamily="34" charset="-122"/>
            <a:ea typeface="微软雅黑 Light" panose="020B0502040204020203"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01-introduction</Template>
  <TotalTime>3901</TotalTime>
  <Words>9017</Words>
  <Application>Microsoft Office PowerPoint</Application>
  <PresentationFormat>全屏显示(4:3)</PresentationFormat>
  <Paragraphs>1257</Paragraphs>
  <Slides>94</Slides>
  <Notes>39</Notes>
  <HiddenSlides>1</HiddenSlides>
  <MMClips>0</MMClips>
  <ScaleCrop>false</ScaleCrop>
  <HeadingPairs>
    <vt:vector size="6" baseType="variant">
      <vt:variant>
        <vt:lpstr>已用的字体</vt:lpstr>
      </vt:variant>
      <vt:variant>
        <vt:i4>25</vt:i4>
      </vt:variant>
      <vt:variant>
        <vt:lpstr>主题</vt:lpstr>
      </vt:variant>
      <vt:variant>
        <vt:i4>5</vt:i4>
      </vt:variant>
      <vt:variant>
        <vt:lpstr>幻灯片标题</vt:lpstr>
      </vt:variant>
      <vt:variant>
        <vt:i4>94</vt:i4>
      </vt:variant>
    </vt:vector>
  </HeadingPairs>
  <TitlesOfParts>
    <vt:vector size="124" baseType="lpstr">
      <vt:lpstr>Gill Sans</vt:lpstr>
      <vt:lpstr>等线</vt:lpstr>
      <vt:lpstr>SimHei</vt:lpstr>
      <vt:lpstr>SimHei</vt:lpstr>
      <vt:lpstr>华光粗黑_CNKI</vt:lpstr>
      <vt:lpstr>华文楷体</vt:lpstr>
      <vt:lpstr>楷体</vt:lpstr>
      <vt:lpstr>楷体</vt:lpstr>
      <vt:lpstr>宋体</vt:lpstr>
      <vt:lpstr>微软雅黑</vt:lpstr>
      <vt:lpstr>微软雅黑</vt:lpstr>
      <vt:lpstr>微软雅黑</vt:lpstr>
      <vt:lpstr>微软雅黑 Light</vt:lpstr>
      <vt:lpstr>Arial</vt:lpstr>
      <vt:lpstr>Arial</vt:lpstr>
      <vt:lpstr>Arial Narrow</vt:lpstr>
      <vt:lpstr>Calibri</vt:lpstr>
      <vt:lpstr>Calibri Bold</vt:lpstr>
      <vt:lpstr>Cambria Math</vt:lpstr>
      <vt:lpstr>Comic Sans MS</vt:lpstr>
      <vt:lpstr>Courier New</vt:lpstr>
      <vt:lpstr>Times New Roman</vt:lpstr>
      <vt:lpstr>Trebuchet MS</vt:lpstr>
      <vt:lpstr>Wingdings</vt:lpstr>
      <vt:lpstr>Wingdings 3</vt:lpstr>
      <vt:lpstr>icfp99</vt:lpstr>
      <vt:lpstr>1_icfp99</vt:lpstr>
      <vt:lpstr>课程讲义</vt:lpstr>
      <vt:lpstr>1_课程讲义</vt:lpstr>
      <vt:lpstr>ppt模板</vt:lpstr>
      <vt:lpstr>计算机系统基础 Introduction to Computer Systems</vt:lpstr>
      <vt:lpstr>目录</vt:lpstr>
      <vt:lpstr>课程教材</vt:lpstr>
      <vt:lpstr>CS:APP</vt:lpstr>
      <vt:lpstr>CS:APP</vt:lpstr>
      <vt:lpstr>CS:APP</vt:lpstr>
      <vt:lpstr>上机安排</vt:lpstr>
      <vt:lpstr>成绩构成</vt:lpstr>
      <vt:lpstr>授课教师</vt:lpstr>
      <vt:lpstr>2022-2023助教</vt:lpstr>
      <vt:lpstr>目录</vt:lpstr>
      <vt:lpstr>PowerPoint 演示文稿</vt:lpstr>
      <vt:lpstr>PowerPoint 演示文稿</vt:lpstr>
      <vt:lpstr>ENIAC：世界上第一台电子计算机</vt:lpstr>
      <vt:lpstr>PowerPoint 演示文稿</vt:lpstr>
      <vt:lpstr>ENIAC的主要设计者</vt:lpstr>
      <vt:lpstr>第一台电子计算机之争</vt:lpstr>
      <vt:lpstr>全球企业股票市值（2014.2）</vt:lpstr>
      <vt:lpstr>全球企业股票市值(2024.4)</vt:lpstr>
      <vt:lpstr>目录</vt:lpstr>
      <vt:lpstr>为什么要学习计算机系统？</vt:lpstr>
      <vt:lpstr> 问题1：整型不是整数，浮点型不是实数 Ints are not Integers, Floats are not Reals</vt:lpstr>
      <vt:lpstr>计算机系统中的算术 ≠ 数学中的算术(1/2)</vt:lpstr>
      <vt:lpstr>计算机系统中的算术 ≠ 数学中的算术(2/2)</vt:lpstr>
      <vt:lpstr>PowerPoint 演示文稿</vt:lpstr>
      <vt:lpstr> 问题2：了解汇编 (1/4) You’ve Got to Know Assembly</vt:lpstr>
      <vt:lpstr>PowerPoint 演示文稿</vt:lpstr>
      <vt:lpstr> 问题2：了解汇编 (2/4) You’ve Got to Know Assembly</vt:lpstr>
      <vt:lpstr> 问题2：了解汇编 (3/4) You’ve Got to Know Assembly</vt:lpstr>
      <vt:lpstr> 问题2：了解汇编 (4/4) You’ve Got to Know Assembly</vt:lpstr>
      <vt:lpstr> 问题3：内存对程序性能的影响至关重要 Memory Matters</vt:lpstr>
      <vt:lpstr>PowerPoint 演示文稿</vt:lpstr>
      <vt:lpstr>内存引用错误 (1/3)</vt:lpstr>
      <vt:lpstr>内存引用错误 (2/3)</vt:lpstr>
      <vt:lpstr>内存引用错误 (3/3)</vt:lpstr>
      <vt:lpstr> 问题4：算法性能分析结果 ≠ 实际程序性能 There’s more to performance than asymptotic complexity </vt:lpstr>
      <vt:lpstr>内存性能影响程序性能</vt:lpstr>
      <vt:lpstr>为什么性能有这些差别</vt:lpstr>
      <vt:lpstr>你在想什么？</vt:lpstr>
      <vt:lpstr>目录</vt:lpstr>
      <vt:lpstr>什么是计算机系统？</vt:lpstr>
      <vt:lpstr>PowerPoint 演示文稿</vt:lpstr>
      <vt:lpstr>PowerPoint 演示文稿</vt:lpstr>
      <vt:lpstr>PowerPoint 演示文稿</vt:lpstr>
      <vt:lpstr>课程内容概要</vt:lpstr>
      <vt:lpstr>我国的新一代人工智能发展规划</vt:lpstr>
      <vt:lpstr>我们应该关注哪些指标？</vt:lpstr>
      <vt:lpstr>大模型的三驾马车</vt:lpstr>
      <vt:lpstr>AI的算力需求</vt:lpstr>
      <vt:lpstr>大模型迈向千亿时代</vt:lpstr>
      <vt:lpstr>算力已经成为瓶颈</vt:lpstr>
      <vt:lpstr>算力已经成为瓶颈</vt:lpstr>
      <vt:lpstr>算力的理想与现实</vt:lpstr>
      <vt:lpstr>人工智能技术分层</vt:lpstr>
      <vt:lpstr>中美人工智能竞争态势分析</vt:lpstr>
      <vt:lpstr>中美人工智能竞争态势分析</vt:lpstr>
      <vt:lpstr>业界在系统方面的投入</vt:lpstr>
      <vt:lpstr>CS294: AI for Systems and Systems for AI</vt:lpstr>
      <vt:lpstr>智能计算系统</vt:lpstr>
      <vt:lpstr>注意学习长效的知识</vt:lpstr>
      <vt:lpstr>学做系统架构师/设计者</vt:lpstr>
      <vt:lpstr>学习方法</vt:lpstr>
      <vt:lpstr>目录</vt:lpstr>
      <vt:lpstr>从高级语言到硬件执行</vt:lpstr>
      <vt:lpstr>从高级语言到硬件执行</vt:lpstr>
      <vt:lpstr>从高级语言到硬件执行</vt:lpstr>
      <vt:lpstr>Hello world程序：从C语言到机器语言</vt:lpstr>
      <vt:lpstr>2. 从高级语言源代码到可执行程序文件</vt:lpstr>
      <vt:lpstr>PowerPoint 演示文稿</vt:lpstr>
      <vt:lpstr>从高级语言到硬件执行</vt:lpstr>
      <vt:lpstr>从高级语言到硬件执行</vt:lpstr>
      <vt:lpstr>PowerPoint 演示文稿</vt:lpstr>
      <vt:lpstr>冯∙诺依曼结构</vt:lpstr>
      <vt:lpstr>PowerPoint 演示文稿</vt:lpstr>
      <vt:lpstr>PowerPoint 演示文稿</vt:lpstr>
      <vt:lpstr>PowerPoint 演示文稿</vt:lpstr>
      <vt:lpstr>PowerPoint 演示文稿</vt:lpstr>
      <vt:lpstr>PowerPoint 演示文稿</vt:lpstr>
      <vt:lpstr>计算机是如何工作的？</vt:lpstr>
      <vt:lpstr>计算机是如何工作的？</vt:lpstr>
      <vt:lpstr>从高级语言到硬件执行</vt:lpstr>
      <vt:lpstr>从高级语言到硬件执行</vt:lpstr>
      <vt:lpstr>从高级语言到硬件执行</vt:lpstr>
      <vt:lpstr>从高级语言到硬件执行</vt:lpstr>
      <vt:lpstr>处理器的编程结构</vt:lpstr>
      <vt:lpstr>处理器的编程结构</vt:lpstr>
      <vt:lpstr>PowerPoint 演示文稿</vt:lpstr>
      <vt:lpstr>摩尔定律（Moore’s Law）</vt:lpstr>
      <vt:lpstr>微处理器晶体管数增长曲线</vt:lpstr>
      <vt:lpstr>阿姆达尔定律</vt:lpstr>
      <vt:lpstr>阿姆达尔定律</vt:lpstr>
      <vt:lpstr>PowerPoint 演示文稿</vt:lpstr>
      <vt:lpstr>课堂练习（答案）</vt:lpstr>
      <vt:lpstr>课后练习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计算机系统基础</dc:title>
  <dc:creator>Microsoft Office 用户</dc:creator>
  <cp:lastModifiedBy>晶 王</cp:lastModifiedBy>
  <cp:revision>434</cp:revision>
  <dcterms:created xsi:type="dcterms:W3CDTF">2018-09-01T21:53:04Z</dcterms:created>
  <dcterms:modified xsi:type="dcterms:W3CDTF">2024-05-26T02:39:48Z</dcterms:modified>
</cp:coreProperties>
</file>